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95" r:id="rId6"/>
    <p:sldId id="260" r:id="rId7"/>
    <p:sldId id="311" r:id="rId8"/>
    <p:sldId id="265" r:id="rId9"/>
    <p:sldId id="263" r:id="rId10"/>
    <p:sldId id="312" r:id="rId11"/>
    <p:sldId id="308" r:id="rId12"/>
    <p:sldId id="274" r:id="rId13"/>
    <p:sldId id="275" r:id="rId14"/>
    <p:sldId id="276" r:id="rId15"/>
    <p:sldId id="278" r:id="rId16"/>
    <p:sldId id="277" r:id="rId17"/>
    <p:sldId id="279" r:id="rId18"/>
    <p:sldId id="286" r:id="rId19"/>
    <p:sldId id="267" r:id="rId20"/>
    <p:sldId id="268" r:id="rId21"/>
    <p:sldId id="269" r:id="rId22"/>
    <p:sldId id="270" r:id="rId23"/>
    <p:sldId id="271" r:id="rId24"/>
    <p:sldId id="272" r:id="rId25"/>
    <p:sldId id="280" r:id="rId26"/>
    <p:sldId id="313" r:id="rId27"/>
    <p:sldId id="302" r:id="rId28"/>
    <p:sldId id="304" r:id="rId29"/>
    <p:sldId id="305" r:id="rId30"/>
    <p:sldId id="289" r:id="rId31"/>
    <p:sldId id="290" r:id="rId32"/>
    <p:sldId id="291" r:id="rId33"/>
    <p:sldId id="292" r:id="rId34"/>
    <p:sldId id="287" r:id="rId35"/>
    <p:sldId id="293" r:id="rId36"/>
    <p:sldId id="310" r:id="rId37"/>
    <p:sldId id="309" r:id="rId38"/>
    <p:sldId id="296" r:id="rId39"/>
    <p:sldId id="314" r:id="rId40"/>
    <p:sldId id="315" r:id="rId41"/>
    <p:sldId id="316" r:id="rId42"/>
    <p:sldId id="317" r:id="rId4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riana Šipková" initials="AŠ" lastIdx="1" clrIdx="0">
    <p:extLst>
      <p:ext uri="{19B8F6BF-5375-455C-9EA6-DF929625EA0E}">
        <p15:presenceInfo xmlns:p15="http://schemas.microsoft.com/office/powerpoint/2012/main" userId="S::adriana.sipkova@russ-nr.sk::177ed48d-4621-4735-a244-1fd46f541b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5165" autoAdjust="0"/>
  </p:normalViewPr>
  <p:slideViewPr>
    <p:cSldViewPr snapToGrid="0">
      <p:cViewPr varScale="1">
        <p:scale>
          <a:sx n="104" d="100"/>
          <a:sy n="104" d="100"/>
        </p:scale>
        <p:origin x="714" y="96"/>
      </p:cViewPr>
      <p:guideLst/>
    </p:cSldViewPr>
  </p:slideViewPr>
  <p:outlineViewPr>
    <p:cViewPr>
      <p:scale>
        <a:sx n="33" d="100"/>
        <a:sy n="33" d="100"/>
      </p:scale>
      <p:origin x="0" y="-379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04"/>
    </p:cViewPr>
  </p:sorterViewPr>
  <p:notesViewPr>
    <p:cSldViewPr snapToGrid="0">
      <p:cViewPr varScale="1">
        <p:scale>
          <a:sx n="60" d="100"/>
          <a:sy n="60" d="100"/>
        </p:scale>
        <p:origin x="3288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A67F3-AA4C-4AF7-8500-B2F48E84C65A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E25E2-34E7-4EB7-90B2-9550F581AE0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803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25E2-34E7-4EB7-90B2-9550F581AE0A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174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AC9F5-FCD1-4D91-A34E-2CB9938EDBB2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607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392322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366629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539735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473676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374048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FE01-AA07-4DAA-8BF5-C027D496D8C7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4646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C776-C009-4F4F-B18F-90DBC456A683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054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ECA97-A47C-43E6-A859-6136D9DADE19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213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42B9-F888-44EB-8520-26A9C92DEA7C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918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C4BE-BA0C-43F7-998E-B7E62E1ECDCF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577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9B04-F05B-472F-B9C6-24CB9F36DBBB}" type="datetime1">
              <a:rPr lang="sk-SK" smtClean="0"/>
              <a:t>13. 4. 2026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23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0214B-D440-45B6-A76A-1DB3DB869B9F}" type="datetime1">
              <a:rPr lang="sk-SK" smtClean="0"/>
              <a:t>13. 4. 2026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379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35756-2128-4A23-A59C-75B3FBE2CC54}" type="datetime1">
              <a:rPr lang="sk-SK" smtClean="0"/>
              <a:t>13. 4. 2026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303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2A695-D1B7-489B-A130-270587EF700A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19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474-A750-46F7-A755-E64F8C6B594B}" type="datetime1">
              <a:rPr lang="sk-SK" smtClean="0"/>
              <a:t>13. 4. 2026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846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CA9A3-C0BD-4FFE-AE5D-E16F7424A0E2}" type="datetime1">
              <a:rPr lang="sk-SK" smtClean="0"/>
              <a:t>13. 4. 2026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1935123-6022-43E9-988F-E36F7A9CDC8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404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ov-lex.sk/ezbierky/pravne-predpisy/SK/ZZ/1990/369/#paragraf-11.odsek-4.pismeno-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h9x9RazoDY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.sk/data/att/303/35467.d572e3.pdf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ov-lex.sk/ezbierky/pravne-predpisy/SK/ZZ/2025/321/20260101#paragraf-56.odsek-6" TargetMode="External"/><Relationship Id="rId2" Type="http://schemas.openxmlformats.org/officeDocument/2006/relationships/hyperlink" Target="https://www.slov-lex.sk/ezbierky/pravne-predpisy/SK/ZZ/2025/321/20260101#paragraf-56.odsek-3.pismeno-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3DB4D0-9748-484D-96AF-D2CC6E28F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3770" y="2080621"/>
            <a:ext cx="9186284" cy="2262781"/>
          </a:xfrm>
        </p:spPr>
        <p:txBody>
          <a:bodyPr>
            <a:normAutofit fontScale="90000"/>
          </a:bodyPr>
          <a:lstStyle/>
          <a:p>
            <a:r>
              <a:rPr lang="sk-SK" sz="3600" b="1" dirty="0"/>
              <a:t>Pracovná porada pre školské úrady </a:t>
            </a:r>
            <a:br>
              <a:rPr lang="sk-SK" sz="3600" b="1" dirty="0"/>
            </a:br>
            <a:r>
              <a:rPr lang="sk-SK" sz="3600" b="1" dirty="0"/>
              <a:t>v územnej pôsobnosti </a:t>
            </a:r>
            <a:br>
              <a:rPr lang="sk-SK" sz="3600" b="1" dirty="0"/>
            </a:br>
            <a:r>
              <a:rPr lang="sk-SK" sz="3600" b="1" dirty="0"/>
              <a:t>Regionálneho úradu školskej správy v Nitre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F14022-5D34-4F7B-A476-9B59C7DCE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3770" y="4463343"/>
            <a:ext cx="8915399" cy="1126283"/>
          </a:xfrm>
        </p:spPr>
        <p:txBody>
          <a:bodyPr>
            <a:normAutofit fontScale="92500" lnSpcReduction="20000"/>
          </a:bodyPr>
          <a:lstStyle/>
          <a:p>
            <a:endParaRPr lang="sk-SK" sz="2000" dirty="0">
              <a:solidFill>
                <a:schemeClr val="tx1"/>
              </a:solidFill>
            </a:endParaRPr>
          </a:p>
          <a:p>
            <a:r>
              <a:rPr lang="sk-SK" sz="2000" dirty="0">
                <a:solidFill>
                  <a:schemeClr val="tx1"/>
                </a:solidFill>
              </a:rPr>
              <a:t>14. apríl 2026</a:t>
            </a:r>
          </a:p>
          <a:p>
            <a:r>
              <a:rPr lang="sk-SK" sz="2000" dirty="0">
                <a:solidFill>
                  <a:schemeClr val="tx1"/>
                </a:solidFill>
              </a:rPr>
              <a:t>PaedDr. Ingrid Hrnčárová, vedúca Odboru metodiky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5ADCD33-7281-41FE-99EF-8F8A126D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313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8F146-EE90-4D65-942B-95D3E1A8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373" y="624110"/>
            <a:ext cx="8911687" cy="1280890"/>
          </a:xfrm>
        </p:spPr>
        <p:txBody>
          <a:bodyPr>
            <a:noAutofit/>
          </a:bodyPr>
          <a:lstStyle/>
          <a:p>
            <a:r>
              <a:rPr lang="sk-SK" sz="2400" b="1" dirty="0"/>
              <a:t>Školský úrad</a:t>
            </a:r>
            <a:br>
              <a:rPr lang="sk-SK" sz="2400" b="1" dirty="0"/>
            </a:br>
            <a:r>
              <a:rPr lang="sk-SK" sz="2400" b="1" i="1" dirty="0"/>
              <a:t>verzus</a:t>
            </a:r>
            <a:r>
              <a:rPr lang="sk-SK" sz="2400" b="1" dirty="0"/>
              <a:t> spolupráca s RÚŠS v Nitre</a:t>
            </a:r>
            <a:br>
              <a:rPr lang="sk-SK" sz="2400" b="1" dirty="0"/>
            </a:br>
            <a:endParaRPr lang="sk-SK" sz="1800" dirty="0">
              <a:solidFill>
                <a:srgbClr val="FF000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CCE14CB-754D-45CD-BEEC-B063D6D48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373" y="1817557"/>
            <a:ext cx="8915400" cy="3777622"/>
          </a:xfrm>
        </p:spPr>
        <p:txBody>
          <a:bodyPr>
            <a:normAutofit/>
          </a:bodyPr>
          <a:lstStyle/>
          <a:p>
            <a:endParaRPr lang="sk-SK" b="0" i="0" dirty="0">
              <a:solidFill>
                <a:srgbClr val="000000"/>
              </a:solidFill>
              <a:effectLst/>
            </a:endParaRPr>
          </a:p>
          <a:p>
            <a:r>
              <a:rPr lang="sk-SK" dirty="0">
                <a:solidFill>
                  <a:srgbClr val="000000"/>
                </a:solidFill>
              </a:rPr>
              <a:t>p</a:t>
            </a:r>
            <a:r>
              <a:rPr lang="sk-SK" b="0" i="0" dirty="0">
                <a:solidFill>
                  <a:srgbClr val="000000"/>
                </a:solidFill>
                <a:effectLst/>
              </a:rPr>
              <a:t>ravidelné informovanie školských úradov o usmerneniach zasielané školám,</a:t>
            </a:r>
          </a:p>
          <a:p>
            <a:r>
              <a:rPr lang="sk-SK" dirty="0">
                <a:solidFill>
                  <a:srgbClr val="000000"/>
                </a:solidFill>
              </a:rPr>
              <a:t>osobné konzultácie a usmernenie k činnosti škôl resp. zriaďovateľov podľa individuálnych potrieb zamestnancov ŠÚ, </a:t>
            </a:r>
          </a:p>
          <a:p>
            <a:r>
              <a:rPr lang="sk-SK" dirty="0">
                <a:solidFill>
                  <a:srgbClr val="000000"/>
                </a:solidFill>
              </a:rPr>
              <a:t>spolupráca pri zabezpečení priestorov na porady so zriaďovateľmi,</a:t>
            </a:r>
          </a:p>
          <a:p>
            <a:r>
              <a:rPr lang="sk-SK" dirty="0">
                <a:solidFill>
                  <a:srgbClr val="000000"/>
                </a:solidFill>
              </a:rPr>
              <a:t>účasť  na poradách organizovaných RÚŠS v Nitre,</a:t>
            </a:r>
          </a:p>
          <a:p>
            <a:pPr marL="0" indent="0">
              <a:buNone/>
            </a:pPr>
            <a:endParaRPr lang="sk-SK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k-SK" dirty="0">
                <a:solidFill>
                  <a:srgbClr val="000000"/>
                </a:solidFill>
              </a:rPr>
              <a:t>     Hľadanie ďalších možností spolupráce  - dotazník. </a:t>
            </a: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01D84D3-310B-4D6B-B1F7-510A04BED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673A033-268D-47BF-BD9D-43EA47F0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1198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36A234-A2BB-476E-BD62-4E25D78DB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259" y="624110"/>
            <a:ext cx="9792353" cy="973781"/>
          </a:xfrm>
        </p:spPr>
        <p:txBody>
          <a:bodyPr>
            <a:noAutofit/>
          </a:bodyPr>
          <a:lstStyle/>
          <a:p>
            <a:r>
              <a:rPr lang="sk-SK" sz="2400" b="1" dirty="0"/>
              <a:t>Z vyhodnotenie dotazníka pre ŠÚ vyplynuli témy</a:t>
            </a:r>
            <a:r>
              <a:rPr lang="sk-SK" sz="2400" dirty="0"/>
              <a:t>: </a:t>
            </a:r>
            <a:br>
              <a:rPr lang="sk-SK" sz="2400" dirty="0"/>
            </a:br>
            <a:r>
              <a:rPr lang="sk-SK" sz="2400" dirty="0"/>
              <a:t>vypracovalo (16 ŠÚ)</a:t>
            </a:r>
            <a:br>
              <a:rPr lang="sk-SK" sz="2400" dirty="0"/>
            </a:br>
            <a:r>
              <a:rPr lang="sk-SK" sz="2400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656CC3C-2BC5-40C6-9A46-B6D16C30D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259" y="1971421"/>
            <a:ext cx="10515600" cy="41643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sk-SK" dirty="0"/>
              <a:t>Kompetencie zriaďovateľa</a:t>
            </a:r>
          </a:p>
          <a:p>
            <a:r>
              <a:rPr lang="sk-SK" dirty="0"/>
              <a:t>Výberové konanie.</a:t>
            </a:r>
          </a:p>
          <a:p>
            <a:r>
              <a:rPr lang="sk-SK" dirty="0"/>
              <a:t>Rada školy</a:t>
            </a:r>
          </a:p>
          <a:p>
            <a:r>
              <a:rPr lang="sk-SK" dirty="0"/>
              <a:t>Verejný školský obvod</a:t>
            </a:r>
          </a:p>
          <a:p>
            <a:r>
              <a:rPr lang="sk-SK" dirty="0"/>
              <a:t>Priestupky</a:t>
            </a:r>
          </a:p>
          <a:p>
            <a:r>
              <a:rPr lang="sk-SK" dirty="0"/>
              <a:t>Konanie vo veci registra</a:t>
            </a:r>
          </a:p>
          <a:p>
            <a:r>
              <a:rPr lang="sk-SK" b="1" dirty="0"/>
              <a:t>Demografický vývoj a optimalizácia siete základných škôl v regióne;</a:t>
            </a:r>
          </a:p>
          <a:p>
            <a:r>
              <a:rPr lang="sk-SK" dirty="0"/>
              <a:t>Individuálne požiadavky (zástupca riaditeľa,  portál „Over si“, výmena skúseností s MRK, elektronické prihlášky, zanedbávanie PŠD a pod.)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519FDD6-FBF5-4DDD-915B-D5CAC330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4080707-F0E0-461A-AD26-5F790543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k-SK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132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91E26-69F8-48E3-958F-D4DF2BF2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577" y="246383"/>
            <a:ext cx="9846141" cy="1280890"/>
          </a:xfrm>
        </p:spPr>
        <p:txBody>
          <a:bodyPr>
            <a:normAutofit fontScale="90000"/>
          </a:bodyPr>
          <a:lstStyle/>
          <a:p>
            <a:br>
              <a:rPr lang="sk-SK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</a:br>
            <a:r>
              <a:rPr lang="sk-SK" sz="2700" b="1" i="0" dirty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endParaRPr lang="sk-SK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1597CD-60AE-4793-B80F-1D7EFC7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0869" y="1901638"/>
            <a:ext cx="9846142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Podstatnou zmenou je požiadavka, aby všetky školy boli právnickými osobami</a:t>
            </a:r>
            <a:r>
              <a:rPr lang="sk-SK" sz="20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(resp. organizačnou zložkou spojenej školy). </a:t>
            </a: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Už nebude možné, aby škola bola súčasťou zriaďovateľa. Obdobne to platí                    aj pre školské zariadenia. </a:t>
            </a: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endParaRPr lang="sk-SK" sz="1400" dirty="0">
              <a:solidFill>
                <a:srgbClr val="282828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Cieľom je jednoznačné oddelenie školy, </a:t>
            </a:r>
          </a:p>
          <a:p>
            <a:pPr marL="0" indent="0" algn="ctr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resp. školského zariadenia od zriaďovateľa</a:t>
            </a:r>
            <a:r>
              <a:rPr lang="sk-SK" sz="24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k-SK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17108BF-8B90-416D-8C15-DAECB0DF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02CB374-9542-4B04-969F-5500CF98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81180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91E26-69F8-48E3-958F-D4DF2BF2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365" y="512462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4</a:t>
            </a:r>
            <a:r>
              <a:rPr lang="sk-SK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z. </a:t>
            </a: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 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r>
              <a:rPr lang="sk-SK" sz="2700" b="1" dirty="0">
                <a:solidFill>
                  <a:srgbClr val="FF0000"/>
                </a:solidFill>
                <a:latin typeface="+mn-lt"/>
              </a:rPr>
              <a:t>Zriadenie a zrušenie školy</a:t>
            </a:r>
            <a:br>
              <a:rPr kumimoji="0" lang="sk-SK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endParaRPr lang="sk-SK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1597CD-60AE-4793-B80F-1D7EFC7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365" y="2017293"/>
            <a:ext cx="10046541" cy="400622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b="1" i="0" dirty="0">
                <a:solidFill>
                  <a:srgbClr val="000000"/>
                </a:solidFill>
                <a:effectLst/>
              </a:rPr>
              <a:t>Ods.1 Škola alebo školské zariadenie, ktorých zriaďovateľom je</a:t>
            </a: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a) obec, sa zriaďuje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s právnou formou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rozpočtová organizácia obce alebo   </a:t>
            </a: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     príspevková organizácia obce.</a:t>
            </a:r>
          </a:p>
          <a:p>
            <a:pPr marL="0" indent="0" algn="just">
              <a:buNone/>
            </a:pPr>
            <a:endParaRPr lang="sk-SK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b="1" dirty="0"/>
              <a:t>Prechodné ustanovenie:</a:t>
            </a:r>
          </a:p>
          <a:p>
            <a:pPr marL="0" indent="0" algn="just">
              <a:buNone/>
            </a:pPr>
            <a:r>
              <a:rPr lang="sk-SK" dirty="0"/>
              <a:t>§ 79 ods. 3</a:t>
            </a:r>
          </a:p>
          <a:p>
            <a:pPr marL="0" indent="0" algn="just">
              <a:buNone/>
            </a:pPr>
            <a:r>
              <a:rPr lang="sk-SK" dirty="0"/>
              <a:t>Obec, vyšší územný celok alebo regionálny úrad, ktorý má vo svojej zriaďovateľskej pôsobnosti školu alebo školské zariadenie, </a:t>
            </a:r>
            <a:r>
              <a:rPr lang="sk-SK" dirty="0">
                <a:highlight>
                  <a:srgbClr val="FFFF00"/>
                </a:highlight>
              </a:rPr>
              <a:t>ktoré nie je právnickou osobou </a:t>
            </a:r>
            <a:r>
              <a:rPr lang="sk-SK" dirty="0">
                <a:solidFill>
                  <a:srgbClr val="FF0000"/>
                </a:solidFill>
              </a:rPr>
              <a:t>a je zaradené v sieti </a:t>
            </a:r>
            <a:r>
              <a:rPr lang="sk-SK" dirty="0"/>
              <a:t>škôl a školských zariadení Slovenskej republiky k 31. decembru 2025, doručí                      </a:t>
            </a:r>
            <a:r>
              <a:rPr lang="sk-SK" b="1" dirty="0">
                <a:solidFill>
                  <a:srgbClr val="FF0000"/>
                </a:solidFill>
              </a:rPr>
              <a:t>do 31. decembra 2027</a:t>
            </a:r>
            <a:r>
              <a:rPr lang="sk-SK" dirty="0"/>
              <a:t> ministerstvu školstva na účel vykonania zmeny v registri zriaďovaciu listinu doplnenú o náležitosti podľa predpisov účinných od 1. januára 2026. </a:t>
            </a:r>
            <a:r>
              <a:rPr lang="sk-SK" dirty="0">
                <a:highlight>
                  <a:srgbClr val="FFFF00"/>
                </a:highlight>
              </a:rPr>
              <a:t>Ak ide o materskú školu, doručí zriaďovaciu listinu do </a:t>
            </a:r>
            <a:r>
              <a:rPr lang="sk-SK" b="1" dirty="0">
                <a:solidFill>
                  <a:srgbClr val="FF0000"/>
                </a:solidFill>
                <a:highlight>
                  <a:srgbClr val="FFFF00"/>
                </a:highlight>
              </a:rPr>
              <a:t>31. decembra 2035.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191C035-FA4A-40E8-94A4-D972AEEC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9C07269-6570-4039-91DB-A6AFE7BF7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2801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91E26-69F8-48E3-958F-D4DF2BF2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12462"/>
            <a:ext cx="8911687" cy="1280890"/>
          </a:xfrm>
        </p:spPr>
        <p:txBody>
          <a:bodyPr>
            <a:no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4  ods. 4 a 5 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Zriadenie a zrušenie školy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1597CD-60AE-4793-B80F-1D7EFC7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2115670"/>
            <a:ext cx="10220150" cy="41330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(4</a:t>
            </a:r>
            <a:r>
              <a:rPr lang="sk-SK" b="0" i="0" dirty="0">
                <a:effectLst/>
              </a:rPr>
              <a:t>) Obec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alebo vyšší územný celok zriaďuje školu alebo školské zariadenie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na základe uznesenia  príslušného zastupiteľstva</a:t>
            </a:r>
            <a:endParaRPr lang="sk-SK" b="0" i="0" dirty="0">
              <a:solidFill>
                <a:srgbClr val="FF0000"/>
              </a:solidFill>
              <a:effectLst/>
            </a:endParaRPr>
          </a:p>
          <a:p>
            <a:pPr marL="0" indent="0" algn="just">
              <a:buNone/>
            </a:pPr>
            <a:r>
              <a:rPr lang="sk-SK" b="0" i="0" dirty="0">
                <a:solidFill>
                  <a:srgbClr val="FF0000"/>
                </a:solidFill>
                <a:effectLst/>
              </a:rPr>
              <a:t>(5)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Zriaďovacia listina </a:t>
            </a:r>
            <a:r>
              <a:rPr lang="sk-SK" b="0" i="0" dirty="0">
                <a:effectLst/>
              </a:rPr>
              <a:t>školy</a:t>
            </a:r>
            <a:r>
              <a:rPr lang="sk-SK" b="0" i="0" dirty="0">
                <a:solidFill>
                  <a:srgbClr val="FF0000"/>
                </a:solidFill>
                <a:effectLst/>
              </a:rPr>
              <a:t>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alebo školského zariadenia, ktorej zriaďovateľom je obec... (musí spĺňať doplnené náležitosti ).</a:t>
            </a:r>
          </a:p>
          <a:p>
            <a:pPr marL="0" indent="0" algn="just">
              <a:buNone/>
            </a:pPr>
            <a:endParaRPr lang="sk-SK" b="1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Prechodné ustanovenie:</a:t>
            </a:r>
            <a:endParaRPr lang="sk-SK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4) </a:t>
            </a:r>
            <a:r>
              <a:rPr lang="sk-SK" dirty="0">
                <a:solidFill>
                  <a:srgbClr val="000000"/>
                </a:solidFill>
              </a:rPr>
              <a:t>Ak je zriaďovateľom školy alebo školského zariadenia obec, vyšší územný celok alebo regionálny úrad, zriaďovacia listina podľa odseku 3 </a:t>
            </a:r>
            <a:r>
              <a:rPr lang="sk-SK" b="1" dirty="0">
                <a:solidFill>
                  <a:srgbClr val="FF0000"/>
                </a:solidFill>
              </a:rPr>
              <a:t>musí obsahovať právnu formu </a:t>
            </a:r>
            <a:r>
              <a:rPr lang="sk-SK" dirty="0">
                <a:solidFill>
                  <a:srgbClr val="000000"/>
                </a:solidFill>
              </a:rPr>
              <a:t>podľa druhu hospodárenia zapísanú v registri.</a:t>
            </a: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7 </a:t>
            </a: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Oprávnenie školy alebo školského zariadenia vykonávať hlavnú činnosť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zaniká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k </a:t>
            </a:r>
            <a:r>
              <a:rPr lang="sk-SK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31. augustu 2028</a:t>
            </a:r>
            <a:r>
              <a:rPr lang="sk-SK" b="0" i="0" dirty="0">
                <a:solidFill>
                  <a:srgbClr val="000000"/>
                </a:solidFill>
                <a:effectLst/>
              </a:rPr>
              <a:t>, aj ak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zriaďovateľ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nedoručí ministerstvu školstva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zriaďovaciu listinu do 31. decembra 2027</a:t>
            </a:r>
            <a:r>
              <a:rPr lang="sk-SK" b="0" i="0" dirty="0">
                <a:solidFill>
                  <a:srgbClr val="000000"/>
                </a:solidFill>
                <a:effectLst/>
              </a:rPr>
              <a:t>.</a:t>
            </a:r>
            <a:endParaRPr lang="sk-SK" b="1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E80B96B-1CB0-4D8D-A5DE-4259F70E0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32F9C55-FFFC-402D-AD3A-8C9E8473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5019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91E26-69F8-48E3-958F-D4DF2BF2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9506" y="582706"/>
            <a:ext cx="9855106" cy="991542"/>
          </a:xfrm>
        </p:spPr>
        <p:txBody>
          <a:bodyPr>
            <a:normAutofit/>
          </a:bodyPr>
          <a:lstStyle/>
          <a:p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5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Zriadenie a zrušenie školy</a:t>
            </a:r>
            <a:endParaRPr lang="sk-SK" sz="2800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1597CD-60AE-4793-B80F-1D7EFC7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506" y="2001303"/>
            <a:ext cx="9648918" cy="33473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sk-SK" b="1" i="0" dirty="0">
                <a:solidFill>
                  <a:srgbClr val="000000"/>
                </a:solidFill>
                <a:effectLst/>
              </a:rPr>
              <a:t>Zriaďovateľ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do 15 pracovných dní odo dňa zápisu školy alebo školského zariadenia do registra dočasne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poverí výkonom funkcie štatutárneho orgánu bez výberového</a:t>
            </a:r>
            <a:r>
              <a:rPr lang="sk-SK" b="0" i="0" dirty="0">
                <a:solidFill>
                  <a:srgbClr val="FF0000"/>
                </a:solidFill>
                <a:effectLst/>
              </a:rPr>
              <a:t>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konania na obdobie do vymenovania po úspešnom vykonaní výberového konania osobu, ktorá spĺňa kvalifikačné predpoklady na výkon pracovnej činnosti v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niektorej     z kategórií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pedagogických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zamestnancov alebo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odborných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zamestnancov podľa druhu školy alebo školského zariadenia.</a:t>
            </a: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2C86419E-2EE2-4F99-AB36-40151196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4016124-EF9F-4042-98A0-82AB0F12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3640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17" y="512462"/>
            <a:ext cx="968477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verzus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lang="sk-SK" sz="2400" b="1" dirty="0">
                <a:solidFill>
                  <a:srgbClr val="FF0000"/>
                </a:solidFill>
                <a:latin typeface="+mn-lt"/>
              </a:rPr>
              <a:t>o</a:t>
            </a:r>
            <a:r>
              <a:rPr kumimoji="0" lang="sk-SK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rgány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 školy a školského zariadenia 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6</a:t>
            </a:r>
            <a:endParaRPr lang="sk-SK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17" y="1972235"/>
            <a:ext cx="9753601" cy="3777622"/>
          </a:xfrm>
        </p:spPr>
        <p:txBody>
          <a:bodyPr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Orgánmi školy sú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   a)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riaditeľ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   b)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rada školy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;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to neplatí, ak ide o jazykovú školu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       a školu pri zdravotníckom zariadení,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2200" dirty="0">
                <a:solidFill>
                  <a:srgbClr val="000000"/>
                </a:solidFill>
              </a:rPr>
              <a:t>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 c)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pedagogická rada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; to neplatí, ak ide o jazykovú školu.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Zriaďovateľ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zabezpečí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ustanovenie rady školy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do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troch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mesiacov                             od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začiatku vykonávania hlavnej činnosti školy pri novozaradenej škole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. Zriaďovateľ vyhlási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prvé výberové konanie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na obsadenie miesta riaditeľa                     do šiestich mesiacov odo dňa </a:t>
            </a:r>
            <a:r>
              <a:rPr kumimoji="0" lang="sk-SK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začatia vykonávania hlavnej činnosti školy </a:t>
            </a:r>
            <a:r>
              <a:rPr kumimoji="0" lang="sk-SK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alebo školského zariadenia.</a:t>
            </a:r>
          </a:p>
          <a:p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F2E06AB-153C-43C9-9B8B-92084F54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4F2890A-5903-48E8-86F1-0E23B156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0890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101" y="628124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zariadenia.</a:t>
            </a:r>
            <a:b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</a:t>
            </a:r>
            <a: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rgány školy a školského zariadenia.</a:t>
            </a:r>
            <a:endParaRPr lang="sk-SK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101" y="2268071"/>
            <a:ext cx="10131706" cy="3777622"/>
          </a:xfrm>
        </p:spPr>
        <p:txBody>
          <a:bodyPr/>
          <a:lstStyle/>
          <a:p>
            <a:pPr marL="0" indent="0">
              <a:buNone/>
            </a:pPr>
            <a:r>
              <a:rPr lang="sk-SK" b="1" i="0" dirty="0">
                <a:solidFill>
                  <a:srgbClr val="000000"/>
                </a:solidFill>
                <a:effectLst/>
              </a:rPr>
              <a:t>Riaditeľa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vymenúva a odvoláva zriaďovateľ</a:t>
            </a:r>
            <a:r>
              <a:rPr lang="sk-SK" b="0" i="0" dirty="0">
                <a:solidFill>
                  <a:srgbClr val="000000"/>
                </a:solidFill>
                <a:effectLst/>
              </a:rPr>
              <a:t>. Na vymenúvanie a odvolávanie riaditeľa školy alebo školského zariadenia </a:t>
            </a:r>
            <a:r>
              <a:rPr lang="sk-SK" b="0" i="0" dirty="0">
                <a:solidFill>
                  <a:srgbClr val="FF0000"/>
                </a:solidFill>
                <a:effectLst/>
              </a:rPr>
              <a:t>zriadeného obcou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alebo vyšším územným celkom sa nevzťahuje osobitný predpis.</a:t>
            </a:r>
            <a:r>
              <a:rPr lang="sk-SK" b="0" i="0" u="sng" dirty="0">
                <a:solidFill>
                  <a:srgbClr val="0065B3"/>
                </a:solidFill>
                <a:effectLst/>
                <a:hlinkClick r:id="rId2" tooltip="Odkaz na predpis alebo ustanovenie"/>
              </a:rPr>
              <a:t> </a:t>
            </a:r>
          </a:p>
          <a:p>
            <a:pPr marL="0" indent="0">
              <a:buNone/>
            </a:pPr>
            <a:r>
              <a:rPr lang="sk-SK" b="0" i="0" u="sng" dirty="0">
                <a:solidFill>
                  <a:srgbClr val="0065B3"/>
                </a:solidFill>
                <a:effectLst/>
                <a:hlinkClick r:id="rId2" tooltip="Odkaz na predpis alebo ustanovenie"/>
              </a:rPr>
              <a:t>(§ 11 ods. 4 písm. l) zákona Slovenskej národnej rady č. 369/1990 Zb.</a:t>
            </a:r>
            <a:r>
              <a:rPr lang="sk-SK" b="0" i="0" dirty="0">
                <a:solidFill>
                  <a:srgbClr val="000000"/>
                </a:solidFill>
                <a:effectLst/>
              </a:rPr>
              <a:t> o obecnom zriadení v znení neskorších predpisov.</a:t>
            </a:r>
          </a:p>
          <a:p>
            <a:pPr marL="0" indent="0">
              <a:buNone/>
            </a:pPr>
            <a:endParaRPr lang="sk-SK" u="sng" baseline="30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1" i="0" dirty="0">
                <a:solidFill>
                  <a:srgbClr val="FF0000"/>
                </a:solidFill>
                <a:effectLst/>
              </a:rPr>
              <a:t>Právne úkony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za zamestnávateľa </a:t>
            </a:r>
            <a:r>
              <a:rPr lang="sk-SK" i="0" dirty="0">
                <a:solidFill>
                  <a:srgbClr val="FF0000"/>
                </a:solidFill>
                <a:effectLst/>
              </a:rPr>
              <a:t>voči riaditeľovi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robí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zriaďovateľ</a:t>
            </a:r>
            <a:r>
              <a:rPr lang="sk-SK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0" indent="0">
              <a:buNone/>
            </a:pPr>
            <a:endParaRPr lang="sk-SK" b="1" i="0" u="sng" baseline="30000" dirty="0">
              <a:solidFill>
                <a:srgbClr val="0065B3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B037CAB-825C-4659-96A2-FCFC63AB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D47F894-4337-4B72-A4E2-AFC5806F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76273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890" y="615145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Druhá časť: </a:t>
            </a: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Skončenie výkonu funkcie riaditeľa</a:t>
            </a:r>
            <a:br>
              <a:rPr kumimoji="0" lang="sk-SK" sz="2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967032"/>
            <a:ext cx="916034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kumimoji="0" lang="sk-SK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§ 13</a:t>
            </a:r>
            <a:endParaRPr lang="sk-SK" b="1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7 </a:t>
            </a:r>
            <a:r>
              <a:rPr lang="sk-SK" dirty="0">
                <a:solidFill>
                  <a:srgbClr val="000000"/>
                </a:solidFill>
              </a:rPr>
              <a:t> Ak má riaditeľ prerušený výkon funkcie...</a:t>
            </a: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ods. 8 </a:t>
            </a:r>
            <a:r>
              <a:rPr lang="sk-SK" dirty="0">
                <a:solidFill>
                  <a:srgbClr val="000000"/>
                </a:solidFill>
              </a:rPr>
              <a:t>Zriaďovateľ môže obsadiť voľné miesto riaditeľa bez výberového konania...</a:t>
            </a:r>
          </a:p>
          <a:p>
            <a:pPr marL="0" indent="0" algn="just">
              <a:buNone/>
            </a:pPr>
            <a:endParaRPr lang="sk-SK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b="1" dirty="0"/>
              <a:t>ods. 9 </a:t>
            </a:r>
            <a:r>
              <a:rPr lang="sk-SK" dirty="0"/>
              <a:t>Ak do skončenia lehoty podľa odseku 8 nie je ukončené výberové konanie, zriaďovateľ môže jedenkrát predĺžiť výkon funkcie riaditeľa tou istou osobou o ďalších najviac šesť mesiacov.</a:t>
            </a:r>
            <a:endParaRPr lang="sk-SK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b="1" dirty="0"/>
              <a:t>  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74F76C2-E6FF-43F7-9E5D-4F7085E1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5AC4146-8501-4E1F-AD8F-D1C966BF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2879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42491A-8ADE-40B9-9303-04681640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384" y="573945"/>
            <a:ext cx="10477616" cy="17075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400" b="1" dirty="0">
                <a:latin typeface="+mn-lt"/>
              </a:rPr>
              <a:t>Pôsobnosť zriaďovateľa v ďalších definovaných oblastiach </a:t>
            </a:r>
            <a:br>
              <a:rPr lang="sk-SK" sz="2400" b="1" dirty="0">
                <a:latin typeface="+mn-lt"/>
              </a:rPr>
            </a:br>
            <a:r>
              <a:rPr lang="sk-SK" sz="2400" b="1" dirty="0">
                <a:solidFill>
                  <a:srgbClr val="FF0000"/>
                </a:solidFill>
                <a:latin typeface="+mn-lt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Zákona č. 321/2025 Z. z)</a:t>
            </a:r>
            <a:br>
              <a:rPr kumimoji="0" lang="sk-SK" sz="2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endParaRPr lang="sk-SK" sz="2400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7A97EE2-34B4-4040-B3D5-384BC630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384" y="1956546"/>
            <a:ext cx="9960380" cy="432750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1900" b="0" i="0" dirty="0">
                <a:solidFill>
                  <a:schemeClr val="tx1"/>
                </a:solidFill>
                <a:effectLst/>
              </a:rPr>
              <a:t>(1) Zriaďovateľ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 </a:t>
            </a:r>
            <a:r>
              <a:rPr lang="sk-SK" sz="1900" b="1" i="0" dirty="0">
                <a:solidFill>
                  <a:srgbClr val="FF0000"/>
                </a:solidFill>
                <a:effectLst/>
              </a:rPr>
              <a:t>rozhoduje v druhom stupni 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o odvolaní proti rozhodnutiu školy </a:t>
            </a:r>
            <a:endParaRPr lang="sk-SK" sz="19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      alebo   školského zariadenia.</a:t>
            </a:r>
          </a:p>
          <a:p>
            <a:pPr marL="0" indent="0" algn="just">
              <a:buNone/>
            </a:pPr>
            <a:endParaRPr lang="sk-SK" sz="19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(2) Zriaďovateľ </a:t>
            </a:r>
            <a:r>
              <a:rPr lang="sk-SK" sz="1900" b="1" i="0" dirty="0">
                <a:solidFill>
                  <a:srgbClr val="FF0000"/>
                </a:solidFill>
                <a:effectLst/>
              </a:rPr>
              <a:t>vytvára podmienky </a:t>
            </a:r>
            <a:r>
              <a:rPr lang="sk-SK" sz="1900" b="0" i="0" dirty="0">
                <a:solidFill>
                  <a:srgbClr val="000000"/>
                </a:solidFill>
                <a:effectLst/>
              </a:rPr>
              <a:t>na: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výchovu a vzdelávanie detí, žiakov a poslucháčov najmä zriaďovaním škôl                   a školských  zariadení,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plnenie povinného predprimárneho vzdelávania a povinnej školskej dochádzky,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zabezpečenie výchovy a vzdelávania detí a žiakov so zdravotným znevýhodnením a detí, a žiakov s nadaním,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poskytovanie činností spojených s výchovou a vzdelávaním v školských zariadeniach,        </a:t>
            </a:r>
          </a:p>
          <a:p>
            <a:pPr marL="803275" indent="-360363" algn="just">
              <a:buClrTx/>
              <a:buFont typeface="+mj-lt"/>
              <a:buAutoNum type="alphaLcParenR"/>
            </a:pPr>
            <a:r>
              <a:rPr lang="sk-SK" sz="1900" b="0" i="0" dirty="0">
                <a:solidFill>
                  <a:srgbClr val="000000"/>
                </a:solidFill>
                <a:effectLst/>
              </a:rPr>
              <a:t>vo svojej zriaďovateľskej pôsobnosti.</a:t>
            </a:r>
          </a:p>
          <a:p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0B44D96-CB64-49A3-BF2C-35AF21BB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5151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820785-87EA-4B9E-9098-66D4DFFC4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623" y="722193"/>
            <a:ext cx="8911687" cy="528799"/>
          </a:xfrm>
        </p:spPr>
        <p:txBody>
          <a:bodyPr>
            <a:normAutofit/>
          </a:bodyPr>
          <a:lstStyle/>
          <a:p>
            <a:r>
              <a:rPr lang="sk-SK" sz="2400" b="1" dirty="0"/>
              <a:t>Program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B6F650E-EEB6-43F2-AC64-C9F036D75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9623" y="1609843"/>
            <a:ext cx="10268486" cy="4396655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buNone/>
            </a:pPr>
            <a:r>
              <a:rPr lang="sk-SK" dirty="0">
                <a:effectLst/>
                <a:ea typeface="Times New Roman" panose="02020603050405020304" pitchFamily="18" charset="0"/>
              </a:rPr>
              <a:t>Otvorenie, príhovor Ing. Jozefa Porubského, riaditeľa RÚŠS v Nitre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sk-SK" dirty="0">
              <a:effectLst/>
              <a:ea typeface="Times New Roman" panose="02020603050405020304" pitchFamily="18" charset="0"/>
            </a:endParaRPr>
          </a:p>
          <a:p>
            <a:pPr marL="803275" lvl="0" algn="just">
              <a:lnSpc>
                <a:spcPct val="12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sk-SK" dirty="0">
                <a:effectLst/>
                <a:ea typeface="Times New Roman" panose="02020603050405020304" pitchFamily="18" charset="0"/>
              </a:rPr>
              <a:t>Zákon č. 321/2025 Z. z. o školskej správe od 1.1.2026  </a:t>
            </a:r>
          </a:p>
          <a:p>
            <a:pPr marL="803275" lvl="0" algn="just">
              <a:lnSpc>
                <a:spcPct val="120000"/>
              </a:lnSpc>
              <a:buClrTx/>
              <a:buFont typeface="+mj-lt"/>
              <a:buAutoNum type="arabicPeriod"/>
            </a:pPr>
            <a:r>
              <a:rPr lang="sk-SK" dirty="0">
                <a:effectLst/>
                <a:ea typeface="Times New Roman" panose="02020603050405020304" pitchFamily="18" charset="0"/>
              </a:rPr>
              <a:t>Spolupráca RÚŠS v Nitre so ŠÚ - metodické vedenie </a:t>
            </a:r>
          </a:p>
          <a:p>
            <a:pPr marL="803275" lvl="0" algn="just">
              <a:lnSpc>
                <a:spcPct val="120000"/>
              </a:lnSpc>
              <a:buClrTx/>
              <a:buFont typeface="+mj-lt"/>
              <a:buAutoNum type="arabicPeriod"/>
            </a:pPr>
            <a:r>
              <a:rPr lang="sk-SK" dirty="0">
                <a:effectLst/>
                <a:ea typeface="Times New Roman" panose="02020603050405020304" pitchFamily="18" charset="0"/>
              </a:rPr>
              <a:t>Aktuálna situácia v regiónoch z pohľadu  školských úradov</a:t>
            </a:r>
          </a:p>
          <a:p>
            <a:pPr marL="803275" lvl="0" algn="just">
              <a:lnSpc>
                <a:spcPct val="120000"/>
              </a:lnSpc>
              <a:buClrTx/>
              <a:buFont typeface="+mj-lt"/>
              <a:buAutoNum type="arabicPeriod"/>
            </a:pPr>
            <a:r>
              <a:rPr lang="sk-SK" dirty="0">
                <a:effectLst/>
                <a:ea typeface="Times New Roman" panose="02020603050405020304" pitchFamily="18" charset="0"/>
              </a:rPr>
              <a:t>Príprava spoločných pracovných porád pre riaditeľov ZŠ </a:t>
            </a:r>
            <a:r>
              <a:rPr lang="sk-SK" dirty="0">
                <a:ea typeface="Times New Roman" panose="02020603050405020304" pitchFamily="18" charset="0"/>
              </a:rPr>
              <a:t>                              </a:t>
            </a:r>
          </a:p>
          <a:p>
            <a:pPr marL="460375" lvl="0" indent="0" algn="just">
              <a:lnSpc>
                <a:spcPct val="120000"/>
              </a:lnSpc>
              <a:buClrTx/>
              <a:buNone/>
            </a:pPr>
            <a:r>
              <a:rPr lang="sk-SK" dirty="0">
                <a:effectLst/>
                <a:ea typeface="Times New Roman" panose="02020603050405020304" pitchFamily="18" charset="0"/>
              </a:rPr>
              <a:t>      a poverených  zamestnancov obcí a miest po okresoch </a:t>
            </a:r>
          </a:p>
          <a:p>
            <a:pPr marL="803275" lvl="0" algn="just">
              <a:lnSpc>
                <a:spcPct val="120000"/>
              </a:lnSpc>
              <a:buClrTx/>
              <a:buFont typeface="+mj-lt"/>
              <a:buAutoNum type="arabicPeriod" startAt="5"/>
            </a:pPr>
            <a:r>
              <a:rPr lang="sk-SK" dirty="0">
                <a:effectLst/>
                <a:ea typeface="Times New Roman" panose="02020603050405020304" pitchFamily="18" charset="0"/>
              </a:rPr>
              <a:t>Rôzne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Záver</a:t>
            </a:r>
            <a:endParaRPr lang="sk-SK" sz="1100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D3FC0B1-D49E-4E21-A54E-13C39A53B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8537A2D-1981-4043-A530-98D743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1506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071" y="1791389"/>
            <a:ext cx="9677834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Zriaďovateľ v školách a školských zariadeniach </a:t>
            </a:r>
            <a:r>
              <a:rPr lang="sk-SK" b="1" dirty="0"/>
              <a:t>vo svojej zriaďovateľskej pôsobnosti:</a:t>
            </a:r>
          </a:p>
          <a:p>
            <a:pPr marL="0" indent="0" algn="just">
              <a:buNone/>
            </a:pPr>
            <a:endParaRPr lang="sk-SK" b="1" dirty="0"/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metodicky</a:t>
            </a:r>
            <a:r>
              <a:rPr lang="sk-SK" b="1" dirty="0"/>
              <a:t> </a:t>
            </a:r>
            <a:r>
              <a:rPr lang="sk-SK" b="1" dirty="0">
                <a:solidFill>
                  <a:srgbClr val="FF0000"/>
                </a:solidFill>
              </a:rPr>
              <a:t>riadi hlavnú činnosť škôl </a:t>
            </a:r>
            <a:r>
              <a:rPr lang="sk-SK" dirty="0"/>
              <a:t>a školských zariadení,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kontroluje</a:t>
            </a:r>
            <a:r>
              <a:rPr lang="sk-SK" dirty="0"/>
              <a:t> dodržiavanie všeobecne záväzných právnych predpisov v oblasti školstva okrem kontroly, ktorú vykonáva Štátna školská inšpekcia,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kontroluje</a:t>
            </a:r>
            <a:r>
              <a:rPr lang="sk-SK" b="1" dirty="0"/>
              <a:t> </a:t>
            </a:r>
            <a:r>
              <a:rPr lang="sk-SK" b="1" dirty="0">
                <a:solidFill>
                  <a:srgbClr val="FF0000"/>
                </a:solidFill>
              </a:rPr>
              <a:t>súlad vnútorných prepisov</a:t>
            </a:r>
            <a:r>
              <a:rPr lang="sk-SK" b="1" dirty="0"/>
              <a:t> </a:t>
            </a:r>
            <a:r>
              <a:rPr lang="sk-SK" dirty="0"/>
              <a:t>školy alebo školského zariadenia so všeobecne záväznými právnymi predpismi,</a:t>
            </a:r>
          </a:p>
          <a:p>
            <a:pPr algn="just">
              <a:buClrTx/>
              <a:buFont typeface="+mj-lt"/>
              <a:buAutoNum type="alphaLcParenR"/>
            </a:pPr>
            <a:r>
              <a:rPr lang="sk-SK" b="1" dirty="0">
                <a:solidFill>
                  <a:srgbClr val="FF0000"/>
                </a:solidFill>
              </a:rPr>
              <a:t>môže</a:t>
            </a:r>
            <a:r>
              <a:rPr lang="sk-SK" dirty="0"/>
              <a:t> na základe dohody s riaditeľom </a:t>
            </a:r>
            <a:r>
              <a:rPr lang="sk-SK" b="1" dirty="0">
                <a:solidFill>
                  <a:srgbClr val="FF0000"/>
                </a:solidFill>
              </a:rPr>
              <a:t>zabezpečovať</a:t>
            </a:r>
            <a:r>
              <a:rPr lang="sk-SK" dirty="0"/>
              <a:t> pre školu alebo školské zariadenie administratívno-technicky </a:t>
            </a:r>
            <a:r>
              <a:rPr lang="sk-SK" b="1" dirty="0"/>
              <a:t>aj </a:t>
            </a:r>
            <a:r>
              <a:rPr lang="sk-SK" dirty="0"/>
              <a:t>personálnu agendu </a:t>
            </a:r>
            <a:r>
              <a:rPr lang="sk-SK" b="1" dirty="0"/>
              <a:t>zamestnancov</a:t>
            </a:r>
            <a:r>
              <a:rPr lang="sk-SK" dirty="0"/>
              <a:t> škôl                     a školských zariadení a vedenie účtovníctva,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43787C1-5D71-4D23-9E06-3AE09747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01F2C163-9EAF-413C-9A7F-E60A0425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20</a:t>
            </a:fld>
            <a:endParaRPr lang="sk-SK"/>
          </a:p>
        </p:txBody>
      </p:sp>
      <p:sp>
        <p:nvSpPr>
          <p:cNvPr id="9" name="Nadpis 6">
            <a:extLst>
              <a:ext uri="{FF2B5EF4-FFF2-40B4-BE49-F238E27FC236}">
                <a16:creationId xmlns:a16="http://schemas.microsoft.com/office/drawing/2014/main" id="{20E0B03E-97F1-49A1-9E92-E2AF6D33A519}"/>
              </a:ext>
            </a:extLst>
          </p:cNvPr>
          <p:cNvSpPr txBox="1">
            <a:spLocks/>
          </p:cNvSpPr>
          <p:nvPr/>
        </p:nvSpPr>
        <p:spPr>
          <a:xfrm>
            <a:off x="1945224" y="628124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k-SK" sz="2400" b="1" dirty="0">
                <a:solidFill>
                  <a:prstClr val="black"/>
                </a:solidFill>
                <a:latin typeface="+mn-lt"/>
              </a:rPr>
              <a:t>Pôsobnosť zriaďovateľa </a:t>
            </a:r>
            <a:br>
              <a:rPr lang="sk-SK" sz="2400" b="1" dirty="0">
                <a:solidFill>
                  <a:prstClr val="black"/>
                </a:solidFill>
                <a:latin typeface="+mn-lt"/>
              </a:rPr>
            </a:br>
            <a:r>
              <a:rPr lang="sk-SK" sz="2400" b="1" dirty="0">
                <a:solidFill>
                  <a:srgbClr val="FF0000"/>
                </a:solidFill>
                <a:latin typeface="+mn-lt"/>
              </a:rPr>
              <a:t>(§ 56  </a:t>
            </a:r>
            <a:r>
              <a:rPr lang="sk-SK" sz="24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Zákona č. 321/2025 Z. z)</a:t>
            </a:r>
            <a:br>
              <a:rPr lang="sk-SK" sz="24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</a:br>
            <a:endParaRPr lang="sk-SK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3383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43ACA397-0E4E-4F69-8EF3-D5DA843A5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24" y="628124"/>
            <a:ext cx="891168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z)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endParaRPr lang="sk-SK" sz="2400" b="1" dirty="0">
              <a:latin typeface="+mn-lt"/>
            </a:endParaRPr>
          </a:p>
        </p:txBody>
      </p:sp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11" y="1982905"/>
            <a:ext cx="8514053" cy="3777622"/>
          </a:xfrm>
        </p:spPr>
        <p:txBody>
          <a:bodyPr>
            <a:normAutofit/>
          </a:bodyPr>
          <a:lstStyle/>
          <a:p>
            <a:pPr>
              <a:buFont typeface="+mj-lt"/>
              <a:buAutoNum type="alphaLcParenR"/>
            </a:pPr>
            <a:endParaRPr lang="sk-SK" dirty="0"/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spolupracuje s riaditeľmi </a:t>
            </a:r>
            <a:r>
              <a:rPr lang="sk-SK" dirty="0"/>
              <a:t>pri zabezpečení personálneho obsadenia škôl a školských zariadení v jeho zriaďovateľskej pôsobnosti,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vedie personálnu agendu </a:t>
            </a:r>
            <a:r>
              <a:rPr lang="sk-SK" dirty="0"/>
              <a:t>riaditeľov,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vydáva organizačné pokyny </a:t>
            </a:r>
            <a:r>
              <a:rPr lang="sk-SK" dirty="0"/>
              <a:t>pre riaditeľov,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zabezpečuje stravovanie detí a žiakov </a:t>
            </a:r>
            <a:r>
              <a:rPr lang="sk-SK" dirty="0"/>
              <a:t>prostredníctvom zariadení školského stravovania zapísaných v registri,</a:t>
            </a:r>
          </a:p>
          <a:p>
            <a:pPr>
              <a:buClr>
                <a:srgbClr val="FF0000"/>
              </a:buClr>
              <a:buFont typeface="+mj-lt"/>
              <a:buAutoNum type="alphaLcParenR" startAt="5"/>
            </a:pPr>
            <a:r>
              <a:rPr lang="sk-SK" b="1" dirty="0">
                <a:solidFill>
                  <a:srgbClr val="FF0000"/>
                </a:solidFill>
              </a:rPr>
              <a:t>kontroluje kvalitu jedál </a:t>
            </a:r>
            <a:r>
              <a:rPr lang="sk-SK" dirty="0"/>
              <a:t>v zariadeniach školského stravovania,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D14A6B29-F889-4F3F-BC76-BF9DC1FD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25F5D4A-DF42-4F06-8A08-6A38599BF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773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557" y="2133600"/>
            <a:ext cx="8688388" cy="377762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+mj-lt"/>
              <a:buAutoNum type="alphaLcParenR" startAt="10"/>
            </a:pPr>
            <a:r>
              <a:rPr lang="sk-SK" b="1" dirty="0">
                <a:solidFill>
                  <a:srgbClr val="FF0000"/>
                </a:solidFill>
              </a:rPr>
              <a:t>prerokúva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dirty="0"/>
              <a:t>s riaditeľom najmä</a:t>
            </a:r>
          </a:p>
          <a:p>
            <a:pPr marL="803275" indent="-268288">
              <a:buClrTx/>
              <a:buFont typeface="+mj-lt"/>
              <a:buAutoNum type="arabicPeriod"/>
            </a:pPr>
            <a:r>
              <a:rPr lang="sk-SK" b="1" dirty="0"/>
              <a:t>informácie o pedagogicko-organizačnom a materiálno-technickom </a:t>
            </a:r>
            <a:r>
              <a:rPr lang="sk-SK" dirty="0"/>
              <a:t>a priestorovom zabezpečení na príslušný školský rok,</a:t>
            </a:r>
          </a:p>
          <a:p>
            <a:pPr marL="803275" indent="-268288">
              <a:buClrTx/>
              <a:buFont typeface="+mj-lt"/>
              <a:buAutoNum type="arabicPeriod"/>
            </a:pPr>
            <a:r>
              <a:rPr lang="sk-SK" dirty="0"/>
              <a:t>návrh </a:t>
            </a:r>
            <a:r>
              <a:rPr lang="sk-SK" b="1" dirty="0"/>
              <a:t>rozpisu finančných prostriedkov</a:t>
            </a:r>
            <a:r>
              <a:rPr lang="sk-SK" dirty="0"/>
              <a:t>,</a:t>
            </a:r>
          </a:p>
          <a:p>
            <a:pPr marL="0" indent="0">
              <a:buNone/>
            </a:pPr>
            <a:endParaRPr lang="sk-SK" dirty="0"/>
          </a:p>
          <a:p>
            <a:pPr algn="just">
              <a:buClr>
                <a:srgbClr val="FF0000"/>
              </a:buClr>
              <a:buFont typeface="+mj-lt"/>
              <a:buAutoNum type="alphaLcParenR" startAt="11"/>
            </a:pPr>
            <a:r>
              <a:rPr lang="sk-SK" b="1" dirty="0">
                <a:solidFill>
                  <a:srgbClr val="FF0000"/>
                </a:solidFill>
              </a:rPr>
              <a:t>schvaľuje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/>
              <a:t>návrh riaditeľa školy </a:t>
            </a:r>
            <a:r>
              <a:rPr lang="sk-SK" dirty="0"/>
              <a:t>alebo školského zariadenia                                     na </a:t>
            </a:r>
            <a:r>
              <a:rPr lang="sk-SK" b="1" dirty="0"/>
              <a:t>vykonávanie podnikateľskej činnosti </a:t>
            </a:r>
            <a:r>
              <a:rPr lang="sk-SK" dirty="0"/>
              <a:t>školy alebo školského zariadenia.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D91703BA-4BAB-491A-9A68-D92847FB1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A012A49-3871-4E50-A570-798BCD04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22</a:t>
            </a:fld>
            <a:endParaRPr lang="sk-SK"/>
          </a:p>
        </p:txBody>
      </p:sp>
      <p:sp>
        <p:nvSpPr>
          <p:cNvPr id="9" name="Nadpis 6">
            <a:extLst>
              <a:ext uri="{FF2B5EF4-FFF2-40B4-BE49-F238E27FC236}">
                <a16:creationId xmlns:a16="http://schemas.microsoft.com/office/drawing/2014/main" id="{F8CE6EB0-FCD8-4D9A-8224-2E7D6030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24" y="628124"/>
            <a:ext cx="891168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z)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endParaRPr lang="sk-SK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8933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1224" y="1825625"/>
            <a:ext cx="10470776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(4) Zriaďovateľ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zabezpečuje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materiálno-technické a priestorové zabezpečenie                                   </a:t>
            </a: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      a investičné prostriedky  pre školy a školské zariadenia </a:t>
            </a:r>
            <a:endParaRPr lang="sk-SK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      vo svojej zriaďovateľskej pôsobnosti. </a:t>
            </a:r>
          </a:p>
          <a:p>
            <a:pPr marL="0" indent="0" algn="just">
              <a:buNone/>
            </a:pPr>
            <a:endParaRPr lang="sk-SK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(5) Zriaďovateľ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zodpovedá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za riešenie havarijného stavu nehnuteľnosti, v ktorej škola alebo </a:t>
            </a:r>
          </a:p>
          <a:p>
            <a:pPr marL="0" indent="0" algn="just">
              <a:buNone/>
            </a:pPr>
            <a:r>
              <a:rPr lang="sk-SK" dirty="0">
                <a:solidFill>
                  <a:srgbClr val="000000"/>
                </a:solidFill>
              </a:rPr>
              <a:t>     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školské  zariadenie v jeho zriaďovateľskej pôsobnosti vykonáva hlavnú činnosť.</a:t>
            </a:r>
          </a:p>
          <a:p>
            <a:pPr marL="0" indent="0" algn="just">
              <a:buNone/>
            </a:pPr>
            <a:endParaRPr lang="sk-SK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b="0" i="0" dirty="0">
                <a:solidFill>
                  <a:srgbClr val="000000"/>
                </a:solidFill>
                <a:effectLst/>
              </a:rPr>
              <a:t>(6) Zriaďovateľ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vybavuje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sťažnosti, petície a podnety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vo veciach hlavnej činnosti škôl                          </a:t>
            </a:r>
          </a:p>
          <a:p>
            <a:pPr marL="0" indent="0" algn="just">
              <a:buNone/>
            </a:pPr>
            <a:r>
              <a:rPr lang="sk-SK" b="1" dirty="0">
                <a:solidFill>
                  <a:srgbClr val="000000"/>
                </a:solidFill>
              </a:rPr>
              <a:t>      </a:t>
            </a:r>
            <a:r>
              <a:rPr lang="sk-SK" b="0" i="0" dirty="0">
                <a:solidFill>
                  <a:srgbClr val="000000"/>
                </a:solidFill>
                <a:effectLst/>
              </a:rPr>
              <a:t>a školských zariadení v jeho zriaďovateľskej pôsobnosti a sťažnosti, ktoré smerujú                        </a:t>
            </a:r>
          </a:p>
          <a:p>
            <a:pPr marL="0" indent="0" algn="just">
              <a:buNone/>
            </a:pPr>
            <a:r>
              <a:rPr lang="sk-SK" dirty="0">
                <a:solidFill>
                  <a:srgbClr val="000000"/>
                </a:solidFill>
              </a:rPr>
              <a:t>      </a:t>
            </a:r>
            <a:r>
              <a:rPr lang="sk-SK" b="1" i="0" dirty="0">
                <a:solidFill>
                  <a:srgbClr val="000000"/>
                </a:solidFill>
                <a:effectLst/>
              </a:rPr>
              <a:t>voči riaditeľovi</a:t>
            </a:r>
            <a:r>
              <a:rPr lang="sk-SK" b="0" i="0" dirty="0">
                <a:solidFill>
                  <a:srgbClr val="000000"/>
                </a:solidFill>
                <a:effectLst/>
              </a:rPr>
              <a:t>, okrem sťažností a podnetov, ktoré vybavuje Štátna školská inšpekcia.   </a:t>
            </a:r>
          </a:p>
          <a:p>
            <a:pPr marL="0" indent="0" algn="just">
              <a:buNone/>
            </a:pPr>
            <a:r>
              <a:rPr lang="sk-SK" dirty="0">
                <a:solidFill>
                  <a:srgbClr val="000000"/>
                </a:solidFill>
              </a:rPr>
              <a:t>      </a:t>
            </a:r>
            <a:r>
              <a:rPr lang="sk-SK" b="1" i="0" dirty="0">
                <a:solidFill>
                  <a:srgbClr val="FF0000"/>
                </a:solidFill>
                <a:effectLst/>
              </a:rPr>
              <a:t>Pozor koná iba ak je  </a:t>
            </a:r>
            <a:r>
              <a:rPr lang="sk-SK" b="1" dirty="0">
                <a:solidFill>
                  <a:srgbClr val="FF0000"/>
                </a:solidFill>
                <a:effectLst/>
              </a:rPr>
              <a:t>ŠÚ! </a:t>
            </a:r>
          </a:p>
          <a:p>
            <a:pPr marL="0" indent="0" algn="just">
              <a:buNone/>
            </a:pPr>
            <a:endParaRPr lang="sk-SK" b="0" i="1" dirty="0">
              <a:solidFill>
                <a:srgbClr val="FF0000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9699EB7D-D762-4F85-9F3B-0A3633A03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6FA7761-97BD-468C-9EE3-AE017257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23</a:t>
            </a:fld>
            <a:endParaRPr lang="sk-SK"/>
          </a:p>
        </p:txBody>
      </p:sp>
      <p:sp>
        <p:nvSpPr>
          <p:cNvPr id="9" name="Nadpis 6">
            <a:extLst>
              <a:ext uri="{FF2B5EF4-FFF2-40B4-BE49-F238E27FC236}">
                <a16:creationId xmlns:a16="http://schemas.microsoft.com/office/drawing/2014/main" id="{A9D67F82-3DE3-43F8-A765-5994D7705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24" y="628124"/>
            <a:ext cx="8911687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z)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</a:br>
            <a:endParaRPr lang="sk-SK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552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9E44D07F-B876-48B3-BD7D-6B7808B0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24" y="1909014"/>
            <a:ext cx="9674121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(7) Za zriaďovateľa koná vo veciach podľa tohto zákona</a:t>
            </a:r>
          </a:p>
          <a:p>
            <a:pPr marL="0" indent="0" algn="just">
              <a:buNone/>
            </a:pPr>
            <a:endParaRPr lang="sk-SK" dirty="0"/>
          </a:p>
          <a:p>
            <a:pPr marL="720725" indent="-360363" algn="just">
              <a:buNone/>
              <a:tabLst>
                <a:tab pos="628650" algn="l"/>
              </a:tabLst>
            </a:pPr>
            <a:r>
              <a:rPr lang="sk-SK" dirty="0"/>
              <a:t>a)  </a:t>
            </a:r>
            <a:r>
              <a:rPr lang="sk-SK" b="1" dirty="0">
                <a:solidFill>
                  <a:srgbClr val="FF0000"/>
                </a:solidFill>
              </a:rPr>
              <a:t>starosta</a:t>
            </a:r>
            <a:r>
              <a:rPr lang="sk-SK" dirty="0"/>
              <a:t>, ak si </a:t>
            </a:r>
            <a:r>
              <a:rPr lang="sk-SK" u="sng" dirty="0"/>
              <a:t>konkrétnu pôsobnosť nevyhradilo obecné zastupiteľstvo v štatúte obce </a:t>
            </a:r>
            <a:r>
              <a:rPr lang="sk-SK" dirty="0"/>
              <a:t>alebo ak zákon neustanovuje inak,</a:t>
            </a:r>
          </a:p>
          <a:p>
            <a:pPr marL="720725" indent="-360363" algn="just">
              <a:buNone/>
              <a:tabLst>
                <a:tab pos="628650" algn="l"/>
              </a:tabLst>
            </a:pPr>
            <a:r>
              <a:rPr lang="sk-SK" dirty="0"/>
              <a:t>b) </a:t>
            </a:r>
            <a:r>
              <a:rPr lang="sk-SK" b="1" dirty="0">
                <a:solidFill>
                  <a:srgbClr val="FF0000"/>
                </a:solidFill>
              </a:rPr>
              <a:t>predseda vyššieho územného celku</a:t>
            </a:r>
            <a:r>
              <a:rPr lang="sk-SK" dirty="0"/>
              <a:t>, </a:t>
            </a:r>
            <a:r>
              <a:rPr lang="sk-SK" u="sng" dirty="0"/>
              <a:t>ak si konkrétnu pôsobnosť nevyhradilo zastupiteľstvo vyššieho územného celku v štatúte </a:t>
            </a:r>
            <a:r>
              <a:rPr lang="sk-SK" dirty="0"/>
              <a:t>vyššieho územného celku alebo ak zákon neustanovuje inak,</a:t>
            </a:r>
          </a:p>
          <a:p>
            <a:pPr marL="720725" indent="-360363" algn="just">
              <a:buNone/>
              <a:tabLst>
                <a:tab pos="628650" algn="l"/>
              </a:tabLst>
            </a:pPr>
            <a:r>
              <a:rPr lang="sk-SK" dirty="0"/>
              <a:t>c) </a:t>
            </a:r>
            <a:r>
              <a:rPr lang="sk-SK" b="1" dirty="0">
                <a:solidFill>
                  <a:srgbClr val="FF0000"/>
                </a:solidFill>
              </a:rPr>
              <a:t>štatutárny orgán</a:t>
            </a:r>
            <a:r>
              <a:rPr lang="sk-SK" dirty="0"/>
              <a:t>, ak nejde o obec alebo o vyšší územný celok.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8D554DF5-7BA1-4FF7-A76B-DB2665CB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0766AB39-9E7C-43C8-8250-4BA4EE31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24</a:t>
            </a:fld>
            <a:endParaRPr lang="sk-SK"/>
          </a:p>
        </p:txBody>
      </p:sp>
      <p:sp>
        <p:nvSpPr>
          <p:cNvPr id="9" name="Nadpis 6">
            <a:extLst>
              <a:ext uri="{FF2B5EF4-FFF2-40B4-BE49-F238E27FC236}">
                <a16:creationId xmlns:a16="http://schemas.microsoft.com/office/drawing/2014/main" id="{F817C388-B868-4790-92A9-8C23A2867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24" y="628124"/>
            <a:ext cx="8911687" cy="923585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Pôsobnosť zriaďovateľa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(§ 56 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j-cs"/>
              </a:rPr>
              <a:t>Zákona č. 321/2025 Z. z)</a:t>
            </a:r>
            <a:endParaRPr lang="sk-SK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9500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8727" y="624110"/>
            <a:ext cx="9795885" cy="1280890"/>
          </a:xfrm>
        </p:spPr>
        <p:txBody>
          <a:bodyPr>
            <a:norm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Výberové konanie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727" y="2131593"/>
            <a:ext cx="10027974" cy="37776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Nové pravidlá pre </a:t>
            </a: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výberové konanie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kde sa spresnili  inštitúty naprieč jednotlivými štádiami od vyhlásenia až po vymenovanie. Cieľmi spresnenia je najmä zjednotenie pravidiel </a:t>
            </a: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bez ohľadu na zriaďovateľa,</a:t>
            </a:r>
            <a:r>
              <a:rPr lang="sk-SK" sz="2000" b="1" dirty="0">
                <a:solidFill>
                  <a:srgbClr val="282828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zvýšenie transparentnosti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a </a:t>
            </a: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zvýšenie zodpovednosti zriaďovateľa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k-SK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endParaRPr lang="sk-SK" sz="1900" dirty="0">
              <a:solidFill>
                <a:srgbClr val="282828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k-SK" sz="1900" i="1" dirty="0"/>
              <a:t>Prezentácia </a:t>
            </a:r>
            <a:r>
              <a:rPr lang="sk-SK" sz="1900" b="1" i="1" dirty="0"/>
              <a:t>Ing. Mariany </a:t>
            </a:r>
            <a:r>
              <a:rPr lang="sk-SK" sz="1900" b="1" i="1" dirty="0" err="1"/>
              <a:t>Makvovej</a:t>
            </a:r>
            <a:r>
              <a:rPr lang="sk-SK" sz="1900" b="1" i="1" dirty="0"/>
              <a:t>, </a:t>
            </a:r>
            <a:r>
              <a:rPr lang="sk-SK" sz="1900" i="1" dirty="0"/>
              <a:t>poverenej na zverejňovanie </a:t>
            </a:r>
            <a:r>
              <a:rPr lang="sk-SK" sz="1900" b="0" i="1" dirty="0">
                <a:solidFill>
                  <a:srgbClr val="0B0C0C"/>
                </a:solidFill>
                <a:effectLst/>
              </a:rPr>
              <a:t>Oznámení                            o vyhlásení výberového konania na obsadenie miesta riaditeľa školy resp. školského zariadenia  </a:t>
            </a:r>
            <a:r>
              <a:rPr lang="sk-SK" sz="1900" i="1" dirty="0"/>
              <a:t>na webovom sídle RÚŠS v Nitre.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178F426-F452-4BFE-8182-503A4ADBD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4B9258E5-2931-4BE4-8B50-A9012937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4040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55750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zákon č. 321/2025 Z. z. </a:t>
            </a:r>
            <a:br>
              <a:rPr lang="sk-SK" sz="2700" b="1" dirty="0">
                <a:solidFill>
                  <a:srgbClr val="FF0000"/>
                </a:solidFill>
                <a:latin typeface="+mn-lt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Rada školy </a:t>
            </a:r>
            <a:br>
              <a:rPr kumimoji="0" lang="sk-SK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endParaRPr lang="sk-SK" b="1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967032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16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význam a funkcia rady školy, koho záujmy presadzuje a háji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17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funkčné obdobie rady školy, jej ustanovenie, vedenie,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2000" dirty="0">
                <a:solidFill>
                  <a:srgbClr val="000000"/>
                </a:solidFill>
              </a:rPr>
              <a:t>       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kedy </a:t>
            </a:r>
            <a:r>
              <a:rPr lang="sk-SK" sz="2000" dirty="0">
                <a:solidFill>
                  <a:srgbClr val="000000"/>
                </a:solidFill>
              </a:rPr>
              <a:t>m</a:t>
            </a:r>
            <a:r>
              <a:rPr kumimoji="0" lang="sk-SK" sz="20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usí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vzniknúť nová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18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kto je zodpovedný za ustanovenie  rady školy, určenie počtu členov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19  </a:t>
            </a:r>
            <a:r>
              <a:rPr kumimoji="0" lang="sk-SK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delegovanie členov do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20  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voľby do rady školy zoznam členov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21  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zverejnenie výsledku volieb do rady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22  </a:t>
            </a:r>
            <a:r>
              <a:rPr lang="pl-PL" sz="2000" dirty="0">
                <a:solidFill>
                  <a:srgbClr val="000000"/>
                </a:solidFill>
              </a:rPr>
              <a:t>z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ánik členstva v rade školy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§ 23  </a:t>
            </a:r>
            <a:r>
              <a:rPr lang="pl-PL" sz="2000" dirty="0">
                <a:solidFill>
                  <a:srgbClr val="000000"/>
                </a:solidFill>
              </a:rPr>
              <a:t>z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asadnutie rady školy  - štatút rady školy </a:t>
            </a: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01BE909-FD06-4867-B82D-F8AAAA43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E171F1-9489-4F18-BC73-8892A762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303" y="760074"/>
            <a:ext cx="601663" cy="42218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816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A1D85-15E2-428F-92DD-70E21437F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79" y="651819"/>
            <a:ext cx="8911687" cy="1280890"/>
          </a:xfrm>
        </p:spPr>
        <p:txBody>
          <a:bodyPr>
            <a:normAutofit fontScale="90000"/>
          </a:bodyPr>
          <a:lstStyle/>
          <a:p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Zriaďovateľ školy resp. školského zariadenia</a:t>
            </a:r>
            <a:b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Rada školy</a:t>
            </a:r>
            <a:br>
              <a:rPr kumimoji="0" lang="sk-SK" sz="2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979" y="1784470"/>
            <a:ext cx="9786585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k-SK" sz="2200" dirty="0"/>
              <a:t>Vymedzuje sa rada školy z hľadiska spôsobu ustanovenia a výkonu činnosti. </a:t>
            </a:r>
          </a:p>
          <a:p>
            <a:pPr algn="just"/>
            <a:r>
              <a:rPr lang="sk-SK" sz="2200" dirty="0"/>
              <a:t>Obdobne ako pri iných funkciách sa z hľadiska transparentnosti </a:t>
            </a:r>
          </a:p>
          <a:p>
            <a:pPr marL="0" indent="0" algn="just">
              <a:buNone/>
            </a:pPr>
            <a:r>
              <a:rPr lang="sk-SK" sz="2200" dirty="0"/>
              <a:t>     upravuje nezlučiteľnosť členstva.</a:t>
            </a:r>
          </a:p>
          <a:p>
            <a:pPr algn="just"/>
            <a:r>
              <a:rPr lang="sk-SK" sz="2200" dirty="0"/>
              <a:t>Dĺžka funkčného obdobia je zachovaná v porovnaní so súčasným právnym stavom. </a:t>
            </a:r>
          </a:p>
          <a:p>
            <a:pPr marL="0" indent="0" algn="just">
              <a:buNone/>
            </a:pPr>
            <a:endParaRPr lang="sk-SK" sz="1700" dirty="0"/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Samotné členstvo sa oproti doterajšej úprave spresňuje pre jednotlivé školy. Podstatným rozdielom je nastavenie členstva v rade školy </a:t>
            </a:r>
            <a:r>
              <a:rPr lang="sk-SK" sz="22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 spojenej škole</a:t>
            </a: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kde zákon neobmedzuje počet členov s cieľom, aby boli riadne rovnomerne zastúpené všetky organizačné zložky.  </a:t>
            </a: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Teda pri spojenej škole sa </a:t>
            </a:r>
            <a:r>
              <a:rPr lang="sk-SK" sz="22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vymedzuje „kľúč“ </a:t>
            </a:r>
            <a:r>
              <a:rPr lang="sk-SK" sz="22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 zostavenie rady školy.</a:t>
            </a:r>
            <a:endParaRPr lang="sk-SK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01BE909-FD06-4867-B82D-F8AAAA43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E171F1-9489-4F18-BC73-8892A762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0406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7C0ECA-50F8-454B-8BB7-387AF858A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979" y="1967032"/>
            <a:ext cx="9878948" cy="4351338"/>
          </a:xfrm>
        </p:spPr>
        <p:txBody>
          <a:bodyPr>
            <a:normAutofit/>
          </a:bodyPr>
          <a:lstStyle/>
          <a:p>
            <a:pPr algn="just"/>
            <a:r>
              <a:rPr lang="sk-SK" sz="2000" dirty="0"/>
              <a:t>Z dôvodu jednoznačného zastupovania sa navrhuje vytvorenie pozície </a:t>
            </a:r>
            <a:r>
              <a:rPr lang="sk-SK" sz="2000" b="1" dirty="0"/>
              <a:t>podpredsedu rady školy</a:t>
            </a:r>
            <a:r>
              <a:rPr lang="sk-SK" sz="2000" dirty="0"/>
              <a:t>, voleného obdobne ako predseda. </a:t>
            </a:r>
          </a:p>
          <a:p>
            <a:pPr algn="just">
              <a:lnSpc>
                <a:spcPct val="150000"/>
              </a:lnSpc>
            </a:pPr>
            <a:r>
              <a:rPr lang="sk-SK" sz="2000" dirty="0"/>
              <a:t>Definuje sa komplexne </a:t>
            </a:r>
            <a:r>
              <a:rPr kumimoji="0" lang="sk-S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činnosť</a:t>
            </a:r>
            <a:r>
              <a:rPr lang="sk-SK" sz="2000" dirty="0"/>
              <a:t> rady školy len v zákone.</a:t>
            </a:r>
          </a:p>
          <a:p>
            <a:pPr algn="just"/>
            <a:r>
              <a:rPr lang="sk-SK" sz="2000" dirty="0"/>
              <a:t>Z hľadiska činnosti rady školy bude dôležitým dokumentom naďalej </a:t>
            </a:r>
            <a:r>
              <a:rPr lang="sk-SK" sz="2000" b="1" dirty="0"/>
              <a:t>štatút rady školy </a:t>
            </a:r>
            <a:r>
              <a:rPr lang="sk-SK" sz="2000" dirty="0"/>
              <a:t>a </a:t>
            </a:r>
            <a:r>
              <a:rPr lang="sk-SK" sz="2000" b="1" dirty="0"/>
              <a:t>jeho povinné  zverejňovanie </a:t>
            </a:r>
            <a:r>
              <a:rPr lang="sk-SK" sz="2000" dirty="0"/>
              <a:t>na webovom sídle školy.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01BE909-FD06-4867-B82D-F8AAAA43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E171F1-9489-4F18-BC73-8892A762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sk-SK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1D7DF435-9CB5-473C-8002-F7382A51C77D}"/>
              </a:ext>
            </a:extLst>
          </p:cNvPr>
          <p:cNvSpPr txBox="1">
            <a:spLocks/>
          </p:cNvSpPr>
          <p:nvPr/>
        </p:nvSpPr>
        <p:spPr>
          <a:xfrm>
            <a:off x="1684979" y="651819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k-SK" sz="2700" b="1" dirty="0">
                <a:solidFill>
                  <a:prstClr val="black"/>
                </a:solidFill>
                <a:latin typeface="+mn-lt"/>
              </a:rPr>
              <a:t>Zriaďovateľ školy resp. školského zariadenia</a:t>
            </a:r>
            <a:br>
              <a:rPr lang="sk-SK" sz="2700" b="1" dirty="0">
                <a:solidFill>
                  <a:prstClr val="black"/>
                </a:solidFill>
                <a:latin typeface="+mn-lt"/>
              </a:rPr>
            </a:br>
            <a:r>
              <a:rPr lang="sk-SK" sz="2700" b="1" dirty="0">
                <a:solidFill>
                  <a:srgbClr val="FF0000"/>
                </a:solidFill>
                <a:latin typeface="+mn-lt"/>
              </a:rPr>
              <a:t>Rada školy</a:t>
            </a:r>
            <a:br>
              <a:rPr lang="sk-SK" sz="2500" dirty="0">
                <a:solidFill>
                  <a:srgbClr val="FF0000"/>
                </a:solidFill>
                <a:latin typeface="Calibri" panose="020F0502020204030204"/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91254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7AF62-79D6-4B32-BE13-B3F8C1F8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540" y="490125"/>
            <a:ext cx="11102878" cy="1325563"/>
          </a:xfrm>
        </p:spPr>
        <p:txBody>
          <a:bodyPr>
            <a:noAutofit/>
          </a:bodyPr>
          <a:lstStyle/>
          <a:p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Verejný školský obvod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 verejný poskytovateľ výchovy a vzdelávania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šiesta časť zákona 321/2025 Z. z. od §44 - §51</a:t>
            </a:r>
            <a:br>
              <a:rPr lang="sk-SK" sz="2400" b="1" dirty="0">
                <a:solidFill>
                  <a:srgbClr val="FF0000"/>
                </a:solidFill>
                <a:latin typeface="+mn-lt"/>
              </a:rPr>
            </a:br>
            <a:endParaRPr lang="sk-SK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540" y="2086937"/>
            <a:ext cx="10225424" cy="37776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dirty="0"/>
              <a:t>(1) Obec zabezpečuje plnenie povinného predprimárneho vzdelávania a plnenie povinnej školskej dochádzky pre deti a žiakov s</a:t>
            </a:r>
            <a:r>
              <a:rPr lang="sk-SK" dirty="0">
                <a:solidFill>
                  <a:srgbClr val="FF0000"/>
                </a:solidFill>
              </a:rPr>
              <a:t> </a:t>
            </a:r>
            <a:r>
              <a:rPr lang="sk-SK" b="1" dirty="0">
                <a:solidFill>
                  <a:srgbClr val="FF0000"/>
                </a:solidFill>
              </a:rPr>
              <a:t>trvalým pobytom </a:t>
            </a:r>
            <a:r>
              <a:rPr lang="sk-SK" dirty="0"/>
              <a:t>na území príslušnej obce, deti a žiakov umiestnených na základe rozhodnutia súdu v zariadení, ktorého organizačná zložka sa nachádza na území príslušnej obce, a deti a žiakov </a:t>
            </a:r>
            <a:r>
              <a:rPr lang="sk-SK" b="1" dirty="0">
                <a:solidFill>
                  <a:srgbClr val="FF0000"/>
                </a:solidFill>
              </a:rPr>
              <a:t>s obvyklým pobytom</a:t>
            </a:r>
            <a:r>
              <a:rPr lang="sk-SK" dirty="0"/>
              <a:t> na území príslušnej obce. </a:t>
            </a:r>
          </a:p>
          <a:p>
            <a:pPr marL="0" indent="0" algn="just">
              <a:buNone/>
            </a:pPr>
            <a:endParaRPr lang="sk-SK" dirty="0"/>
          </a:p>
          <a:p>
            <a:pPr algn="just"/>
            <a:r>
              <a:rPr lang="sk-SK" dirty="0"/>
              <a:t>Na tento účel obec </a:t>
            </a:r>
            <a:r>
              <a:rPr lang="sk-SK" dirty="0">
                <a:solidFill>
                  <a:srgbClr val="FF0000"/>
                </a:solidFill>
              </a:rPr>
              <a:t>určuje všeobecne záväzným nariadením </a:t>
            </a:r>
            <a:r>
              <a:rPr lang="sk-SK" b="1" dirty="0">
                <a:solidFill>
                  <a:srgbClr val="FF0000"/>
                </a:solidFill>
              </a:rPr>
              <a:t>jeden verejný školský obvod samostatne</a:t>
            </a:r>
            <a:r>
              <a:rPr lang="sk-SK" dirty="0"/>
              <a:t> pre každú </a:t>
            </a:r>
            <a:r>
              <a:rPr lang="sk-SK" b="1" dirty="0"/>
              <a:t>materskú školu </a:t>
            </a:r>
            <a:r>
              <a:rPr lang="sk-SK" dirty="0"/>
              <a:t>a jeden verejný školský obvod samostatne pre každú </a:t>
            </a:r>
            <a:r>
              <a:rPr lang="sk-SK" b="1" dirty="0"/>
              <a:t>základnú školu </a:t>
            </a:r>
            <a:r>
              <a:rPr lang="sk-SK" dirty="0"/>
              <a:t>v zriaďovateľskej pôsobnosti obce, samosprávneho kraja alebo regionálneho úradu na území príslušnej obce. </a:t>
            </a:r>
          </a:p>
          <a:p>
            <a:pPr algn="just"/>
            <a:r>
              <a:rPr lang="sk-SK" dirty="0"/>
              <a:t>V každom verejnom školskom obvode sa určuje </a:t>
            </a:r>
            <a:r>
              <a:rPr lang="sk-SK" b="1" dirty="0"/>
              <a:t>len jedna </a:t>
            </a:r>
            <a:r>
              <a:rPr lang="sk-SK" dirty="0"/>
              <a:t>materská </a:t>
            </a:r>
            <a:r>
              <a:rPr lang="sk-SK" b="1" dirty="0"/>
              <a:t>škola</a:t>
            </a:r>
            <a:r>
              <a:rPr lang="sk-SK" dirty="0"/>
              <a:t> alebo jedna základná škola zriadená obcou, vyšším územným celkom alebo regionálnym úradom. Verejné školské obvody pre príslušný druh školy </a:t>
            </a:r>
            <a:r>
              <a:rPr lang="sk-SK" b="1" dirty="0">
                <a:solidFill>
                  <a:srgbClr val="FF0000"/>
                </a:solidFill>
              </a:rPr>
              <a:t>sa nesmú prekrývať </a:t>
            </a:r>
            <a:r>
              <a:rPr lang="sk-SK" dirty="0"/>
              <a:t>okrem verejného školského obvodu podľa odseku 6.</a:t>
            </a:r>
          </a:p>
        </p:txBody>
      </p:sp>
      <p:sp>
        <p:nvSpPr>
          <p:cNvPr id="18" name="Zástupný objekt pre pätu 17">
            <a:extLst>
              <a:ext uri="{FF2B5EF4-FFF2-40B4-BE49-F238E27FC236}">
                <a16:creationId xmlns:a16="http://schemas.microsoft.com/office/drawing/2014/main" id="{752692C7-242C-49DA-9C66-8EEF22C0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Zástupný objekt pre číslo snímky 18">
            <a:extLst>
              <a:ext uri="{FF2B5EF4-FFF2-40B4-BE49-F238E27FC236}">
                <a16:creationId xmlns:a16="http://schemas.microsoft.com/office/drawing/2014/main" id="{7B1EAF84-0728-44B8-8BB6-9F172E04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46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1FF7AA-570C-4A37-AC0C-F62BB078E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00"/>
            <a:ext cx="10515600" cy="1325563"/>
          </a:xfrm>
        </p:spPr>
        <p:txBody>
          <a:bodyPr>
            <a:normAutofit fontScale="90000"/>
          </a:bodyPr>
          <a:lstStyle/>
          <a:p>
            <a:pPr marL="342900" marR="0" lvl="0" indent="-342900" algn="ctr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Zákon č. 321/2025 Z. z. o školskej správe 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a o zmene a doplnení niektorých zákonov</a:t>
            </a:r>
            <a:b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r>
              <a:rPr kumimoji="0" lang="sk-SK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legislatívne zmeny od 1.1.2026  </a:t>
            </a:r>
            <a:br>
              <a:rPr kumimoji="0" lang="sk-S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endParaRPr lang="sk-SK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ACCCB6-3108-4A44-AB69-8E855794B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001" y="2011951"/>
            <a:ext cx="10496693" cy="3777622"/>
          </a:xfrm>
        </p:spPr>
        <p:txBody>
          <a:bodyPr/>
          <a:lstStyle/>
          <a:p>
            <a:pPr marL="0" indent="0" algn="ctr">
              <a:buNone/>
            </a:pPr>
            <a:r>
              <a:rPr lang="sk-SK" sz="2000" b="1" dirty="0">
                <a:solidFill>
                  <a:schemeClr val="tx1"/>
                </a:solidFill>
              </a:rPr>
              <a:t>Výklad zákona </a:t>
            </a:r>
          </a:p>
          <a:p>
            <a:pPr marL="0" indent="0" algn="ctr">
              <a:buNone/>
            </a:pPr>
            <a:endParaRPr lang="sk-SK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sz="2000" dirty="0"/>
              <a:t>prostredníctvom verejnej prezentácie december 2025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dirty="0"/>
              <a:t>Reforma vzdelávania na Slovensku</a:t>
            </a:r>
            <a:r>
              <a:rPr lang="sk-SK" sz="2000" b="0" i="0" dirty="0">
                <a:solidFill>
                  <a:srgbClr val="FFFFFF"/>
                </a:solidFill>
                <a:effectLst/>
              </a:rPr>
              <a:t>R</a:t>
            </a:r>
            <a:r>
              <a:rPr lang="sk-SK" sz="2000" dirty="0"/>
              <a:t>https://reforma.iedu.sk/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sk-SK" sz="2000" dirty="0">
                <a:hlinkClick r:id="rId2"/>
              </a:rPr>
              <a:t>Zákon o školskej správe</a:t>
            </a:r>
            <a:r>
              <a:rPr lang="sk-SK" sz="2000" dirty="0"/>
              <a:t>  </a:t>
            </a:r>
            <a:r>
              <a:rPr lang="sk-SK" sz="1600" dirty="0"/>
              <a:t>(</a:t>
            </a:r>
            <a:r>
              <a:rPr lang="sk-SK" sz="1600" b="1" i="0" dirty="0">
                <a:solidFill>
                  <a:srgbClr val="212529"/>
                </a:solidFill>
                <a:effectLst/>
              </a:rPr>
              <a:t>Žaneta </a:t>
            </a:r>
            <a:r>
              <a:rPr lang="sk-SK" sz="1600" b="1" i="0" dirty="0" err="1">
                <a:solidFill>
                  <a:srgbClr val="212529"/>
                </a:solidFill>
                <a:effectLst/>
              </a:rPr>
              <a:t>Surmajová</a:t>
            </a:r>
            <a:r>
              <a:rPr lang="sk-SK" sz="1600" b="1" dirty="0">
                <a:solidFill>
                  <a:srgbClr val="212529"/>
                </a:solidFill>
              </a:rPr>
              <a:t> </a:t>
            </a:r>
            <a:r>
              <a:rPr lang="sk-SK" sz="1600" b="0" i="0" dirty="0">
                <a:effectLst/>
              </a:rPr>
              <a:t>generálna riaditeľka </a:t>
            </a:r>
            <a:r>
              <a:rPr lang="sk-SK" sz="1600" b="1" i="0" dirty="0">
                <a:solidFill>
                  <a:srgbClr val="212529"/>
                </a:solidFill>
                <a:effectLst/>
              </a:rPr>
              <a:t> legislatívno-právnej sekcie)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k-SK" sz="2000" b="1" i="0" dirty="0">
              <a:solidFill>
                <a:srgbClr val="212529"/>
              </a:solidFill>
              <a:effectLst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k-SK" sz="2000" b="1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uLnTx/>
                <a:uFillTx/>
                <a:ea typeface="+mn-ea"/>
                <a:cs typeface="+mn-cs"/>
              </a:rPr>
              <a:t> Doterajšie skúsenosti z aplikácie zákonov  po 1.1.2026 v praxi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k-SK" sz="2000" b="1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uLnTx/>
                <a:uFillTx/>
                <a:ea typeface="+mn-ea"/>
                <a:cs typeface="+mn-cs"/>
              </a:rPr>
              <a:t> Najčastejšie kladené otázky</a:t>
            </a:r>
            <a:endParaRPr kumimoji="0" lang="sk-SK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indent="0" algn="l">
              <a:buNone/>
            </a:pPr>
            <a:endParaRPr lang="sk-SK" i="0" dirty="0">
              <a:solidFill>
                <a:srgbClr val="212529"/>
              </a:solidFill>
              <a:effectLst/>
              <a:latin typeface="Rubik"/>
            </a:endParaRP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4FC5CE6-E59E-44ED-BE4D-5E5AEC80A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85BC667-ED5E-4C0D-9AE8-8D20874FA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651331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7AF62-79D6-4B32-BE13-B3F8C1F8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112" y="693786"/>
            <a:ext cx="10515600" cy="745449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112" y="1810327"/>
            <a:ext cx="9774816" cy="2530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(2) Verejný školský obvod sa určuje </a:t>
            </a:r>
            <a:r>
              <a:rPr lang="sk-SK" b="1" dirty="0"/>
              <a:t>pre celú obec </a:t>
            </a:r>
            <a:r>
              <a:rPr lang="sk-SK" dirty="0"/>
              <a:t>alebo </a:t>
            </a:r>
            <a:r>
              <a:rPr lang="sk-SK" b="1" dirty="0"/>
              <a:t>pre jej časť</a:t>
            </a:r>
            <a:r>
              <a:rPr lang="sk-SK" dirty="0"/>
              <a:t>. </a:t>
            </a:r>
          </a:p>
          <a:p>
            <a:pPr marL="0" indent="0" algn="just">
              <a:buNone/>
            </a:pPr>
            <a:endParaRPr lang="sk-SK" dirty="0"/>
          </a:p>
          <a:p>
            <a:pPr algn="just"/>
            <a:r>
              <a:rPr lang="sk-SK" b="1" dirty="0">
                <a:solidFill>
                  <a:srgbClr val="FF0000"/>
                </a:solidFill>
              </a:rPr>
              <a:t>Jedna materská </a:t>
            </a:r>
            <a:r>
              <a:rPr lang="sk-SK" dirty="0"/>
              <a:t>škola alebo </a:t>
            </a:r>
            <a:r>
              <a:rPr lang="sk-SK" b="1" dirty="0">
                <a:solidFill>
                  <a:srgbClr val="FF0000"/>
                </a:solidFill>
              </a:rPr>
              <a:t>jedna základná škola </a:t>
            </a:r>
            <a:r>
              <a:rPr lang="sk-SK" dirty="0"/>
              <a:t>nemôže byť zaradená                           do viacerých verejných školských obvodov. </a:t>
            </a:r>
          </a:p>
          <a:p>
            <a:pPr algn="just"/>
            <a:r>
              <a:rPr lang="sk-SK" b="1" dirty="0"/>
              <a:t>Organizačné zložky spojenej školy a elokované </a:t>
            </a:r>
            <a:r>
              <a:rPr lang="sk-SK" dirty="0"/>
              <a:t>pracoviská sa </a:t>
            </a:r>
            <a:r>
              <a:rPr lang="sk-SK" dirty="0">
                <a:solidFill>
                  <a:srgbClr val="FF0000"/>
                </a:solidFill>
              </a:rPr>
              <a:t>zaraďujú                               do verejných školských obvodov samostatne</a:t>
            </a:r>
            <a:r>
              <a:rPr lang="sk-SK" dirty="0"/>
              <a:t>, pričom môžu byť súčasťou verejného školského obvodu určeného pre príslušnú školu alebo pre inú školu.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89DADCA-0C09-410D-8FFD-51E9E59E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97985A2-5E29-44DD-9A5D-E6099EF7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1929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7AF62-79D6-4B32-BE13-B3F8C1F8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470" y="700684"/>
            <a:ext cx="5302442" cy="539320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470" y="1948872"/>
            <a:ext cx="9145203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(3) Verejný školský obvod možno </a:t>
            </a:r>
            <a:r>
              <a:rPr lang="sk-SK" b="1" dirty="0">
                <a:solidFill>
                  <a:srgbClr val="FF0000"/>
                </a:solidFill>
              </a:rPr>
              <a:t>po dohode obcí určiť pre viaceré obce.</a:t>
            </a:r>
            <a:r>
              <a:rPr lang="sk-SK" dirty="0"/>
              <a:t> 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/>
              <a:t>     Ak bol verejný školský obvod určený na základe dohody obcí, zaniká po   </a:t>
            </a:r>
          </a:p>
          <a:p>
            <a:pPr marL="0" indent="0" algn="just">
              <a:buNone/>
            </a:pPr>
            <a:r>
              <a:rPr lang="sk-SK" dirty="0"/>
              <a:t>     uplynutí výpovednej lehoty, ktorá trvá najmenej do konca nasledujúceho </a:t>
            </a:r>
          </a:p>
          <a:p>
            <a:pPr marL="0" indent="0" algn="just">
              <a:buNone/>
            </a:pPr>
            <a:r>
              <a:rPr lang="sk-SK" dirty="0"/>
              <a:t>     školského roka. </a:t>
            </a:r>
          </a:p>
          <a:p>
            <a:pPr marL="0" indent="0" algn="just">
              <a:buNone/>
            </a:pP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197B6AC-F302-4504-B42C-3900181BB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05BE9DB-1E85-4E00-A748-71188ADA5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5716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783" y="1471016"/>
            <a:ext cx="10632257" cy="49390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1600" dirty="0"/>
              <a:t>(8) Pri určovaní verejných školských obvodov sa vo vzájomnej súvislosti </a:t>
            </a:r>
          </a:p>
          <a:p>
            <a:pPr marL="0" indent="0" algn="just">
              <a:buNone/>
            </a:pPr>
            <a:r>
              <a:rPr lang="sk-SK" sz="1600" dirty="0"/>
              <a:t>      a s primeraným vyvážením zohľadňuje najmä</a:t>
            </a:r>
          </a:p>
          <a:p>
            <a:pPr marL="442913" indent="0">
              <a:buNone/>
            </a:pPr>
            <a:endParaRPr lang="sk-SK" sz="1600" b="1" dirty="0"/>
          </a:p>
          <a:p>
            <a:pPr marL="442913" indent="0">
              <a:buNone/>
            </a:pPr>
            <a:r>
              <a:rPr lang="sk-SK" sz="1600" b="1" dirty="0"/>
              <a:t>a) kapacita budov </a:t>
            </a:r>
            <a:r>
              <a:rPr lang="sk-SK" sz="1600" dirty="0"/>
              <a:t>zriaďovateľa alebo školy, v ktorých sa uskutočňuje výchova </a:t>
            </a:r>
          </a:p>
          <a:p>
            <a:pPr marL="0" indent="0">
              <a:buNone/>
            </a:pPr>
            <a:r>
              <a:rPr lang="sk-SK" sz="1600" dirty="0"/>
              <a:t>             a vzdelávanie alebo ktoré sú svojím funkčným usporiadaním na výchovu </a:t>
            </a:r>
          </a:p>
          <a:p>
            <a:pPr marL="0" indent="0">
              <a:buNone/>
            </a:pPr>
            <a:r>
              <a:rPr lang="sk-SK" sz="1600" dirty="0"/>
              <a:t>             a vzdelávanie vhodné,</a:t>
            </a:r>
          </a:p>
          <a:p>
            <a:pPr marL="0" indent="0">
              <a:buNone/>
            </a:pPr>
            <a:r>
              <a:rPr lang="sk-SK" sz="1600" b="1" dirty="0"/>
              <a:t>       b) vzdialenosť z miesta pobytu </a:t>
            </a:r>
            <a:r>
              <a:rPr lang="sk-SK" sz="1600" dirty="0"/>
              <a:t>dieťaťa alebo žiaka podľa odseku 1 do školy tak, aby    </a:t>
            </a:r>
          </a:p>
          <a:p>
            <a:pPr marL="0" indent="0">
              <a:buNone/>
            </a:pPr>
            <a:r>
              <a:rPr lang="sk-SK" sz="1600" dirty="0"/>
              <a:t>            nebolo ohrozené plnenie povinného predprimárneho vzdelávania </a:t>
            </a:r>
          </a:p>
          <a:p>
            <a:pPr marL="0" indent="0">
              <a:buNone/>
            </a:pPr>
            <a:r>
              <a:rPr lang="sk-SK" sz="1600" dirty="0"/>
              <a:t>            alebo povinnej školskej dochádzky,</a:t>
            </a:r>
          </a:p>
          <a:p>
            <a:pPr marL="0" indent="0">
              <a:buNone/>
            </a:pPr>
            <a:r>
              <a:rPr lang="sk-SK" sz="1600" b="1" dirty="0"/>
              <a:t>       c) dopravná</a:t>
            </a:r>
            <a:r>
              <a:rPr lang="sk-SK" sz="1600" dirty="0"/>
              <a:t> infraštruktúra obce,</a:t>
            </a:r>
          </a:p>
          <a:p>
            <a:pPr marL="0" indent="0">
              <a:buNone/>
            </a:pPr>
            <a:r>
              <a:rPr lang="sk-SK" sz="1600" dirty="0"/>
              <a:t>       </a:t>
            </a:r>
            <a:r>
              <a:rPr lang="sk-SK" sz="1600" b="1" dirty="0"/>
              <a:t>d) právo </a:t>
            </a:r>
            <a:r>
              <a:rPr lang="sk-SK" sz="1600" dirty="0"/>
              <a:t>detí a žiakov podľa odseku 1 </a:t>
            </a:r>
            <a:r>
              <a:rPr lang="sk-SK" sz="1600" b="1" dirty="0"/>
              <a:t>na vzdelávanie v štátnom jazyku</a:t>
            </a:r>
            <a:r>
              <a:rPr lang="sk-SK" sz="1600" dirty="0"/>
              <a:t> alebo jazyku príslušnej   </a:t>
            </a:r>
          </a:p>
          <a:p>
            <a:pPr marL="0" indent="0">
              <a:buNone/>
            </a:pPr>
            <a:r>
              <a:rPr lang="sk-SK" sz="1600" dirty="0"/>
              <a:t>            národnostnej menšiny, </a:t>
            </a:r>
          </a:p>
          <a:p>
            <a:pPr marL="0" indent="0">
              <a:buNone/>
            </a:pPr>
            <a:r>
              <a:rPr lang="sk-SK" sz="1600" b="1" dirty="0"/>
              <a:t>       e) </a:t>
            </a:r>
            <a:r>
              <a:rPr lang="sk-SK" sz="1600" dirty="0"/>
              <a:t>dodržiavanie </a:t>
            </a:r>
            <a:r>
              <a:rPr lang="sk-SK" sz="1600" b="1" dirty="0"/>
              <a:t>zákazu segregácie </a:t>
            </a:r>
            <a:r>
              <a:rPr lang="sk-SK" sz="1600" dirty="0"/>
              <a:t>vo výchove a vzdelávaní20) a  </a:t>
            </a:r>
          </a:p>
          <a:p>
            <a:pPr marL="0" indent="0">
              <a:buNone/>
            </a:pPr>
            <a:r>
              <a:rPr lang="sk-SK" sz="1600" b="1" dirty="0"/>
              <a:t>        f)  </a:t>
            </a:r>
            <a:r>
              <a:rPr lang="sk-SK" sz="1600" dirty="0"/>
              <a:t>princíp </a:t>
            </a:r>
            <a:r>
              <a:rPr lang="sk-SK" sz="1600" b="1" dirty="0"/>
              <a:t>inkluzívneho vzdelávania</a:t>
            </a:r>
            <a:r>
              <a:rPr lang="sk-SK" sz="1600" dirty="0"/>
              <a:t>.</a:t>
            </a:r>
            <a:endParaRPr lang="sk-SK" sz="1600" dirty="0">
              <a:solidFill>
                <a:srgbClr val="FF0000"/>
              </a:solidFill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A615B2C-AA89-4FA8-8A65-D201B6F3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4D44E74F-F411-41CB-A94C-BDB5C3B0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470" y="700684"/>
            <a:ext cx="5302442" cy="539320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</p:spTree>
    <p:extLst>
      <p:ext uri="{BB962C8B-B14F-4D97-AF65-F5344CB8AC3E}">
        <p14:creationId xmlns:p14="http://schemas.microsoft.com/office/powerpoint/2010/main" val="32892349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470" y="1240004"/>
            <a:ext cx="9761537" cy="4442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>
                <a:solidFill>
                  <a:srgbClr val="FF0000"/>
                </a:solidFill>
              </a:rPr>
              <a:t>Prechodné ustanovenie</a:t>
            </a:r>
          </a:p>
          <a:p>
            <a:pPr marL="0" indent="0" algn="just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dirty="0"/>
              <a:t>(9) Spádová materská škola určená podľa predpisov účinných do 31. decembra     2025 sa považuje za materskú školu vo verejnom školskom obvode podľa predpisov účinných od 1. januára 2026 </a:t>
            </a:r>
            <a:r>
              <a:rPr lang="sk-SK" b="1" dirty="0"/>
              <a:t>do prvej zmeny verejného školského obvodu </a:t>
            </a:r>
            <a:r>
              <a:rPr lang="sk-SK" dirty="0"/>
              <a:t>vykonanej podľa predpisov účinných </a:t>
            </a:r>
            <a:r>
              <a:rPr lang="sk-SK" b="1" dirty="0"/>
              <a:t>od 1. januára 2026</a:t>
            </a:r>
            <a:r>
              <a:rPr lang="sk-SK" dirty="0"/>
              <a:t>. 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/>
              <a:t>Školský obvod určený podľa predpisov účinných do 31. decembra 2025 </a:t>
            </a:r>
            <a:r>
              <a:rPr lang="sk-SK" b="1" dirty="0"/>
              <a:t>zostáva zachovaný do prvej zmeny verejného školského obvodu vykonanej podľa predpisov účinných od 1. januára 2026</a:t>
            </a:r>
            <a:r>
              <a:rPr lang="sk-SK" dirty="0"/>
              <a:t>.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F3F85DD-7006-4202-8E01-B23C85D80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03530D5-DBBC-42B5-8EFA-A7B1C75D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sk-SK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9BAEBFE1-5537-4C53-BBBE-81EDAA4D8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470" y="700684"/>
            <a:ext cx="5302442" cy="539320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</p:spTree>
    <p:extLst>
      <p:ext uri="{BB962C8B-B14F-4D97-AF65-F5344CB8AC3E}">
        <p14:creationId xmlns:p14="http://schemas.microsoft.com/office/powerpoint/2010/main" val="22149219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470" y="1784470"/>
            <a:ext cx="8729566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Zaviedol sa inštitútu verejného poskytovateľa, ktorý vymedzuje práva a povinnosti škôl, ktoré poskytujú výchovu a vzdelávania vo verejnom záujme</a:t>
            </a:r>
            <a:r>
              <a:rPr lang="sk-SK" sz="2000" dirty="0">
                <a:solidFill>
                  <a:srgbClr val="282828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s určením odkedy bude plniť túto funkciu.</a:t>
            </a:r>
            <a:endParaRPr lang="sk-SK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endParaRPr lang="sk-SK" sz="2000" dirty="0">
              <a:solidFill>
                <a:srgbClr val="282828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Verejným poskytovateľom výchovy a vzdelávania budú môcť byť                      aj materské a základné školy zriadené cirkevným alebo súkromným zriaďovateľom, ktoré sa rozhodnú poskytovať výchovu a vzdelávanie za zákonom vymedzených podmienok a to požiadajú.</a:t>
            </a:r>
            <a:endParaRPr lang="sk-SK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k-SK" dirty="0"/>
          </a:p>
        </p:txBody>
      </p:sp>
      <p:sp>
        <p:nvSpPr>
          <p:cNvPr id="18" name="Zástupný objekt pre pätu 17">
            <a:extLst>
              <a:ext uri="{FF2B5EF4-FFF2-40B4-BE49-F238E27FC236}">
                <a16:creationId xmlns:a16="http://schemas.microsoft.com/office/drawing/2014/main" id="{752692C7-242C-49DA-9C66-8EEF22C0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Zástupný objekt pre číslo snímky 18">
            <a:extLst>
              <a:ext uri="{FF2B5EF4-FFF2-40B4-BE49-F238E27FC236}">
                <a16:creationId xmlns:a16="http://schemas.microsoft.com/office/drawing/2014/main" id="{7B1EAF84-0728-44B8-8BB6-9F172E04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1C10BD24-4D8D-4430-91A9-19175284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470" y="700684"/>
            <a:ext cx="5302442" cy="539320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</p:spTree>
    <p:extLst>
      <p:ext uri="{BB962C8B-B14F-4D97-AF65-F5344CB8AC3E}">
        <p14:creationId xmlns:p14="http://schemas.microsoft.com/office/powerpoint/2010/main" val="2542927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89B83-90F2-4574-AFE8-280004CDE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470" y="1512237"/>
            <a:ext cx="971785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>
                <a:solidFill>
                  <a:srgbClr val="FF0000"/>
                </a:solidFill>
              </a:rPr>
              <a:t>Prechodné ustanovenie</a:t>
            </a:r>
          </a:p>
          <a:p>
            <a:pPr marL="0" indent="0" algn="just">
              <a:buNone/>
            </a:pPr>
            <a:r>
              <a:rPr lang="sk-SK" dirty="0"/>
              <a:t>Zriaďovateľ základnej školy, ktorým </a:t>
            </a:r>
            <a:r>
              <a:rPr lang="sk-SK" b="1" dirty="0"/>
              <a:t>je regionálny úrad</a:t>
            </a:r>
            <a:r>
              <a:rPr lang="sk-SK" dirty="0"/>
              <a:t>, a ide o školu zaradenú do siete škôl a školských zaradení Slovenskej republiky do 31. decembra 2025, požiada o zaradenie do verejného školského obvodu podľa sídla školy najskôr </a:t>
            </a:r>
            <a:r>
              <a:rPr lang="sk-SK" b="1" dirty="0"/>
              <a:t>pre žiakov prvého ročníka </a:t>
            </a:r>
            <a:r>
              <a:rPr lang="sk-SK" dirty="0"/>
              <a:t>v školskom roku nasledujúcom po ukončení vzdelávania žiakov, ktorí začali vzdelávanie v základnej škole v školskom </a:t>
            </a:r>
            <a:r>
              <a:rPr lang="sk-SK" dirty="0">
                <a:solidFill>
                  <a:srgbClr val="FF0000"/>
                </a:solidFill>
              </a:rPr>
              <a:t>roku 2028/2029</a:t>
            </a:r>
            <a:r>
              <a:rPr lang="sk-SK" dirty="0"/>
              <a:t>.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b="1" dirty="0"/>
              <a:t>Zaradenie cirkevnej základnej školy alebo súkromnej základnej šk</a:t>
            </a:r>
            <a:r>
              <a:rPr lang="sk-SK" dirty="0"/>
              <a:t>oly do verejného školského obvodu a jej zápis do </a:t>
            </a:r>
            <a:r>
              <a:rPr lang="sk-SK" dirty="0" err="1"/>
              <a:t>podregistra</a:t>
            </a:r>
            <a:r>
              <a:rPr lang="sk-SK" dirty="0"/>
              <a:t> verejných poskytovateľov možno vykonať s účinnosťou </a:t>
            </a:r>
            <a:r>
              <a:rPr lang="sk-SK" dirty="0">
                <a:solidFill>
                  <a:srgbClr val="FF0000"/>
                </a:solidFill>
              </a:rPr>
              <a:t>najskôr pre školský rok 2028/2029 pre žiakov prvého ročníka </a:t>
            </a:r>
            <a:r>
              <a:rPr lang="sk-SK" b="1" dirty="0"/>
              <a:t>cirkevnej</a:t>
            </a:r>
            <a:r>
              <a:rPr lang="sk-SK" dirty="0"/>
              <a:t> základnej školy alebo </a:t>
            </a:r>
            <a:r>
              <a:rPr lang="sk-SK" b="1" dirty="0"/>
              <a:t>súkromnej</a:t>
            </a:r>
            <a:r>
              <a:rPr lang="sk-SK" dirty="0"/>
              <a:t> základnej školy v školskom roku </a:t>
            </a:r>
            <a:r>
              <a:rPr lang="sk-SK" dirty="0">
                <a:solidFill>
                  <a:srgbClr val="FF0000"/>
                </a:solidFill>
              </a:rPr>
              <a:t>2028/2029                              a ich nasledujúce ročníky.</a:t>
            </a: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513A4A0-CC52-4E26-9F01-0D75A495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7104791-1AF3-4D37-B991-4FD3374B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4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73F27F68-60B1-4FF6-A529-07177352E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470" y="700684"/>
            <a:ext cx="5302442" cy="539320"/>
          </a:xfrm>
        </p:spPr>
        <p:txBody>
          <a:bodyPr>
            <a:normAutofit/>
          </a:bodyPr>
          <a:lstStyle/>
          <a:p>
            <a:r>
              <a:rPr lang="sk-SK" sz="2400" b="1" dirty="0"/>
              <a:t>§ 44 Verejný školský obvod</a:t>
            </a:r>
          </a:p>
        </p:txBody>
      </p:sp>
    </p:spTree>
    <p:extLst>
      <p:ext uri="{BB962C8B-B14F-4D97-AF65-F5344CB8AC3E}">
        <p14:creationId xmlns:p14="http://schemas.microsoft.com/office/powerpoint/2010/main" val="21424350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2AD1F-6A47-45D3-AF48-D163597FA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964" y="679871"/>
            <a:ext cx="9786648" cy="946072"/>
          </a:xfrm>
        </p:spPr>
        <p:txBody>
          <a:bodyPr>
            <a:normAutofit/>
          </a:bodyPr>
          <a:lstStyle/>
          <a:p>
            <a:r>
              <a:rPr lang="sk-SK" sz="2800" b="1" dirty="0"/>
              <a:t>Organizačné zmeny v základných školách - </a:t>
            </a:r>
            <a:r>
              <a:rPr lang="sk-SK" sz="2800" b="1" i="1" dirty="0"/>
              <a:t>kurikulárna reforma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3CB658E-E180-4781-BBF6-91FEB434F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64" y="1992064"/>
            <a:ext cx="9975272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ORGANIZAČNÉ ZMENY V NEPLNOORGANIZOVANEJ ZÁKLADNEJ ŠKOLE 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V RÁMCI PRÍPRAVY NA REFORMU VZDELÁVANIA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/>
              <a:t>   Postup „predčasného“ zriadenia 5. ročníka </a:t>
            </a:r>
          </a:p>
          <a:p>
            <a:pPr marL="0" indent="0">
              <a:buNone/>
            </a:pPr>
            <a:r>
              <a:rPr lang="sk-SK" b="1" dirty="0"/>
              <a:t>   v </a:t>
            </a:r>
            <a:r>
              <a:rPr lang="sk-SK" b="1" dirty="0" err="1"/>
              <a:t>neplnoorganizovanej</a:t>
            </a:r>
            <a:r>
              <a:rPr lang="sk-SK" b="1" dirty="0"/>
              <a:t> základnej škole s 1. – 4. ročníkom.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Bolo zaslané všetkým zriaďovateľom a školám a je zverejnené na webe: </a:t>
            </a:r>
          </a:p>
          <a:p>
            <a:pPr marL="0" indent="0">
              <a:buNone/>
            </a:pPr>
            <a:r>
              <a:rPr lang="sk-SK" dirty="0">
                <a:hlinkClick r:id="rId2"/>
              </a:rPr>
              <a:t>https://www.minedu.sk/data/att/303/35467.d572e3.pdf</a:t>
            </a: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CB29023-95F5-47BE-B1CE-B0245859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A41A51E-1235-4111-8E44-BD315D5BD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36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89729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BB934D-6C01-45C9-B3CA-BA42C6F8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654" y="744705"/>
            <a:ext cx="8911687" cy="674203"/>
          </a:xfrm>
        </p:spPr>
        <p:txBody>
          <a:bodyPr>
            <a:normAutofit/>
          </a:bodyPr>
          <a:lstStyle/>
          <a:p>
            <a:r>
              <a:rPr lang="sk-SK" sz="2400" b="1" dirty="0"/>
              <a:t>Priestupky a správne delikty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C75B3A-1614-4BF3-81E8-0C032CE8D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24" y="2645929"/>
            <a:ext cx="8915400" cy="1588655"/>
          </a:xfrm>
        </p:spPr>
        <p:txBody>
          <a:bodyPr/>
          <a:lstStyle/>
          <a:p>
            <a:pPr algn="ctr"/>
            <a:endParaRPr lang="sk-SK" dirty="0"/>
          </a:p>
          <a:p>
            <a:pPr marL="0" indent="0" algn="ctr">
              <a:buNone/>
            </a:pPr>
            <a:r>
              <a:rPr lang="sk-SK" sz="2800" dirty="0"/>
              <a:t>JUDr. Lucia Chrenková</a:t>
            </a: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A56576C-3402-4A2F-8DB6-160C1C19B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37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77842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7E1FC-BE41-4EA9-B2B3-6BF738D9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655" y="787782"/>
            <a:ext cx="9409112" cy="1280890"/>
          </a:xfrm>
        </p:spPr>
        <p:txBody>
          <a:bodyPr>
            <a:norm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Aktuálna situácia v regiónoch z pohľadu  školských úradov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EF20E42-92DB-4649-8B55-4DDB71801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958" y="2068672"/>
            <a:ext cx="8150506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sz="3200" dirty="0"/>
          </a:p>
          <a:p>
            <a:pPr marL="0" indent="0" algn="ctr">
              <a:buNone/>
            </a:pPr>
            <a:r>
              <a:rPr lang="sk-SK" sz="3200" dirty="0"/>
              <a:t>Prosím, môžete predniesť  svoje postrehy a zistenia z regiónov</a:t>
            </a: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DC270C2-0C5D-409A-BCF3-3FFB8618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BDE12B81-6D4D-4443-8830-E06B7C078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sk-SK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163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B18AB7-95EB-47E7-9667-4B5DDB6F6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913" y="654956"/>
            <a:ext cx="9897485" cy="1280890"/>
          </a:xfrm>
        </p:spPr>
        <p:txBody>
          <a:bodyPr>
            <a:normAutofit fontScale="90000"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Príprava spoločných pracovných porád pre riaditeľov ZŠ </a:t>
            </a:r>
            <a:br>
              <a:rPr lang="sk-SK" sz="2700" b="1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Times New Roman" panose="02020603050405020304" pitchFamily="18" charset="0"/>
                <a:cs typeface="+mn-cs"/>
              </a:rPr>
            </a:b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a poverených  zamestnancov obcí a miest po okresoch </a:t>
            </a:r>
            <a:b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</a:br>
            <a:endParaRPr lang="sk-SK" b="1" dirty="0">
              <a:latin typeface="+mn-lt"/>
            </a:endParaRP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id="{41DA423E-FE4F-4C05-AC7C-3A7A217D50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503084"/>
              </p:ext>
            </p:extLst>
          </p:nvPr>
        </p:nvGraphicFramePr>
        <p:xfrm>
          <a:off x="1801091" y="1797301"/>
          <a:ext cx="9060873" cy="40308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3777">
                  <a:extLst>
                    <a:ext uri="{9D8B030D-6E8A-4147-A177-3AD203B41FA5}">
                      <a16:colId xmlns:a16="http://schemas.microsoft.com/office/drawing/2014/main" val="3336955000"/>
                    </a:ext>
                  </a:extLst>
                </a:gridCol>
                <a:gridCol w="1493001">
                  <a:extLst>
                    <a:ext uri="{9D8B030D-6E8A-4147-A177-3AD203B41FA5}">
                      <a16:colId xmlns:a16="http://schemas.microsoft.com/office/drawing/2014/main" val="2353119665"/>
                    </a:ext>
                  </a:extLst>
                </a:gridCol>
                <a:gridCol w="6614095">
                  <a:extLst>
                    <a:ext uri="{9D8B030D-6E8A-4147-A177-3AD203B41FA5}">
                      <a16:colId xmlns:a16="http://schemas.microsoft.com/office/drawing/2014/main" val="2257266971"/>
                    </a:ext>
                  </a:extLst>
                </a:gridCol>
              </a:tblGrid>
              <a:tr h="37937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utorok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28.04.2026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 dirty="0">
                          <a:effectLst/>
                        </a:rPr>
                        <a:t>   NZ  Kino Mier v Nových Zámkoch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27539220"/>
                  </a:ext>
                </a:extLst>
              </a:tr>
              <a:tr h="711326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streda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29.04.2026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sk-SK" sz="1200" b="1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sk-SK" sz="1200" b="1" u="none" strike="noStrike" dirty="0">
                          <a:effectLst/>
                        </a:rPr>
                        <a:t>   LV  Mestské kultúrne stredisko Tlmače,  Nám. odborárov 5, Tlmače</a:t>
                      </a:r>
                      <a:br>
                        <a:rPr lang="sk-SK" sz="1200" b="1" u="none" strike="noStrike" dirty="0">
                          <a:effectLst/>
                        </a:rPr>
                      </a:br>
                      <a:r>
                        <a:rPr lang="sk-SK" sz="1200" b="1" u="none" strike="noStrike" dirty="0">
                          <a:effectLst/>
                        </a:rPr>
                        <a:t> 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40483200"/>
                  </a:ext>
                </a:extLst>
              </a:tr>
              <a:tr h="37937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 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 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>
                          <a:effectLst/>
                        </a:rPr>
                        <a:t> 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22556307"/>
                  </a:ext>
                </a:extLst>
              </a:tr>
              <a:tr h="37937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utorok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5.05.2026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 dirty="0">
                          <a:effectLst/>
                        </a:rPr>
                        <a:t>  KN  ZŠ s VJM - Alapiskola,  Eötvösova ul. 39, Komárno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18955276"/>
                  </a:ext>
                </a:extLst>
              </a:tr>
              <a:tr h="37937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štvrtok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7.05.2026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 dirty="0">
                          <a:effectLst/>
                        </a:rPr>
                        <a:t>  </a:t>
                      </a:r>
                      <a:r>
                        <a:rPr lang="nn-NO" sz="1200" b="1" u="none" strike="noStrike" dirty="0">
                          <a:effectLst/>
                        </a:rPr>
                        <a:t>NR a SA, </a:t>
                      </a:r>
                      <a:r>
                        <a:rPr lang="sk-SK" sz="1200" b="1" u="none" strike="noStrike" dirty="0">
                          <a:effectLst/>
                        </a:rPr>
                        <a:t>  </a:t>
                      </a:r>
                      <a:r>
                        <a:rPr lang="nn-NO" sz="1200" b="1" u="none" strike="noStrike" dirty="0">
                          <a:effectLst/>
                        </a:rPr>
                        <a:t>Gymnázuim Párovská 1</a:t>
                      </a:r>
                      <a:endParaRPr lang="nn-N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0656527"/>
                  </a:ext>
                </a:extLst>
              </a:tr>
              <a:tr h="37937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 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 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>
                          <a:effectLst/>
                        </a:rPr>
                        <a:t> 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58703720"/>
                  </a:ext>
                </a:extLst>
              </a:tr>
              <a:tr h="711326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>
                          <a:effectLst/>
                        </a:rPr>
                        <a:t>utorok</a:t>
                      </a:r>
                      <a:endParaRPr lang="sk-SK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12.05.2026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 dirty="0">
                          <a:effectLst/>
                        </a:rPr>
                        <a:t>  TO  Okresného úradu v Topoľčanoch, Nám. Ľ. Štúra 1738, 955 40 Topoľčany.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75414400"/>
                  </a:ext>
                </a:extLst>
              </a:tr>
              <a:tr h="711326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piatok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u="none" strike="noStrike" dirty="0">
                          <a:effectLst/>
                        </a:rPr>
                        <a:t>15.05.2026</a:t>
                      </a:r>
                      <a:endParaRPr lang="sk-SK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b="1" u="none" strike="noStrike" dirty="0">
                          <a:effectLst/>
                        </a:rPr>
                        <a:t>  ZM  Mestské stredisko kultúry a športu, Námestie A. Hlinku, v Zlatých Moravciach</a:t>
                      </a:r>
                      <a:endParaRPr lang="sk-S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42255"/>
                  </a:ext>
                </a:extLst>
              </a:tr>
            </a:tbl>
          </a:graphicData>
        </a:graphic>
      </p:graphicFrame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0A9E825-0BDC-4B85-BF94-0F7ADC7F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E48BDD0-730C-4913-BAB4-9ACD27C3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39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202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B727E-661C-400D-B872-62B401A7C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681037"/>
            <a:ext cx="8911687" cy="792314"/>
          </a:xfrm>
        </p:spPr>
        <p:txBody>
          <a:bodyPr>
            <a:noAutofit/>
          </a:bodyPr>
          <a:lstStyle/>
          <a:p>
            <a:pPr fontAlgn="base"/>
            <a:r>
              <a:rPr lang="sk-SK" sz="2400" b="1" i="0" dirty="0">
                <a:solidFill>
                  <a:schemeClr val="tx1"/>
                </a:solidFill>
                <a:effectLst/>
                <a:latin typeface="+mn-lt"/>
              </a:rPr>
              <a:t>Riadenie a správa škôl</a:t>
            </a:r>
            <a:br>
              <a:rPr lang="sk-SK" sz="2400" b="1" i="0" dirty="0">
                <a:solidFill>
                  <a:schemeClr val="tx1"/>
                </a:solidFill>
                <a:effectLst/>
                <a:latin typeface="SetupGrotesk-Bold"/>
              </a:rPr>
            </a:br>
            <a:endParaRPr lang="sk-SK" sz="2400" b="1" dirty="0">
              <a:solidFill>
                <a:schemeClr val="tx1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191B2DE-3BEC-4CD4-8C6D-9A61A4CA3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0925" y="1473351"/>
            <a:ext cx="10515600" cy="4850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0" i="0" dirty="0">
                <a:solidFill>
                  <a:schemeClr val="tx1"/>
                </a:solidFill>
                <a:effectLst/>
              </a:rPr>
              <a:t>Reforma školstva prináša možnosti na:</a:t>
            </a:r>
          </a:p>
          <a:p>
            <a:endParaRPr lang="sk-SK" dirty="0">
              <a:solidFill>
                <a:schemeClr val="tx1"/>
              </a:solidFill>
            </a:endParaRP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transparentný výber riaditeľov, upravuje a definuje ich povinnosti;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profesionálne riadenie škôl a jasné pravidlá zodpovednosti;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</a:t>
            </a:r>
            <a:r>
              <a:rPr lang="sk-SK" dirty="0">
                <a:solidFill>
                  <a:schemeClr val="tx1"/>
                </a:solidFill>
              </a:rPr>
              <a:t>z</a:t>
            </a:r>
            <a:r>
              <a:rPr lang="sk-SK" b="0" i="0" dirty="0">
                <a:solidFill>
                  <a:schemeClr val="tx1"/>
                </a:solidFill>
                <a:effectLst/>
              </a:rPr>
              <a:t>avádza jednotný register škôl; 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zjednodušuje procesy a poriadok v právnom postavení škôl a ich orgánov;</a:t>
            </a:r>
          </a:p>
          <a:p>
            <a:r>
              <a:rPr lang="sk-SK" b="0" i="0" dirty="0">
                <a:solidFill>
                  <a:schemeClr val="tx1"/>
                </a:solidFill>
                <a:effectLst/>
              </a:rPr>
              <a:t> vytvára priestor </a:t>
            </a:r>
            <a:r>
              <a:rPr lang="sk-SK" dirty="0">
                <a:solidFill>
                  <a:schemeClr val="tx1"/>
                </a:solidFill>
              </a:rPr>
              <a:t>- p</a:t>
            </a:r>
            <a:r>
              <a:rPr lang="sk-SK" b="0" i="0" dirty="0">
                <a:solidFill>
                  <a:schemeClr val="tx1"/>
                </a:solidFill>
                <a:effectLst/>
              </a:rPr>
              <a:t>odporuje silnejšiu a dostupnejšiu sieť škôl: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cez klastre, zlučovanie </a:t>
            </a:r>
            <a:r>
              <a:rPr lang="sk-SK" dirty="0">
                <a:solidFill>
                  <a:schemeClr val="tx1"/>
                </a:solidFill>
              </a:rPr>
              <a:t> resp. spájanie škôl;</a:t>
            </a:r>
          </a:p>
          <a:p>
            <a:pPr lvl="1"/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b="0" i="0" dirty="0">
                <a:solidFill>
                  <a:schemeClr val="tx1"/>
                </a:solidFill>
                <a:effectLst/>
              </a:rPr>
              <a:t>spravodlivé školské obvody bez segregácie;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nastavuje férové a rovnaké financovanie za rovnaké povinnosti </a:t>
            </a:r>
            <a:r>
              <a:rPr lang="sk-SK" dirty="0">
                <a:solidFill>
                  <a:schemeClr val="tx1"/>
                </a:solidFill>
              </a:rPr>
              <a:t>škôl;</a:t>
            </a:r>
          </a:p>
          <a:p>
            <a:pPr lvl="1"/>
            <a:r>
              <a:rPr lang="sk-SK" b="0" i="0" dirty="0">
                <a:solidFill>
                  <a:schemeClr val="tx1"/>
                </a:solidFill>
                <a:effectLst/>
              </a:rPr>
              <a:t> smeruje verejné peniaze do škôl, ktoré plnia resp. budú poskytovať  verejnú službu.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1B9E2DE-7835-4623-96F6-8FCD312A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502CED04-0E36-4F1B-853C-6FDD0C0F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67564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2AB54A4-6C81-4749-A2FB-597BF548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B394FDF-82EA-4A09-8F94-1847E1A80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40</a:t>
            </a:fld>
            <a:endParaRPr lang="sk-SK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884E2E60-0C17-4313-AA7E-56FCCFDB4DF8}"/>
              </a:ext>
            </a:extLst>
          </p:cNvPr>
          <p:cNvSpPr txBox="1"/>
          <p:nvPr/>
        </p:nvSpPr>
        <p:spPr>
          <a:xfrm>
            <a:off x="1675679" y="787782"/>
            <a:ext cx="998450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k-SK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Program</a:t>
            </a:r>
            <a:endParaRPr lang="sk-SK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algn="l"/>
            <a:r>
              <a:rPr lang="sk-SK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Otvorenie, príhovor riaditeľa Regionálneho úradu školskej správy v Nitre.</a:t>
            </a:r>
          </a:p>
          <a:p>
            <a:pPr algn="l"/>
            <a:endParaRPr lang="sk-SK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1. Legislatívne zmeny  v školstve od 1.1.2026.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2. Kompetencie obce; kompetencie zriaďovateľov.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3. Kompetencie školských úradov.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4. Kompetencie štatutárneho orgánu školy – riaditeľa školy.</a:t>
            </a:r>
          </a:p>
          <a:p>
            <a:pPr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Prestávka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5. Aktuálna situácia v regionálnom školstve v okrese.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6. Regionálny úrad verejného zdravotníctva – aktualizácia prevádzkových  poriadkov.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7. RÚŠS v Nitre.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8. Vymedzenie spolupráce, metodického  usmerňovania -  kontrola, sankcie.</a:t>
            </a:r>
          </a:p>
          <a:p>
            <a:pPr marL="268288" algn="l"/>
            <a:r>
              <a:rPr lang="sk-S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9. Rôzne.</a:t>
            </a:r>
          </a:p>
          <a:p>
            <a:pPr marL="268288" algn="just"/>
            <a:r>
              <a:rPr lang="sk-SK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sk-SK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8583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DA69634-753B-46EC-96F4-CDF21FBC4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787782"/>
            <a:ext cx="8911687" cy="2979702"/>
          </a:xfrm>
        </p:spPr>
        <p:txBody>
          <a:bodyPr/>
          <a:lstStyle/>
          <a:p>
            <a:pPr algn="ctr"/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r>
              <a:rPr lang="sk-SK" dirty="0"/>
              <a:t>Rôzne, diskusia...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078366AC-1CDA-4E74-A560-139D235B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4EF7E923-3A0F-4BF5-98E8-5ED87C1D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41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28179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DA69634-753B-46EC-96F4-CDF21FBC4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514086"/>
            <a:ext cx="8911687" cy="5028546"/>
          </a:xfrm>
        </p:spPr>
        <p:txBody>
          <a:bodyPr>
            <a:normAutofit/>
          </a:bodyPr>
          <a:lstStyle/>
          <a:p>
            <a:pPr algn="ctr"/>
            <a:br>
              <a:rPr lang="sk-SK" dirty="0"/>
            </a:br>
            <a:br>
              <a:rPr lang="sk-SK" dirty="0"/>
            </a:br>
            <a:br>
              <a:rPr lang="sk-SK" sz="4000" dirty="0"/>
            </a:br>
            <a:br>
              <a:rPr lang="sk-SK" sz="4000" dirty="0"/>
            </a:br>
            <a:r>
              <a:rPr lang="sk-SK" sz="4000" b="1" dirty="0"/>
              <a:t>Ďakujeme za pozornosť!</a:t>
            </a:r>
            <a:br>
              <a:rPr lang="sk-SK" sz="4000" b="1" dirty="0"/>
            </a:br>
            <a:br>
              <a:rPr lang="sk-SK" sz="4000" dirty="0"/>
            </a:br>
            <a:r>
              <a:rPr lang="sk-SK" sz="2800" dirty="0"/>
              <a:t>Prajem pohodový zvyšok dňa </a:t>
            </a:r>
            <a:br>
              <a:rPr lang="sk-SK" sz="2800" dirty="0"/>
            </a:br>
            <a:r>
              <a:rPr lang="sk-SK" sz="2800" dirty="0"/>
              <a:t>a šťastný návrat domov.</a:t>
            </a:r>
            <a:endParaRPr lang="sk-SK" dirty="0"/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078366AC-1CDA-4E74-A560-139D235B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4EF7E923-3A0F-4BF5-98E8-5ED87C1D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42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79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7F8AE7-D09A-441C-A700-9F29AB43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553" y="787782"/>
            <a:ext cx="8546259" cy="958222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prstClr val="black"/>
                </a:solidFill>
                <a:latin typeface="+mn-lt"/>
              </a:rPr>
              <a:t>Zavádzanie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legislatívnych zmien v praxi</a:t>
            </a:r>
            <a:endParaRPr lang="sk-SK" sz="2800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FC47E01-8BC9-4F24-868E-07E9ED680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553" y="1798333"/>
            <a:ext cx="9571271" cy="43374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 nadväznosti na jeden z hlavných cieľov zákona – jednotnosť – </a:t>
            </a:r>
            <a:r>
              <a:rPr lang="sk-SK" sz="18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 upravujú spoločné pôsobnosti zriaďovateľov bez ohľadu na ich druh</a:t>
            </a: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endParaRPr lang="sk-SK" sz="1800" dirty="0">
              <a:solidFill>
                <a:srgbClr val="282828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Jednou zo základných pôsobností </a:t>
            </a:r>
            <a:r>
              <a:rPr lang="sk-SK" sz="1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 rozhodovanie v druhom stupni o odvolaniach proti rozhodnutiam riaditeľa. </a:t>
            </a:r>
            <a:r>
              <a:rPr lang="sk-SK" sz="1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Táto pôsobnosť sa navrhuje generálne pre všetkých zriaďovateľov (v prípade obcí bez ohľadu na to, či obec je školským úradom alebo nie).</a:t>
            </a:r>
            <a:endParaRPr lang="sk-SK" sz="1800" dirty="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Obdobne je relevantná kontrola dodržiavania právnych predpisov v oblasti školstva (nejde len o zákony a vykonávacie predpisy vo vecnej pôsobnosti ministerstva školstva, ale aj o predpisy, ktoré sa školstva týkajú).</a:t>
            </a:r>
            <a:endParaRPr lang="sk-SK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Zriaďovatelia doteraz viedli personálnu agendu riaditeľov a navrhuje sa, aby </a:t>
            </a:r>
            <a:r>
              <a:rPr lang="sk-SK" sz="18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táto „výpomoc“</a:t>
            </a:r>
            <a:r>
              <a:rPr lang="sk-SK" sz="18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bola možná z administratívno-technického hľadiska aj vo vzťahu k zamestnancom školy alebo školského zariadenia vo všeobecnosti.</a:t>
            </a:r>
            <a:endParaRPr lang="sk-SK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EB78A0A-3C5E-419C-A03D-C53A79C5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8CD54FE-6F57-4663-8E29-C283921A5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935123-6022-43E9-988F-E36F7A9CDC85}" type="slidenum">
              <a:rPr kumimoji="0" lang="sk-SK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56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0C851-F237-4DAD-B5FC-8B19B1CF4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56378"/>
            <a:ext cx="10515600" cy="1325563"/>
          </a:xfrm>
        </p:spPr>
        <p:txBody>
          <a:bodyPr>
            <a:noAutofit/>
          </a:bodyPr>
          <a:lstStyle/>
          <a:p>
            <a:r>
              <a:rPr lang="sk-SK" sz="2800" b="1" dirty="0"/>
              <a:t>Regionálny úrad školskej správy</a:t>
            </a:r>
            <a:br>
              <a:rPr lang="sk-SK" sz="2800" b="1" dirty="0"/>
            </a:br>
            <a:r>
              <a:rPr lang="sk-SK" sz="1800" dirty="0"/>
              <a:t>kompetencie vyplývajúce zo zákona o školskej správe </a:t>
            </a:r>
            <a:br>
              <a:rPr lang="sk-SK" sz="2000" dirty="0"/>
            </a:br>
            <a:r>
              <a:rPr lang="sk-SK" sz="1800" dirty="0">
                <a:solidFill>
                  <a:srgbClr val="FF0000"/>
                </a:solidFill>
              </a:rPr>
              <a:t>(§ 55 Zákona č. 321/2025 Z. z.)</a:t>
            </a:r>
            <a:br>
              <a:rPr lang="sk-SK" sz="1800" b="1" dirty="0">
                <a:solidFill>
                  <a:srgbClr val="FF0000"/>
                </a:solidFill>
              </a:rPr>
            </a:br>
            <a:endParaRPr lang="sk-SK" sz="2000" b="1" dirty="0">
              <a:solidFill>
                <a:srgbClr val="FF000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634CBF-8ACB-4EC8-9514-750E9CC7A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527" y="2184088"/>
            <a:ext cx="10315483" cy="3749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chemeClr val="tx1"/>
                </a:solidFill>
              </a:rPr>
              <a:t>Orgán miestnej štátnej správy v školstve</a:t>
            </a: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zachovanie regionálnych úradov školskej správy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podľa doterajšej úpravy z hľadiska organizačného (štruktúra, riadenie, výberové konanie),                          ale aj z hľadiska všeobecných pôsobností.</a:t>
            </a: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dirty="0">
                <a:solidFill>
                  <a:srgbClr val="28282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Majú zriaďovateľskú, ale aj územnú pôsobnosť</a:t>
            </a:r>
            <a:endParaRPr lang="sk-SK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Podstatné </a:t>
            </a:r>
            <a:r>
              <a:rPr lang="sk-SK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posilnenie pôsobnosti regionálneho úradu 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 vyjadrené osobitne v ustanoveniach </a:t>
            </a:r>
            <a:r>
              <a:rPr lang="sk-SK" sz="2000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 výberovom konaní na obsadenie funkcie riaditeľa školy alebo školského zariadenia</a:t>
            </a:r>
            <a:r>
              <a:rPr lang="sk-SK" sz="20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k-SK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070333B-654A-4BF3-A013-6CE16701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7889B0C-E3A8-4F4D-97E1-F19A32279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281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EE4C1-27CC-4D9C-87CD-A674EF92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36" y="722192"/>
            <a:ext cx="8911687" cy="765419"/>
          </a:xfrm>
        </p:spPr>
        <p:txBody>
          <a:bodyPr>
            <a:normAutofit/>
          </a:bodyPr>
          <a:lstStyle/>
          <a:p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Školský úrad</a:t>
            </a:r>
            <a:endParaRPr lang="sk-SK" sz="2000" dirty="0">
              <a:latin typeface="+mn-lt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3F60BB-E8E2-420B-AA0C-244B5EB55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436" y="1253331"/>
            <a:ext cx="980901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(§ 57 ods. 6 Zákona č. 321/2025 Z. z.)</a:t>
            </a:r>
          </a:p>
          <a:p>
            <a:pPr marL="0" indent="0" algn="ctr">
              <a:buNone/>
            </a:pPr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Zachovávajú sa školské úrady.</a:t>
            </a: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Zároveň sa upravuje pôsobnosť regionálneho úradu súhlas zrušiť, ak sa neplní podmienka počtu detí a žiakov.</a:t>
            </a:r>
            <a:endParaRPr lang="sk-SK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 kontexte všeobecných pôsobností zriaďovateľov sa rozhodovanie v druhom stupni presúva na všetky obce - zriaďovateľov bez ohľadu na to, </a:t>
            </a:r>
            <a:r>
              <a:rPr lang="sk-SK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či ide o školský úrad alebo nie</a:t>
            </a:r>
            <a:r>
              <a:rPr lang="sk-SK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k-SK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sk-SK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Počet kvalifikovaných zamestnancov zostáva zachovaný podľa doterajšej úpravy, avšak kvalifikačné predpoklady sa </a:t>
            </a:r>
            <a:r>
              <a:rPr lang="sk-SK" b="1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upravujú</a:t>
            </a:r>
            <a:r>
              <a:rPr lang="sk-SK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podľa návrhu na kvalifikačné predpoklady riaditeľa -učiteľa (t. j. tri roky praxe).</a:t>
            </a:r>
            <a:endParaRPr lang="sk-SK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1400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E0FB1AC-0300-4530-8AB1-4725567DB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0AB404AC-46A4-429F-A308-6638C4F5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9442201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3F60BB-E8E2-420B-AA0C-244B5EB55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367" y="1253331"/>
            <a:ext cx="954347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§ 57 </a:t>
            </a:r>
          </a:p>
          <a:p>
            <a:pPr marL="0" indent="0">
              <a:buNone/>
            </a:pP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indent="0">
              <a:buNone/>
            </a:pPr>
            <a:r>
              <a:rPr lang="sk-SK" b="0" i="0" dirty="0">
                <a:solidFill>
                  <a:srgbClr val="212529"/>
                </a:solidFill>
                <a:effectLst/>
              </a:rPr>
              <a:t>Školským úradom podľa § 57 zákona č. 321/2025 Z. z. o školskej správe a o zmene a doplnení niektorých zákonov (ďalej len „zákon č. 321/2025 Z. z.“) môže byť:</a:t>
            </a:r>
          </a:p>
          <a:p>
            <a:pPr marL="0" indent="0">
              <a:buNone/>
              <a:tabLst>
                <a:tab pos="5919788" algn="l"/>
              </a:tabLst>
            </a:pPr>
            <a:endParaRPr lang="sk-SK" b="0" i="0" dirty="0">
              <a:solidFill>
                <a:srgbClr val="212529"/>
              </a:solidFill>
              <a:effectLst/>
            </a:endParaRPr>
          </a:p>
          <a:p>
            <a:pPr marL="0" indent="0">
              <a:buNone/>
            </a:pPr>
            <a:endParaRPr lang="sk-SK" b="0" i="0" dirty="0">
              <a:solidFill>
                <a:srgbClr val="212529"/>
              </a:solidFill>
              <a:effectLst/>
            </a:endParaRP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212529"/>
                </a:solidFill>
                <a:effectLst/>
              </a:rPr>
              <a:t>obec, ktorá je zriaďovateľom materských škôl a základných škôl s celkovým počtom najmenej 1 000 detí a žiakov,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212529"/>
                </a:solidFill>
                <a:effectLst/>
              </a:rPr>
              <a:t>obec, v ktorej zabezpečuje úlohy v oblasti školstva spoločný obecný úrad pre obce, ktoré sú zriaďovateľom materských škôl a základných škôl s celkovým počtom najmenej 1 000 detí a žiakov.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E0FB1AC-0300-4530-8AB1-4725567DB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0AB404AC-46A4-429F-A308-6638C4F5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8</a:t>
            </a:fld>
            <a:endParaRPr lang="sk-SK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96B975D-E6FE-4D14-A6A2-0C72C8BD1533}"/>
              </a:ext>
            </a:extLst>
          </p:cNvPr>
          <p:cNvSpPr txBox="1">
            <a:spLocks/>
          </p:cNvSpPr>
          <p:nvPr/>
        </p:nvSpPr>
        <p:spPr>
          <a:xfrm>
            <a:off x="1943367" y="811998"/>
            <a:ext cx="8911687" cy="765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k-SK" sz="2400" b="1" dirty="0">
                <a:solidFill>
                  <a:prstClr val="black"/>
                </a:solidFill>
                <a:latin typeface="+mn-lt"/>
              </a:rPr>
              <a:t>Školský úrad</a:t>
            </a:r>
            <a:endParaRPr lang="sk-SK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888839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8F146-EE90-4D65-942B-95D3E1A8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41" y="624110"/>
            <a:ext cx="9711671" cy="1124008"/>
          </a:xfrm>
        </p:spPr>
        <p:txBody>
          <a:bodyPr>
            <a:normAutofit/>
          </a:bodyPr>
          <a:lstStyle/>
          <a:p>
            <a:r>
              <a:rPr lang="sk-SK" sz="2400" b="1" dirty="0"/>
              <a:t>Školský úrad</a:t>
            </a:r>
            <a:br>
              <a:rPr lang="sk-SK" sz="2400" b="1" dirty="0"/>
            </a:br>
            <a:r>
              <a:rPr lang="sk-SK" sz="2400" b="1" dirty="0">
                <a:solidFill>
                  <a:srgbClr val="FF0000"/>
                </a:solidFill>
              </a:rPr>
              <a:t>(§ 57 ods. 4  Zákon č. 321/2025)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CCE14CB-754D-45CD-BEEC-B063D6D48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2941" y="1540189"/>
            <a:ext cx="9711671" cy="3777622"/>
          </a:xfrm>
        </p:spPr>
        <p:txBody>
          <a:bodyPr>
            <a:noAutofit/>
          </a:bodyPr>
          <a:lstStyle/>
          <a:p>
            <a:pPr algn="just"/>
            <a:endParaRPr lang="sk-SK" sz="1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sz="1600" b="0" i="0" dirty="0">
                <a:solidFill>
                  <a:srgbClr val="000000"/>
                </a:solidFill>
                <a:effectLst/>
              </a:rPr>
              <a:t>Školský úrad plní úlohy obce ako zriaďovateľa podľa</a:t>
            </a:r>
            <a:r>
              <a:rPr lang="sk-SK" sz="1600" b="0" i="0" dirty="0">
                <a:solidFill>
                  <a:srgbClr val="FF0000"/>
                </a:solidFill>
                <a:effectLst/>
              </a:rPr>
              <a:t> </a:t>
            </a:r>
            <a:r>
              <a:rPr lang="sk-SK" sz="1600" b="1" dirty="0">
                <a:solidFill>
                  <a:srgbClr val="FF0000"/>
                </a:solidFill>
              </a:rPr>
              <a:t>§ 56 ods. 3 písm. </a:t>
            </a:r>
            <a:endParaRPr lang="sk-SK" sz="1600" b="1" i="0" dirty="0">
              <a:solidFill>
                <a:srgbClr val="FF0000"/>
              </a:solidFill>
              <a:effectLst/>
              <a:hlinkClick r:id="rId2" tooltip="Odkaz na predpis alebo ustanoveni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sk-SK" sz="1600" b="0" i="0" dirty="0">
                <a:solidFill>
                  <a:srgbClr val="FF0000"/>
                </a:solidFill>
                <a:effectLst/>
              </a:rPr>
              <a:t>   b) 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kontroluje dodržiavanie všeobecne záväzných právnych predpisov v oblasti školstva  </a:t>
            </a:r>
          </a:p>
          <a:p>
            <a:pPr marL="0" indent="0" algn="just">
              <a:buNone/>
            </a:pPr>
            <a:r>
              <a:rPr lang="sk-SK" sz="1600" dirty="0">
                <a:solidFill>
                  <a:srgbClr val="000000"/>
                </a:solidFill>
              </a:rPr>
              <a:t>       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okrem kontroly, ktorú vykonáva Štátna školská inšpekcia,</a:t>
            </a:r>
          </a:p>
          <a:p>
            <a:pPr marL="0" indent="0" algn="just">
              <a:buNone/>
            </a:pPr>
            <a:r>
              <a:rPr lang="sk-SK" sz="1600" b="0" i="0" dirty="0">
                <a:solidFill>
                  <a:srgbClr val="FF0000"/>
                </a:solidFill>
                <a:effectLst/>
              </a:rPr>
              <a:t>    f) 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vedie personálnu agendu riaditeľov,</a:t>
            </a:r>
          </a:p>
          <a:p>
            <a:pPr marL="0" indent="0" algn="just">
              <a:buNone/>
            </a:pPr>
            <a:endParaRPr lang="sk-SK" sz="1600" i="0" u="sng" dirty="0">
              <a:effectLst/>
              <a:hlinkClick r:id="rId3" tooltip="Odkaz na predpis alebo ustanoveni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endParaRPr lang="sk-SK" sz="1600" i="0" u="sng" dirty="0">
              <a:solidFill>
                <a:srgbClr val="FF0000"/>
              </a:solidFill>
              <a:effectLst/>
              <a:hlinkClick r:id="rId3" tooltip="Odkaz na predpis alebo ustanoveni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sk-SK" sz="1600" i="0" u="sng" dirty="0">
                <a:solidFill>
                  <a:srgbClr val="FF0000"/>
                </a:solidFill>
                <a:effectLst/>
                <a:hlinkClick r:id="rId3" tooltip="Odkaz na predpis alebo ustanoven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ods. 6.</a:t>
            </a:r>
            <a:r>
              <a:rPr lang="sk-SK" sz="1600" i="0" dirty="0">
                <a:solidFill>
                  <a:srgbClr val="FF0000"/>
                </a:solidFill>
                <a:effectLst/>
              </a:rPr>
              <a:t> :  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Zriaďovateľ vybavuje sťažnosti, petície a podnety vo veciach hlavnej činnosti škôl a školských zariadení v jeho zriaďovateľskej pôsobnosti a sťažnosti, ktoré smerujú voči riaditeľovi, okrem sťažností a podnetov, ktoré vybavuje Štátna školská inšpekcia.</a:t>
            </a:r>
            <a:endParaRPr lang="sk-SK" sz="1600" i="0" dirty="0">
              <a:solidFill>
                <a:srgbClr val="FF0000"/>
              </a:solidFill>
              <a:effectLst/>
            </a:endParaRPr>
          </a:p>
          <a:p>
            <a:pPr marL="0" indent="0" algn="just">
              <a:buNone/>
            </a:pPr>
            <a:endParaRPr lang="sk-SK" sz="1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sk-SK" sz="1600" i="0" dirty="0">
                <a:solidFill>
                  <a:srgbClr val="000000"/>
                </a:solidFill>
                <a:effectLst/>
              </a:rPr>
              <a:t>Ak obec </a:t>
            </a:r>
            <a:r>
              <a:rPr lang="sk-SK" sz="1600" b="1" i="0" dirty="0">
                <a:solidFill>
                  <a:srgbClr val="FF0000"/>
                </a:solidFill>
                <a:effectLst/>
              </a:rPr>
              <a:t>nie je školským úradom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, úlohy podľa predchádzajúcej vety </a:t>
            </a:r>
            <a:r>
              <a:rPr lang="sk-SK" sz="1600" b="1" i="0" dirty="0">
                <a:solidFill>
                  <a:srgbClr val="FF0000"/>
                </a:solidFill>
                <a:effectLst/>
              </a:rPr>
              <a:t>za príslušnú obec plní regionálny úrad</a:t>
            </a:r>
            <a:r>
              <a:rPr lang="sk-SK" sz="1600" b="0" i="0" dirty="0">
                <a:solidFill>
                  <a:srgbClr val="000000"/>
                </a:solidFill>
                <a:effectLst/>
              </a:rPr>
              <a:t>.</a:t>
            </a:r>
            <a:endParaRPr lang="sk-SK" sz="1600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673A033-268D-47BF-BD9D-43EA47F0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5123-6022-43E9-988F-E36F7A9CDC85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8219082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1000</TotalTime>
  <Words>3485</Words>
  <Application>Microsoft Office PowerPoint</Application>
  <PresentationFormat>Širokouhlá</PresentationFormat>
  <Paragraphs>359</Paragraphs>
  <Slides>42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42</vt:i4>
      </vt:variant>
    </vt:vector>
  </HeadingPairs>
  <TitlesOfParts>
    <vt:vector size="52" baseType="lpstr">
      <vt:lpstr>Arial</vt:lpstr>
      <vt:lpstr>Calibri</vt:lpstr>
      <vt:lpstr>Century Gothic</vt:lpstr>
      <vt:lpstr>Rubik</vt:lpstr>
      <vt:lpstr>SetupGrotesk-Bold</vt:lpstr>
      <vt:lpstr>Source Sans Pro</vt:lpstr>
      <vt:lpstr>Times New Roman</vt:lpstr>
      <vt:lpstr>Wingdings</vt:lpstr>
      <vt:lpstr>Wingdings 3</vt:lpstr>
      <vt:lpstr>Dym</vt:lpstr>
      <vt:lpstr>Pracovná porada pre školské úrady  v územnej pôsobnosti  Regionálneho úradu školskej správy v Nitre</vt:lpstr>
      <vt:lpstr>Program</vt:lpstr>
      <vt:lpstr> Zákon č. 321/2025 Z. z. o školskej správe  a o zmene a doplnení niektorých zákonov legislatívne zmeny od 1.1.2026   </vt:lpstr>
      <vt:lpstr>Riadenie a správa škôl </vt:lpstr>
      <vt:lpstr>Zavádzanie legislatívnych zmien v praxi</vt:lpstr>
      <vt:lpstr>Regionálny úrad školskej správy kompetencie vyplývajúce zo zákona o školskej správe  (§ 55 Zákona č. 321/2025 Z. z.) </vt:lpstr>
      <vt:lpstr>Školský úrad</vt:lpstr>
      <vt:lpstr>Prezentácia programu PowerPoint</vt:lpstr>
      <vt:lpstr>Školský úrad (§ 57 ods. 4  Zákon č. 321/2025)</vt:lpstr>
      <vt:lpstr>Školský úrad verzus spolupráca s RÚŠS v Nitre </vt:lpstr>
      <vt:lpstr>Z vyhodnotenie dotazníka pre ŠÚ vyplynuli témy:  vypracovalo (16 ŠÚ)  </vt:lpstr>
      <vt:lpstr>  Zriaďovateľ školy resp. školského zariadenia </vt:lpstr>
      <vt:lpstr>Zriaďovateľ školy resp. školského zariadenia § 4 Zákona č. 321/2025 Z. z.   Zriadenie a zrušenie školy </vt:lpstr>
      <vt:lpstr>Zriaďovateľ školy resp. školského zariadenia § 4  ods. 4 a 5   Zriadenie a zrušenie školy</vt:lpstr>
      <vt:lpstr>Zriaďovateľ školy resp. školského zariadenia § 5 Zriadenie a zrušenie školy</vt:lpstr>
      <vt:lpstr>Zriaďovateľ školy resp. školského zariadenia verzus orgány školy a školského zariadenia   § 6</vt:lpstr>
      <vt:lpstr>Zriaďovateľ školy resp. školského zariadenia. Orgány školy a školského zariadenia.</vt:lpstr>
      <vt:lpstr>Zriaďovateľ školy resp. školského zariadenia Druhá časť: Skončenie výkonu funkcie riaditeľa </vt:lpstr>
      <vt:lpstr>Pôsobnosť zriaďovateľa v ďalších definovaných oblastiach  (§ 56  Zákona č. 321/2025 Z. z) </vt:lpstr>
      <vt:lpstr>Prezentácia programu PowerPoint</vt:lpstr>
      <vt:lpstr>Pôsobnosť zriaďovateľa  (§ 56  Zákona č. 321/2025 Z. z) </vt:lpstr>
      <vt:lpstr>Pôsobnosť zriaďovateľa  (§ 56  Zákona č. 321/2025 Z. z) </vt:lpstr>
      <vt:lpstr>Pôsobnosť zriaďovateľa  (§ 56  Zákona č. 321/2025 Z. z) </vt:lpstr>
      <vt:lpstr>Pôsobnosť zriaďovateľa  (§ 56  Zákona č. 321/2025 Z. z)</vt:lpstr>
      <vt:lpstr>Zriaďovateľ školy resp. školského zariadenia Výberové konanie</vt:lpstr>
      <vt:lpstr>Zriaďovateľ školy resp. školského zariadenia zákon č. 321/2025 Z. z.  Rada školy  </vt:lpstr>
      <vt:lpstr>Zriaďovateľ školy resp. školského zariadenia Rada školy </vt:lpstr>
      <vt:lpstr>Prezentácia programu PowerPoint</vt:lpstr>
      <vt:lpstr>Verejný školský obvod  a verejný poskytovateľ výchovy a vzdelávania šiesta časť zákona 321/2025 Z. z. od §44 - §51 </vt:lpstr>
      <vt:lpstr>§ 44 Verejný školský obvod</vt:lpstr>
      <vt:lpstr>§ 44 Verejný školský obvod</vt:lpstr>
      <vt:lpstr>§ 44 Verejný školský obvod</vt:lpstr>
      <vt:lpstr>§ 44 Verejný školský obvod</vt:lpstr>
      <vt:lpstr>§ 44 Verejný školský obvod</vt:lpstr>
      <vt:lpstr>§ 44 Verejný školský obvod</vt:lpstr>
      <vt:lpstr>Organizačné zmeny v základných školách - kurikulárna reforma</vt:lpstr>
      <vt:lpstr>Priestupky a správne delikty</vt:lpstr>
      <vt:lpstr>Aktuálna situácia v regiónoch z pohľadu  školských úradov</vt:lpstr>
      <vt:lpstr>Príprava spoločných pracovných porád pre riaditeľov ZŠ  a poverených  zamestnancov obcí a miest po okresoch  </vt:lpstr>
      <vt:lpstr>Prezentácia programu PowerPoint</vt:lpstr>
      <vt:lpstr>    Rôzne, diskusia...</vt:lpstr>
      <vt:lpstr>    Ďakujeme za pozornosť!  Prajem pohodový zvyšok dňa  a šťastný návrat domov.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Pracovná porada pre školské úrady v územnej pôsobnosti Regionálneho úradu školskej správy v Nitre</dc:title>
  <dc:creator>Ingrid Hrnčárová</dc:creator>
  <cp:lastModifiedBy>Adriana Šipková</cp:lastModifiedBy>
  <cp:revision>109</cp:revision>
  <cp:lastPrinted>2026-04-13T04:14:48Z</cp:lastPrinted>
  <dcterms:created xsi:type="dcterms:W3CDTF">2026-04-09T17:12:49Z</dcterms:created>
  <dcterms:modified xsi:type="dcterms:W3CDTF">2026-04-13T06:39:02Z</dcterms:modified>
</cp:coreProperties>
</file>