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sldIdLst>
    <p:sldId id="256" r:id="rId2"/>
    <p:sldId id="296" r:id="rId3"/>
    <p:sldId id="297" r:id="rId4"/>
    <p:sldId id="298" r:id="rId5"/>
    <p:sldId id="300" r:id="rId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5C7C9"/>
    <a:srgbClr val="006298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AA2A-F222-4152-ABAB-2A01B3D5D5E8}" type="datetimeFigureOut">
              <a:rPr lang="sr-Latn-RS" smtClean="0"/>
              <a:t>28.4.2026.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AEDF7E1-F30B-429E-9393-A14F43A548A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4760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AA2A-F222-4152-ABAB-2A01B3D5D5E8}" type="datetimeFigureOut">
              <a:rPr lang="sr-Latn-RS" smtClean="0"/>
              <a:t>28.4.2026.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AEDF7E1-F30B-429E-9393-A14F43A548A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05123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AA2A-F222-4152-ABAB-2A01B3D5D5E8}" type="datetimeFigureOut">
              <a:rPr lang="sr-Latn-RS" smtClean="0"/>
              <a:t>28.4.2026.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AEDF7E1-F30B-429E-9393-A14F43A548AA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2142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AA2A-F222-4152-ABAB-2A01B3D5D5E8}" type="datetimeFigureOut">
              <a:rPr lang="sr-Latn-RS" smtClean="0"/>
              <a:t>28.4.2026.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AEDF7E1-F30B-429E-9393-A14F43A548A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587955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AA2A-F222-4152-ABAB-2A01B3D5D5E8}" type="datetimeFigureOut">
              <a:rPr lang="sr-Latn-RS" smtClean="0"/>
              <a:t>28.4.2026.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AEDF7E1-F30B-429E-9393-A14F43A548AA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93013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AA2A-F222-4152-ABAB-2A01B3D5D5E8}" type="datetimeFigureOut">
              <a:rPr lang="sr-Latn-RS" smtClean="0"/>
              <a:t>28.4.2026.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AEDF7E1-F30B-429E-9393-A14F43A548A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403002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AA2A-F222-4152-ABAB-2A01B3D5D5E8}" type="datetimeFigureOut">
              <a:rPr lang="sr-Latn-RS" smtClean="0"/>
              <a:t>28.4.2026.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DF7E1-F30B-429E-9393-A14F43A548A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90645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AA2A-F222-4152-ABAB-2A01B3D5D5E8}" type="datetimeFigureOut">
              <a:rPr lang="sr-Latn-RS" smtClean="0"/>
              <a:t>28.4.2026.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DF7E1-F30B-429E-9393-A14F43A548A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32819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AA2A-F222-4152-ABAB-2A01B3D5D5E8}" type="datetimeFigureOut">
              <a:rPr lang="sr-Latn-RS" smtClean="0"/>
              <a:t>28.4.2026.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DF7E1-F30B-429E-9393-A14F43A548A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63602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AA2A-F222-4152-ABAB-2A01B3D5D5E8}" type="datetimeFigureOut">
              <a:rPr lang="sr-Latn-RS" smtClean="0"/>
              <a:t>28.4.2026.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AEDF7E1-F30B-429E-9393-A14F43A548A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04359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AA2A-F222-4152-ABAB-2A01B3D5D5E8}" type="datetimeFigureOut">
              <a:rPr lang="sr-Latn-RS" smtClean="0"/>
              <a:t>28.4.2026.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AEDF7E1-F30B-429E-9393-A14F43A548A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54448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AA2A-F222-4152-ABAB-2A01B3D5D5E8}" type="datetimeFigureOut">
              <a:rPr lang="sr-Latn-RS" smtClean="0"/>
              <a:t>28.4.2026.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AEDF7E1-F30B-429E-9393-A14F43A548A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63676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AA2A-F222-4152-ABAB-2A01B3D5D5E8}" type="datetimeFigureOut">
              <a:rPr lang="sr-Latn-RS" smtClean="0"/>
              <a:t>28.4.2026.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DF7E1-F30B-429E-9393-A14F43A548A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00739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AA2A-F222-4152-ABAB-2A01B3D5D5E8}" type="datetimeFigureOut">
              <a:rPr lang="sr-Latn-RS" smtClean="0"/>
              <a:t>28.4.2026.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DF7E1-F30B-429E-9393-A14F43A548A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503702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AA2A-F222-4152-ABAB-2A01B3D5D5E8}" type="datetimeFigureOut">
              <a:rPr lang="sr-Latn-RS" smtClean="0"/>
              <a:t>28.4.2026.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DF7E1-F30B-429E-9393-A14F43A548A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07327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AA2A-F222-4152-ABAB-2A01B3D5D5E8}" type="datetimeFigureOut">
              <a:rPr lang="sr-Latn-RS" smtClean="0"/>
              <a:t>28.4.2026.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AEDF7E1-F30B-429E-9393-A14F43A548A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71700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9AA2A-F222-4152-ABAB-2A01B3D5D5E8}" type="datetimeFigureOut">
              <a:rPr lang="sr-Latn-RS" smtClean="0"/>
              <a:t>28.4.2026.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AEDF7E1-F30B-429E-9393-A14F43A548A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39183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  <p:sldLayoutId id="2147483744" r:id="rId15"/>
    <p:sldLayoutId id="214748374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26362" y="2592310"/>
            <a:ext cx="8627566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sk-SK" altLang="sk-SK" sz="4000" dirty="0">
                <a:solidFill>
                  <a:srgbClr val="0070C0"/>
                </a:solidFill>
              </a:rPr>
              <a:t>Aktualizácia prevádzkových poriadkov </a:t>
            </a:r>
            <a:endParaRPr lang="sr-Latn-RS" sz="4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29351" y="4353533"/>
            <a:ext cx="34308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dirty="0">
                <a:solidFill>
                  <a:srgbClr val="00629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RNDr. Eva Matušková</a:t>
            </a:r>
            <a:endParaRPr lang="sr-Latn-RS" sz="2400" dirty="0">
              <a:solidFill>
                <a:srgbClr val="00629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98065" y="5235822"/>
            <a:ext cx="54315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dirty="0">
                <a:solidFill>
                  <a:srgbClr val="00629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Vedúca oddelenia HDM, zástupca RH </a:t>
            </a:r>
          </a:p>
          <a:p>
            <a:pPr algn="ctr"/>
            <a:r>
              <a:rPr lang="sr-Latn-RS" dirty="0">
                <a:solidFill>
                  <a:srgbClr val="00629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Pracovná porada pre obce a riaditeľov ZŠ  </a:t>
            </a:r>
          </a:p>
          <a:p>
            <a:pPr algn="ctr"/>
            <a:r>
              <a:rPr lang="sr-Latn-RS" dirty="0">
                <a:solidFill>
                  <a:srgbClr val="00629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Nové Zámky 28.04.2026, Kino Mier</a:t>
            </a:r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6864" y="475489"/>
            <a:ext cx="3035807" cy="1289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409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Aktualizácia PP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3200" dirty="0"/>
              <a:t>Informácia v súvislosti so schvaľovaním aktualizovaných prevádzkových poriadkov základných škôl v SR z Regionálnych úradov školskej správy v SR,</a:t>
            </a:r>
          </a:p>
          <a:p>
            <a:r>
              <a:rPr lang="sk-SK" sz="3200" dirty="0"/>
              <a:t>na základe ktorej sa niektoré základné školy postupne obracajú na RÚVZ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26329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Dôvod aktualizácie PP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773936" y="1472184"/>
            <a:ext cx="9730676" cy="4974336"/>
          </a:xfrm>
        </p:spPr>
        <p:txBody>
          <a:bodyPr>
            <a:normAutofit fontScale="92500" lnSpcReduction="10000"/>
          </a:bodyPr>
          <a:lstStyle/>
          <a:p>
            <a:r>
              <a:rPr lang="sk-SK" sz="2400" dirty="0"/>
              <a:t>Potreba predkladať PP pri žiadostiach (Projekty, Plán obnovy a odolnosti) </a:t>
            </a:r>
          </a:p>
          <a:p>
            <a:r>
              <a:rPr lang="sk-SK" sz="2400" dirty="0"/>
              <a:t>Nespĺňali náležitosti vyhl. č. 75/2023 Z.z – </a:t>
            </a:r>
            <a:r>
              <a:rPr lang="sk-SK" sz="2400" b="1" dirty="0"/>
              <a:t>hlavne kapacita </a:t>
            </a:r>
            <a:r>
              <a:rPr lang="sk-SK" sz="2400" dirty="0"/>
              <a:t>školského zariadenia</a:t>
            </a:r>
          </a:p>
          <a:p>
            <a:r>
              <a:rPr lang="sk-SK" sz="2400" dirty="0"/>
              <a:t>Nejednotnosť vo vypracovaní PP </a:t>
            </a:r>
          </a:p>
          <a:p>
            <a:r>
              <a:rPr lang="sk-SK" sz="2400" dirty="0"/>
              <a:t>Novela školského zákona č. 245/2008 Z.z. o výchove a vzdelávaní  (školský zákon) a o zmene a doplnení niektorých zákonov v znení neskorších predpisov - Tento zákon bol zmenený a doplnený zákonom č. 323/2025 Z.z. (§ 20) s účinnosťou od 01.01.2026. </a:t>
            </a:r>
          </a:p>
          <a:p>
            <a:r>
              <a:rPr lang="sk-SK" sz="2400" dirty="0"/>
              <a:t>Zmena  niektorých povinností pri prijímaní detí na plnenie povinnej školskej dochádzky aj pre prípady, ak škola nemá kapacitné možnosti na prijatie všetkých detí. </a:t>
            </a:r>
          </a:p>
          <a:p>
            <a:r>
              <a:rPr lang="sk-SK" sz="2400" dirty="0"/>
              <a:t>Stanovenie kapacity základnej školy v rámci prevádzkového poriadku dôležitým ukazovateľom.</a:t>
            </a:r>
          </a:p>
          <a:p>
            <a:endParaRPr lang="sk-SK" sz="2400" dirty="0"/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833730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Vypracovaný nový vzor PP 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801368" y="2133600"/>
            <a:ext cx="9703244" cy="4486656"/>
          </a:xfrm>
        </p:spPr>
        <p:txBody>
          <a:bodyPr>
            <a:normAutofit lnSpcReduction="10000"/>
          </a:bodyPr>
          <a:lstStyle/>
          <a:p>
            <a:r>
              <a:rPr lang="sk-SK" sz="2000" dirty="0"/>
              <a:t>Na stránke ÚVZ SR od októbra 2025</a:t>
            </a:r>
          </a:p>
          <a:p>
            <a:r>
              <a:rPr lang="sk-SK" sz="2000" dirty="0"/>
              <a:t>Cieľom je uľahčiť vypracovať PP</a:t>
            </a:r>
          </a:p>
          <a:p>
            <a:r>
              <a:rPr lang="sk-SK" sz="2000" dirty="0"/>
              <a:t>Nie je povinnosť vypracovať striktne, ale podľa svojich podmienok!!!!</a:t>
            </a:r>
          </a:p>
          <a:p>
            <a:r>
              <a:rPr lang="sk-SK" sz="2000" dirty="0"/>
              <a:t>Musí ale obsahovať všetky náležitosti podľa Vyhlášky 75/2023 Z.Z., vrátane kapacity základnej školy.</a:t>
            </a:r>
          </a:p>
          <a:p>
            <a:r>
              <a:rPr lang="sk-SK" sz="2000" dirty="0"/>
              <a:t>Platí, že </a:t>
            </a:r>
            <a:r>
              <a:rPr lang="sk-SK" sz="2000" b="1" dirty="0"/>
              <a:t>schvaľovanie prevádzkových poriadkov základných škôl</a:t>
            </a:r>
            <a:r>
              <a:rPr lang="sk-SK" sz="2000" dirty="0"/>
              <a:t> je naďalej </a:t>
            </a:r>
            <a:r>
              <a:rPr lang="sk-SK" sz="2000" b="1" dirty="0"/>
              <a:t> v kompetencii jednotlivých RÚVZ v SR</a:t>
            </a:r>
            <a:r>
              <a:rPr lang="sk-SK" sz="2000" dirty="0"/>
              <a:t>. </a:t>
            </a:r>
          </a:p>
          <a:p>
            <a:r>
              <a:rPr lang="sk-SK" sz="2000" dirty="0"/>
              <a:t>Pokiaľ majú ZŠ v pôsobnosti jednotlivých RÚVZ v SR schválené prevádzkové poriadky podľa § 24 ods. 5 písm. f) zák. č. 355/2007 Z.z. v súlade so všetkými požadovanými náležitosťami podľa zák. č. 355/2007 Z.z. a vyhl. č. 75/2023 vrátane stanovenia najvyššieho počtu detí</a:t>
            </a:r>
            <a:r>
              <a:rPr lang="sk-SK" sz="2000" b="1" dirty="0">
                <a:solidFill>
                  <a:srgbClr val="FF0000"/>
                </a:solidFill>
              </a:rPr>
              <a:t>, nie je potrebné</a:t>
            </a:r>
            <a:r>
              <a:rPr lang="sk-SK" sz="2000" dirty="0"/>
              <a:t>, aby si školy prevádzkové poriadky nanovo vypracovávali a žiadali o ich opakované schválenie.  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84418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4770156" y="3244334"/>
            <a:ext cx="676659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4800" dirty="0"/>
              <a:t>Ďakujem za pozornosť</a:t>
            </a:r>
          </a:p>
        </p:txBody>
      </p:sp>
    </p:spTree>
    <p:extLst>
      <p:ext uri="{BB962C8B-B14F-4D97-AF65-F5344CB8AC3E}">
        <p14:creationId xmlns:p14="http://schemas.microsoft.com/office/powerpoint/2010/main" val="3580212361"/>
      </p:ext>
    </p:extLst>
  </p:cSld>
  <p:clrMapOvr>
    <a:masterClrMapping/>
  </p:clrMapOvr>
</p:sld>
</file>

<file path=ppt/theme/theme1.xml><?xml version="1.0" encoding="utf-8"?>
<a:theme xmlns:a="http://schemas.openxmlformats.org/drawingml/2006/main" name="Dym">
  <a:themeElements>
    <a:clrScheme name="Dym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y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ym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1191</TotalTime>
  <Words>326</Words>
  <Application>Microsoft Office PowerPoint</Application>
  <PresentationFormat>Širokouhlá</PresentationFormat>
  <Paragraphs>24</Paragraphs>
  <Slides>5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Dym</vt:lpstr>
      <vt:lpstr>Prezentácia programu PowerPoint</vt:lpstr>
      <vt:lpstr>Aktualizácia PP</vt:lpstr>
      <vt:lpstr>Dôvod aktualizácie PP</vt:lpstr>
      <vt:lpstr>Vypracovaný nový vzor PP  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</dc:title>
  <dc:creator>davor</dc:creator>
  <cp:lastModifiedBy>Katarína Galová</cp:lastModifiedBy>
  <cp:revision>27</cp:revision>
  <dcterms:created xsi:type="dcterms:W3CDTF">2024-06-04T14:57:20Z</dcterms:created>
  <dcterms:modified xsi:type="dcterms:W3CDTF">2026-04-28T08:22:10Z</dcterms:modified>
</cp:coreProperties>
</file>