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58" r:id="rId18"/>
    <p:sldId id="290" r:id="rId19"/>
    <p:sldId id="291" r:id="rId20"/>
    <p:sldId id="292" r:id="rId21"/>
    <p:sldId id="293" r:id="rId22"/>
    <p:sldId id="294" r:id="rId23"/>
    <p:sldId id="295" r:id="rId24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5C7C9"/>
    <a:srgbClr val="006298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AA2A-F222-4152-ABAB-2A01B3D5D5E8}" type="datetimeFigureOut">
              <a:rPr lang="sr-Latn-RS" smtClean="0"/>
              <a:t>12.11.2024.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DF7E1-F30B-429E-9393-A14F43A548A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893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AA2A-F222-4152-ABAB-2A01B3D5D5E8}" type="datetimeFigureOut">
              <a:rPr lang="sr-Latn-RS" smtClean="0"/>
              <a:t>12.11.2024.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DF7E1-F30B-429E-9393-A14F43A548A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616662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AA2A-F222-4152-ABAB-2A01B3D5D5E8}" type="datetimeFigureOut">
              <a:rPr lang="sr-Latn-RS" smtClean="0"/>
              <a:t>12.11.2024.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DF7E1-F30B-429E-9393-A14F43A548A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990796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AA2A-F222-4152-ABAB-2A01B3D5D5E8}" type="datetimeFigureOut">
              <a:rPr lang="sr-Latn-RS" smtClean="0"/>
              <a:t>12.11.2024.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DF7E1-F30B-429E-9393-A14F43A548A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382517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AA2A-F222-4152-ABAB-2A01B3D5D5E8}" type="datetimeFigureOut">
              <a:rPr lang="sr-Latn-RS" smtClean="0"/>
              <a:t>12.11.2024.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DF7E1-F30B-429E-9393-A14F43A548A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101229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AA2A-F222-4152-ABAB-2A01B3D5D5E8}" type="datetimeFigureOut">
              <a:rPr lang="sr-Latn-RS" smtClean="0"/>
              <a:t>12.11.2024.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DF7E1-F30B-429E-9393-A14F43A548A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661208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AA2A-F222-4152-ABAB-2A01B3D5D5E8}" type="datetimeFigureOut">
              <a:rPr lang="sr-Latn-RS" smtClean="0"/>
              <a:t>12.11.2024.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DF7E1-F30B-429E-9393-A14F43A548A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86221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AA2A-F222-4152-ABAB-2A01B3D5D5E8}" type="datetimeFigureOut">
              <a:rPr lang="sr-Latn-RS" smtClean="0"/>
              <a:t>12.11.2024.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DF7E1-F30B-429E-9393-A14F43A548A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04715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AA2A-F222-4152-ABAB-2A01B3D5D5E8}" type="datetimeFigureOut">
              <a:rPr lang="sr-Latn-RS" smtClean="0"/>
              <a:t>12.11.2024.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DF7E1-F30B-429E-9393-A14F43A548A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782892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AA2A-F222-4152-ABAB-2A01B3D5D5E8}" type="datetimeFigureOut">
              <a:rPr lang="sr-Latn-RS" smtClean="0"/>
              <a:t>12.11.2024.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DF7E1-F30B-429E-9393-A14F43A548A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83126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AA2A-F222-4152-ABAB-2A01B3D5D5E8}" type="datetimeFigureOut">
              <a:rPr lang="sr-Latn-RS" smtClean="0"/>
              <a:t>12.11.2024.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DF7E1-F30B-429E-9393-A14F43A548A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29039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9AA2A-F222-4152-ABAB-2A01B3D5D5E8}" type="datetimeFigureOut">
              <a:rPr lang="sr-Latn-RS" smtClean="0"/>
              <a:t>12.11.2024.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DF7E1-F30B-429E-9393-A14F43A548A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869846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nz.matuskova@uvzsr.sk" TargetMode="External"/><Relationship Id="rId2" Type="http://schemas.openxmlformats.org/officeDocument/2006/relationships/hyperlink" Target="mailto:nz.hdm@uvzsr.sk" TargetMode="Externa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226362" y="2284533"/>
            <a:ext cx="8627566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sk-SK" altLang="sk-SK" sz="4000" dirty="0">
                <a:solidFill>
                  <a:srgbClr val="0070C0"/>
                </a:solidFill>
              </a:rPr>
              <a:t>Skúsenosti zo ŠZD, ÚKP  v zariadeniach školského stravovania</a:t>
            </a:r>
            <a:endParaRPr lang="sr-Latn-RS" sz="4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29351" y="4353533"/>
            <a:ext cx="34308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>
                <a:solidFill>
                  <a:srgbClr val="00629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RNDr. Eva Matušková</a:t>
            </a:r>
            <a:endParaRPr lang="sr-Latn-RS" sz="2400" dirty="0">
              <a:solidFill>
                <a:srgbClr val="00629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98065" y="5235822"/>
            <a:ext cx="5431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dirty="0">
                <a:solidFill>
                  <a:srgbClr val="00629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Vedúca oddelenia HDM</a:t>
            </a:r>
          </a:p>
          <a:p>
            <a:pPr algn="ctr"/>
            <a:r>
              <a:rPr lang="sr-Latn-RS" dirty="0">
                <a:solidFill>
                  <a:srgbClr val="00629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Pracovná porada vedúcich zamestnancov zariadení   školského stravovania, </a:t>
            </a:r>
          </a:p>
          <a:p>
            <a:pPr algn="ctr"/>
            <a:r>
              <a:rPr lang="sr-Latn-RS" dirty="0">
                <a:solidFill>
                  <a:srgbClr val="00629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Nové Zámky 7.11.2024, Kino Mier</a:t>
            </a:r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6864" y="475489"/>
            <a:ext cx="3035807" cy="1289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4094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163824" y="6258809"/>
            <a:ext cx="6171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altLang="sk-SK" sz="1600" dirty="0">
                <a:solidFill>
                  <a:srgbClr val="0070C0"/>
                </a:solidFill>
              </a:rPr>
              <a:t>Skúsenosti zo ŠZD, ÚKP a Auditov  v zariadeniach školského stravovania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264" y="386648"/>
            <a:ext cx="143473" cy="43041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644" y="386648"/>
            <a:ext cx="11334356" cy="43041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41424" y="278457"/>
            <a:ext cx="6182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altLang="sk-SK" sz="3200" dirty="0">
                <a:solidFill>
                  <a:schemeClr val="bg1"/>
                </a:solidFill>
              </a:rPr>
              <a:t>Vedúca  ŠJ</a:t>
            </a:r>
            <a:endParaRPr lang="sr-Latn-R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857644" y="1859340"/>
            <a:ext cx="10828388" cy="422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sk-SK" altLang="sk-SK" sz="2400" dirty="0"/>
              <a:t> Vlastná interná kontrola prevádzkovateľa - (analýzy mikrobiologické) – </a:t>
            </a:r>
            <a:r>
              <a:rPr lang="sk-SK" altLang="sk-SK" sz="2400" i="1" dirty="0"/>
              <a:t>§ 4 ods. 2 písm. a) zákona č. 152/1995, kapitola II čl. 5 ods. 2 písm. f) nariadenia č. 852/2004)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k-SK" altLang="sk-SK" sz="2400" i="1" dirty="0"/>
              <a:t> </a:t>
            </a:r>
            <a:r>
              <a:rPr lang="sk-SK" altLang="sk-SK" sz="2400" dirty="0"/>
              <a:t>Zabezpečovanie kontroly ukazovateľov kvality pitnej vody-   </a:t>
            </a:r>
            <a:r>
              <a:rPr lang="sk-SK" altLang="sk-SK" sz="2400" i="1" dirty="0"/>
              <a:t>(§ 26 ods. 4 písm. h) zákona č. 355/2007 Z. z, § 2 vyhlášky MZ SR č. 91/2023 Z. z.)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k-SK" altLang="sk-SK" sz="2400" i="1" dirty="0"/>
              <a:t> </a:t>
            </a:r>
            <a:r>
              <a:rPr lang="sk-SK" altLang="sk-SK" sz="2400" dirty="0"/>
              <a:t>Vedenie </a:t>
            </a:r>
            <a:r>
              <a:rPr lang="sk-SK" altLang="sk-SK" sz="2400" b="1" dirty="0"/>
              <a:t>evidencie</a:t>
            </a:r>
            <a:r>
              <a:rPr lang="sk-SK" altLang="sk-SK" sz="2400" dirty="0"/>
              <a:t> o vykonanej kontrole pri preberaní surovín </a:t>
            </a:r>
            <a:r>
              <a:rPr lang="sk-SK" altLang="sk-SK" sz="2400" i="1" dirty="0"/>
              <a:t>(evidencia počas dvoch rokov - § 26 ods. 4 písm. d) zákona č. 355/2007 Z. z.)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k-SK" altLang="sk-SK" sz="2400" i="1" dirty="0"/>
              <a:t> </a:t>
            </a:r>
            <a:r>
              <a:rPr lang="sk-SK" altLang="sk-SK" sz="2400" dirty="0"/>
              <a:t>Oddelené skladovanie prípravkov + dokumentácia o používanom obalovom materiáli </a:t>
            </a:r>
            <a:r>
              <a:rPr lang="sk-SK" altLang="sk-SK" sz="2400" i="1" dirty="0"/>
              <a:t>(napr. dodacie listy, vhodnosť a jeho uchovávanie - § 8 zákona č. 152/1995 Z. z., Príloha II, kapitola X nariadenia č. 852/2004) </a:t>
            </a:r>
          </a:p>
          <a:p>
            <a:endParaRPr lang="sk-SK" altLang="sk-SK" sz="24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sk-SK" altLang="sk-SK" sz="3200" dirty="0"/>
          </a:p>
        </p:txBody>
      </p:sp>
    </p:spTree>
    <p:extLst>
      <p:ext uri="{BB962C8B-B14F-4D97-AF65-F5344CB8AC3E}">
        <p14:creationId xmlns:p14="http://schemas.microsoft.com/office/powerpoint/2010/main" val="15800492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163824" y="6258809"/>
            <a:ext cx="6171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altLang="sk-SK" sz="1600" dirty="0">
                <a:solidFill>
                  <a:srgbClr val="0070C0"/>
                </a:solidFill>
              </a:rPr>
              <a:t>Skúsenosti zo ŠZD, ÚKP a Auditov  v zariadeniach školského stravovania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264" y="386648"/>
            <a:ext cx="143473" cy="43041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644" y="386648"/>
            <a:ext cx="11334356" cy="43041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41424" y="278457"/>
            <a:ext cx="6182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altLang="sk-SK" sz="3200" dirty="0">
                <a:solidFill>
                  <a:schemeClr val="bg1"/>
                </a:solidFill>
              </a:rPr>
              <a:t>Vedúca  ŠJ</a:t>
            </a:r>
            <a:endParaRPr lang="sr-Latn-R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857644" y="1859340"/>
            <a:ext cx="10828388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sk-SK" altLang="sk-SK" sz="2400" dirty="0"/>
              <a:t>Používanie textilných uterákov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k-SK" altLang="sk-SK" sz="2400" dirty="0"/>
              <a:t> Samostatne neuskladnené čistiace prostriedky a ich </a:t>
            </a:r>
            <a:r>
              <a:rPr lang="sk-SK" altLang="sk-SK" sz="2400" b="1" dirty="0"/>
              <a:t>evidencia </a:t>
            </a:r>
            <a:r>
              <a:rPr lang="sk-SK" altLang="sk-SK" sz="2400" i="1" dirty="0"/>
              <a:t>(skladovanie čistiacich a dezinfekčných prostriedkov v priestoroch oddelených od priestorov, kde sa manipuluje s potravinami a pod. - </a:t>
            </a:r>
            <a:r>
              <a:rPr lang="sk-SK" altLang="sk-SK" i="1" dirty="0"/>
              <a:t>druhá časť 8. hlava PK SR - Príloha č. 1, príloha II, kapitola I, bod 10. nariadenia č. 852/2004, § 4 ods. 2 písm. b) zák. č. 152/1995 Z. z). Čistiace a sanitačné postupy (§ 89 výnosu MP SR a MZ SR č. 981/1996-100)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k-SK" altLang="sk-SK" i="1" dirty="0"/>
              <a:t> </a:t>
            </a:r>
            <a:r>
              <a:rPr lang="sk-SK" altLang="sk-SK" sz="2400" dirty="0"/>
              <a:t>Lekárničky – zdravotnícky materiál (po </a:t>
            </a:r>
            <a:r>
              <a:rPr lang="sk-SK" altLang="sk-SK" sz="2400" dirty="0" err="1"/>
              <a:t>expirácii</a:t>
            </a:r>
            <a:r>
              <a:rPr lang="sk-SK" altLang="sk-SK" sz="2400" dirty="0"/>
              <a:t>, nedoložený)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k-SK" altLang="sk-SK" sz="2400" dirty="0"/>
              <a:t> Cudzie osoby v kuchyni – ani rodičia!!!!</a:t>
            </a:r>
          </a:p>
          <a:p>
            <a:endParaRPr lang="sk-SK" altLang="sk-SK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654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163824" y="6258809"/>
            <a:ext cx="6171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altLang="sk-SK" sz="1600" dirty="0">
                <a:solidFill>
                  <a:srgbClr val="0070C0"/>
                </a:solidFill>
              </a:rPr>
              <a:t>Skúsenosti zo ŠZD, ÚKP a Auditov  v zariadeniach školského stravovania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264" y="386648"/>
            <a:ext cx="143473" cy="43041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644" y="386648"/>
            <a:ext cx="11334356" cy="43041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41424" y="278457"/>
            <a:ext cx="6182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altLang="sk-SK" sz="3200" dirty="0">
                <a:solidFill>
                  <a:schemeClr val="bg1"/>
                </a:solidFill>
              </a:rPr>
              <a:t>Vedúca  ŠJ</a:t>
            </a:r>
            <a:endParaRPr lang="sr-Latn-R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857644" y="1859340"/>
            <a:ext cx="10828388" cy="27884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sk-SK" altLang="sk-SK" sz="2400" b="1" i="1" u="sng" dirty="0">
                <a:solidFill>
                  <a:schemeClr val="accent1"/>
                </a:solidFill>
              </a:rPr>
              <a:t>Stravovanie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sk-SK" altLang="sk-SK" sz="2400" dirty="0"/>
              <a:t>polotovary (mrazené–pirohy, zelenina)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sk-SK" altLang="sk-SK" sz="2400" dirty="0"/>
              <a:t>Pozor na tovar po </a:t>
            </a:r>
            <a:r>
              <a:rPr lang="sk-SK" altLang="sk-SK" sz="2400" dirty="0" err="1"/>
              <a:t>expirácii</a:t>
            </a:r>
            <a:endParaRPr lang="sk-SK" altLang="sk-SK" sz="2400" dirty="0"/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sk-SK" altLang="sk-SK" sz="2400" dirty="0"/>
              <a:t>Rozmrazovanie mäsa – nesprávne 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sk-SK" altLang="sk-SK" sz="2400" dirty="0"/>
              <a:t>Chladené mäso – nadbytok???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sk-SK" altLang="sk-SK" sz="2400" u="sng" dirty="0">
                <a:solidFill>
                  <a:schemeClr val="tx2">
                    <a:lumMod val="75000"/>
                  </a:schemeClr>
                </a:solidFill>
              </a:rPr>
              <a:t>Jedálny lístok </a:t>
            </a:r>
            <a:r>
              <a:rPr lang="sk-SK" altLang="sk-SK" sz="2400" dirty="0"/>
              <a:t>– veľa sladkých jedál MŠ – desiata,  olovrant, označovanie alergénov, </a:t>
            </a:r>
            <a:r>
              <a:rPr lang="sk-SK" altLang="sk-SK" sz="2400" dirty="0">
                <a:solidFill>
                  <a:srgbClr val="FF0000"/>
                </a:solidFill>
              </a:rPr>
              <a:t>označenie pôvodu mäsa a </a:t>
            </a:r>
            <a:r>
              <a:rPr lang="sk-SK" altLang="sk-SK" sz="2400" dirty="0"/>
              <a:t>zmeny v JL prepísať (papierovo a internet) !!</a:t>
            </a:r>
          </a:p>
          <a:p>
            <a:endParaRPr lang="sk-SK" altLang="sk-SK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973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163824" y="6258809"/>
            <a:ext cx="6171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altLang="sk-SK" sz="1600" dirty="0">
                <a:solidFill>
                  <a:srgbClr val="0070C0"/>
                </a:solidFill>
              </a:rPr>
              <a:t>Skúsenosti zo ŠZD, ÚKP a Auditov  v zariadeniach školského stravovania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264" y="386648"/>
            <a:ext cx="143473" cy="43041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644" y="386648"/>
            <a:ext cx="11334356" cy="43041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41424" y="278457"/>
            <a:ext cx="6182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altLang="sk-SK" sz="3200" dirty="0">
                <a:solidFill>
                  <a:schemeClr val="bg1"/>
                </a:solidFill>
              </a:rPr>
              <a:t>Vedúca  ŠJ</a:t>
            </a:r>
            <a:endParaRPr lang="sr-Latn-R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857644" y="1859340"/>
            <a:ext cx="10828388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sk-SK" altLang="sk-SK" sz="3200" b="1" i="1" u="sng" dirty="0">
                <a:solidFill>
                  <a:schemeClr val="accent1"/>
                </a:solidFill>
              </a:rPr>
              <a:t>Stravovanie</a:t>
            </a:r>
          </a:p>
          <a:p>
            <a:pPr>
              <a:lnSpc>
                <a:spcPct val="90000"/>
              </a:lnSpc>
            </a:pPr>
            <a:r>
              <a:rPr lang="sk-SK" altLang="sk-SK" sz="2800" dirty="0">
                <a:solidFill>
                  <a:srgbClr val="FF0066"/>
                </a:solidFill>
              </a:rPr>
              <a:t>Opätovné zmrazovanie mäsa!!!!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k-SK" altLang="sk-SK" sz="2800" dirty="0"/>
              <a:t>Nedostatočné zapisovanie teplôt, resp. nereálne teploty (HACCP)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k-SK" altLang="sk-SK" sz="2800" dirty="0"/>
              <a:t>Skladovanie potravín na zemi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k-SK" altLang="sk-SK" sz="2800" dirty="0"/>
              <a:t>Neoznačené otvorené potraviny (chýba dátum a čas)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k-SK" altLang="sk-SK" sz="2800" dirty="0"/>
              <a:t>Nedostatočné farebne označenie pracovných plôch (odlepené značky), nožov, dosiek atď...</a:t>
            </a:r>
          </a:p>
          <a:p>
            <a:endParaRPr lang="sk-SK" altLang="sk-SK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8619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163824" y="6258809"/>
            <a:ext cx="6171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altLang="sk-SK" sz="1600" dirty="0">
                <a:solidFill>
                  <a:srgbClr val="0070C0"/>
                </a:solidFill>
              </a:rPr>
              <a:t>Skúsenosti zo ŠZD, ÚKP a Auditov  v zariadeniach školského stravovania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264" y="386648"/>
            <a:ext cx="143473" cy="43041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644" y="386648"/>
            <a:ext cx="11334356" cy="43041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57644" y="278457"/>
            <a:ext cx="11334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altLang="sk-SK" sz="2800" b="1" dirty="0">
                <a:solidFill>
                  <a:schemeClr val="bg1"/>
                </a:solidFill>
              </a:rPr>
              <a:t>Usmernenie ÚNMS SR k používaniu váh ako určeného meradla v ZSS</a:t>
            </a:r>
            <a:endParaRPr lang="sr-Latn-R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dĺžnik 4"/>
          <p:cNvSpPr/>
          <p:nvPr/>
        </p:nvSpPr>
        <p:spPr>
          <a:xfrm>
            <a:off x="857644" y="1859340"/>
            <a:ext cx="1085582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  <a:defRPr/>
            </a:pPr>
            <a:r>
              <a:rPr lang="sk-SK" sz="2400" b="1" dirty="0"/>
              <a:t>Nie všetky váhy používané v ŠJ sú určenými meradlami. </a:t>
            </a:r>
          </a:p>
          <a:p>
            <a:pPr algn="just">
              <a:defRPr/>
            </a:pPr>
            <a:endParaRPr lang="sk-SK" sz="2400" b="1" dirty="0"/>
          </a:p>
          <a:p>
            <a:pPr marL="257175" indent="-257175" algn="just">
              <a:buFont typeface="Arial" panose="020B0604020202020204" pitchFamily="34" charset="0"/>
              <a:buChar char="•"/>
              <a:defRPr/>
            </a:pPr>
            <a:r>
              <a:rPr lang="sk-SK" sz="2400" dirty="0"/>
              <a:t>Overeniu nepodliehajú váhy, ktoré sa v danom čase nepoužívajú na váženie predpísanej hmotnosti porcie jedla alebo váženie surovín pri príprave jedál. </a:t>
            </a:r>
          </a:p>
          <a:p>
            <a:pPr algn="just">
              <a:defRPr/>
            </a:pPr>
            <a:endParaRPr lang="sk-SK" sz="2400" dirty="0"/>
          </a:p>
          <a:p>
            <a:pPr algn="just">
              <a:defRPr/>
            </a:pPr>
            <a:endParaRPr lang="sk-SK" sz="2400" dirty="0"/>
          </a:p>
          <a:p>
            <a:pPr marL="257175" indent="-257175" algn="just">
              <a:buFont typeface="Arial" panose="020B0604020202020204" pitchFamily="34" charset="0"/>
              <a:buChar char="•"/>
              <a:defRPr/>
            </a:pPr>
            <a:r>
              <a:rPr lang="sk-SK" sz="2400" dirty="0"/>
              <a:t>Overeniu </a:t>
            </a:r>
            <a:r>
              <a:rPr lang="sk-SK" sz="2400" b="1" dirty="0"/>
              <a:t>nepodliehajú</a:t>
            </a:r>
            <a:r>
              <a:rPr lang="sk-SK" sz="2400" dirty="0"/>
              <a:t>  váhy používané na iné účely ako ustanovuje zákon o metrológii, napr. </a:t>
            </a:r>
            <a:r>
              <a:rPr lang="sk-SK" sz="2400" b="1" dirty="0">
                <a:solidFill>
                  <a:srgbClr val="C00000"/>
                </a:solidFill>
              </a:rPr>
              <a:t>váhy na vlastnú kontrolu hmotnosti surovín </a:t>
            </a:r>
            <a:r>
              <a:rPr lang="sk-SK" sz="2400" dirty="0"/>
              <a:t>alebo </a:t>
            </a:r>
            <a:r>
              <a:rPr lang="sk-SK" sz="2400" b="1" dirty="0">
                <a:solidFill>
                  <a:srgbClr val="C00000"/>
                </a:solidFill>
              </a:rPr>
              <a:t>kontrolné váženie dodávaného tovaru</a:t>
            </a:r>
            <a:r>
              <a:rPr lang="sk-SK" sz="2400" dirty="0">
                <a:solidFill>
                  <a:srgbClr val="C000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04906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163824" y="6258809"/>
            <a:ext cx="6171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altLang="sk-SK" sz="1600" dirty="0">
                <a:solidFill>
                  <a:srgbClr val="0070C0"/>
                </a:solidFill>
              </a:rPr>
              <a:t>Skúsenosti zo ŠZD, ÚKP a Auditov  v zariadeniach školského stravovania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264" y="386648"/>
            <a:ext cx="143473" cy="43041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644" y="386648"/>
            <a:ext cx="11334356" cy="43041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41424" y="278457"/>
            <a:ext cx="6182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altLang="sk-SK" sz="3200" dirty="0">
                <a:solidFill>
                  <a:schemeClr val="bg1"/>
                </a:solidFill>
              </a:rPr>
              <a:t>Kuchárky  ŠJ</a:t>
            </a:r>
            <a:endParaRPr lang="sr-Latn-R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857644" y="1859340"/>
            <a:ext cx="10828388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altLang="sk-SK" sz="3200" dirty="0"/>
              <a:t>Práca s potravinou na nesprávnej pracovnej ploche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altLang="sk-SK" sz="3200" dirty="0"/>
              <a:t>Utieranie riadu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altLang="sk-SK" sz="3200" dirty="0"/>
              <a:t>Nedostatočný osobný ochranný odev hlavne  v malých prevádzkach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altLang="sk-SK" sz="3200" dirty="0"/>
              <a:t>Nesprávna manipulácia s hotovými pokrmami- nepoužívajú </a:t>
            </a:r>
            <a:r>
              <a:rPr lang="sk-SK" altLang="sk-SK" sz="3200" dirty="0" err="1"/>
              <a:t>jednorázové</a:t>
            </a:r>
            <a:r>
              <a:rPr lang="sk-SK" altLang="sk-SK" sz="3200" dirty="0"/>
              <a:t> rukavice, alebo kliešte pri práci s hotovými pokrmami</a:t>
            </a:r>
          </a:p>
          <a:p>
            <a:endParaRPr lang="sk-SK" altLang="sk-SK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2060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163824" y="6258809"/>
            <a:ext cx="6171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altLang="sk-SK" sz="1600" dirty="0">
                <a:solidFill>
                  <a:srgbClr val="0070C0"/>
                </a:solidFill>
              </a:rPr>
              <a:t>Skúsenosti zo ŠZD, ÚKP a Auditov  v zariadeniach školského stravovania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264" y="386648"/>
            <a:ext cx="143473" cy="43041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644" y="386648"/>
            <a:ext cx="11334356" cy="43041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41424" y="278457"/>
            <a:ext cx="6182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altLang="sk-SK" sz="3200" dirty="0">
                <a:solidFill>
                  <a:schemeClr val="bg1"/>
                </a:solidFill>
              </a:rPr>
              <a:t>Kuchárky  ŠJ</a:t>
            </a:r>
            <a:endParaRPr lang="sr-Latn-R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857644" y="1859340"/>
            <a:ext cx="10828388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52450" indent="-552450">
              <a:buFont typeface="Arial" panose="020B0604020202020204" pitchFamily="34" charset="0"/>
              <a:buChar char="•"/>
            </a:pPr>
            <a:r>
              <a:rPr lang="sk-SK" altLang="sk-SK" sz="3200" dirty="0"/>
              <a:t>Vzorky stravy – malá vzorka  (min. 50 g) čaj, zarábaný nápoj – 48 hod. uchovávať</a:t>
            </a:r>
          </a:p>
          <a:p>
            <a:pPr marL="552450" indent="-552450">
              <a:buFont typeface="Arial" panose="020B0604020202020204" pitchFamily="34" charset="0"/>
              <a:buChar char="•"/>
            </a:pPr>
            <a:r>
              <a:rPr lang="sk-SK" altLang="sk-SK" sz="3200" dirty="0"/>
              <a:t>Šperky, gélové nechty</a:t>
            </a:r>
          </a:p>
          <a:p>
            <a:pPr marL="552450" indent="-552450">
              <a:buFont typeface="Arial" panose="020B0604020202020204" pitchFamily="34" charset="0"/>
              <a:buChar char="•"/>
            </a:pPr>
            <a:r>
              <a:rPr lang="sk-SK" altLang="sk-SK" sz="3200" dirty="0"/>
              <a:t>Opustenie pracoviska v pracovnom odeve</a:t>
            </a:r>
          </a:p>
          <a:p>
            <a:pPr marL="552450" indent="-552450">
              <a:buFont typeface="Arial" panose="020B0604020202020204" pitchFamily="34" charset="0"/>
              <a:buChar char="•"/>
            </a:pPr>
            <a:r>
              <a:rPr lang="sk-SK" altLang="sk-SK" sz="3200" dirty="0"/>
              <a:t>Fajčenie!!!!</a:t>
            </a:r>
          </a:p>
          <a:p>
            <a:endParaRPr lang="sk-SK" altLang="sk-SK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5585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37461" y="2173445"/>
            <a:ext cx="6962749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sr-Latn-RS" sz="5400" dirty="0" err="1">
                <a:solidFill>
                  <a:srgbClr val="00629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Ďakujeme</a:t>
            </a:r>
            <a:r>
              <a:rPr lang="sr-Latn-RS" sz="5400" dirty="0">
                <a:solidFill>
                  <a:srgbClr val="00629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sr-Latn-RS" sz="5400" dirty="0" err="1">
                <a:solidFill>
                  <a:srgbClr val="00629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pozornosť</a:t>
            </a:r>
            <a:endParaRPr lang="sr-Latn-RS" sz="5400" dirty="0">
              <a:solidFill>
                <a:srgbClr val="00629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90872" y="4020105"/>
            <a:ext cx="32810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 err="1">
                <a:solidFill>
                  <a:srgbClr val="006298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nz.hdm</a:t>
            </a:r>
            <a:r>
              <a:rPr lang="en-US" dirty="0">
                <a:solidFill>
                  <a:srgbClr val="006298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@</a:t>
            </a:r>
            <a:r>
              <a:rPr lang="en-US" dirty="0" err="1">
                <a:solidFill>
                  <a:srgbClr val="006298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uvzsr</a:t>
            </a:r>
            <a:r>
              <a:rPr lang="en-US" dirty="0">
                <a:solidFill>
                  <a:srgbClr val="006298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.</a:t>
            </a:r>
            <a:r>
              <a:rPr lang="sk-SK" dirty="0" err="1">
                <a:solidFill>
                  <a:srgbClr val="006298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sk</a:t>
            </a:r>
            <a:endParaRPr lang="sk-SK" dirty="0">
              <a:solidFill>
                <a:srgbClr val="00629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sk-SK" dirty="0">
                <a:solidFill>
                  <a:srgbClr val="006298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nz.matuskova@uvzsr.sk</a:t>
            </a:r>
            <a:endParaRPr lang="sk-SK" dirty="0">
              <a:solidFill>
                <a:srgbClr val="00629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sk-SK" dirty="0">
                <a:solidFill>
                  <a:srgbClr val="00629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035/6912502</a:t>
            </a:r>
          </a:p>
          <a:p>
            <a:pPr algn="ctr"/>
            <a:r>
              <a:rPr lang="sk-SK" dirty="0">
                <a:solidFill>
                  <a:srgbClr val="00629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035/6912281</a:t>
            </a:r>
          </a:p>
          <a:p>
            <a:pPr algn="ctr"/>
            <a:r>
              <a:rPr lang="sk-SK" dirty="0">
                <a:solidFill>
                  <a:srgbClr val="00629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035/6912185</a:t>
            </a:r>
            <a:endParaRPr lang="sr-Latn-RS" dirty="0">
              <a:solidFill>
                <a:srgbClr val="00629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717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" name="PlaceHolder 2"/>
          <p:cNvSpPr>
            <a:spLocks noGrp="1"/>
          </p:cNvSpPr>
          <p:nvPr>
            <p:ph/>
          </p:nvPr>
        </p:nvSpPr>
        <p:spPr>
          <a:xfrm>
            <a:off x="2165790" y="532705"/>
            <a:ext cx="7675013" cy="3738770"/>
          </a:xfrm>
          <a:prstGeom prst="rect">
            <a:avLst/>
          </a:prstGeom>
          <a:noFill/>
          <a:ln w="0">
            <a:noFill/>
          </a:ln>
        </p:spPr>
        <p:txBody>
          <a:bodyPr vert="horz" lIns="0" tIns="0" rIns="0" bIns="0" rtlCol="0" anchor="t">
            <a:normAutofit fontScale="25000" lnSpcReduction="20000"/>
          </a:bodyPr>
          <a:lstStyle/>
          <a:p>
            <a:pPr marL="4320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pos="0" algn="l"/>
              </a:tabLst>
            </a:pPr>
            <a:r>
              <a:rPr lang="sk-SK" sz="11200" b="1" spc="-1" dirty="0">
                <a:solidFill>
                  <a:srgbClr val="00B050"/>
                </a:solidFill>
                <a:latin typeface="Verdana"/>
              </a:rPr>
              <a:t>Školský program ovocie, zelenina, mlieko</a:t>
            </a:r>
          </a:p>
          <a:p>
            <a:pPr marL="4320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pos="0" algn="l"/>
              </a:tabLst>
            </a:pPr>
            <a:endParaRPr lang="sk-SK" sz="1800" b="1" spc="-1" dirty="0">
              <a:solidFill>
                <a:srgbClr val="00B050"/>
              </a:solidFill>
              <a:latin typeface="Verdana"/>
            </a:endParaRPr>
          </a:p>
          <a:p>
            <a:pPr marL="4320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pos="0" algn="l"/>
              </a:tabLst>
            </a:pPr>
            <a:endParaRPr lang="sk-SK" sz="1800" b="1" spc="-1" dirty="0">
              <a:solidFill>
                <a:srgbClr val="00B050"/>
              </a:solidFill>
              <a:latin typeface="Verdana"/>
            </a:endParaRPr>
          </a:p>
          <a:p>
            <a:pPr marL="4320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pos="0" algn="l"/>
              </a:tabLst>
            </a:pPr>
            <a:endParaRPr lang="sk-SK" sz="1800" b="1" spc="-1" dirty="0">
              <a:solidFill>
                <a:srgbClr val="00B050"/>
              </a:solidFill>
              <a:latin typeface="Verdana"/>
            </a:endParaRPr>
          </a:p>
          <a:p>
            <a:pPr marL="4320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pos="0" algn="l"/>
              </a:tabLst>
            </a:pPr>
            <a:endParaRPr lang="sk-SK" sz="1800" b="1" spc="-1" dirty="0">
              <a:solidFill>
                <a:srgbClr val="00B050"/>
              </a:solidFill>
              <a:latin typeface="Verdana"/>
            </a:endParaRPr>
          </a:p>
          <a:p>
            <a:pPr marL="4320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pos="0" algn="l"/>
              </a:tabLst>
            </a:pPr>
            <a:endParaRPr lang="sk-SK" sz="1800" b="1" spc="-1" dirty="0">
              <a:solidFill>
                <a:srgbClr val="00B050"/>
              </a:solidFill>
              <a:latin typeface="Verdana"/>
            </a:endParaRPr>
          </a:p>
          <a:p>
            <a:pPr marL="4320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pos="0" algn="l"/>
              </a:tabLst>
            </a:pPr>
            <a:endParaRPr lang="sk-SK" sz="1800" b="1" spc="-1" dirty="0">
              <a:solidFill>
                <a:srgbClr val="00B050"/>
              </a:solidFill>
              <a:latin typeface="Verdana"/>
            </a:endParaRPr>
          </a:p>
          <a:p>
            <a:pPr marL="4320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pos="0" algn="l"/>
              </a:tabLst>
            </a:pPr>
            <a:endParaRPr lang="sk-SK" sz="1800" b="1" spc="-1" dirty="0">
              <a:solidFill>
                <a:srgbClr val="00B050"/>
              </a:solidFill>
              <a:latin typeface="Verdana"/>
            </a:endParaRPr>
          </a:p>
          <a:p>
            <a:pPr marL="4320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pos="0" algn="l"/>
              </a:tabLst>
            </a:pPr>
            <a:endParaRPr lang="sk-SK" sz="1800" b="1" spc="-1" dirty="0">
              <a:solidFill>
                <a:srgbClr val="00B050"/>
              </a:solidFill>
              <a:latin typeface="Verdana"/>
            </a:endParaRPr>
          </a:p>
          <a:p>
            <a:pPr marL="4320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pos="0" algn="l"/>
              </a:tabLst>
            </a:pPr>
            <a:endParaRPr lang="sk-SK" sz="1800" b="1" spc="-1" dirty="0">
              <a:solidFill>
                <a:srgbClr val="00B050"/>
              </a:solidFill>
              <a:latin typeface="Verdana"/>
            </a:endParaRPr>
          </a:p>
          <a:p>
            <a:pPr marL="4320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pos="0" algn="l"/>
              </a:tabLst>
            </a:pPr>
            <a:endParaRPr lang="sk-SK" sz="1800" spc="-1" dirty="0">
              <a:solidFill>
                <a:srgbClr val="00B050"/>
              </a:solidFill>
            </a:endParaRPr>
          </a:p>
          <a:p>
            <a:pPr marL="4320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pos="0" algn="l"/>
              </a:tabLst>
            </a:pPr>
            <a:endParaRPr lang="sk-SK" sz="1800" spc="-1" dirty="0">
              <a:solidFill>
                <a:srgbClr val="00B050"/>
              </a:solidFill>
            </a:endParaRPr>
          </a:p>
          <a:p>
            <a:pPr marL="432000">
              <a:lnSpc>
                <a:spcPct val="100000"/>
              </a:lnSpc>
              <a:tabLst>
                <a:tab pos="0" algn="l"/>
              </a:tabLst>
            </a:pPr>
            <a:r>
              <a:rPr lang="sk-SK" sz="1800" spc="-1" dirty="0">
                <a:solidFill>
                  <a:schemeClr val="dk1"/>
                </a:solidFill>
                <a:latin typeface="Verdana"/>
                <a:ea typeface="Verdana"/>
              </a:rPr>
              <a:t> </a:t>
            </a:r>
            <a:endParaRPr lang="sk-SK" sz="1800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CustomShape 1">
            <a:extLst>
              <a:ext uri="{FF2B5EF4-FFF2-40B4-BE49-F238E27FC236}">
                <a16:creationId xmlns:a16="http://schemas.microsoft.com/office/drawing/2014/main" id="{ACB8497A-C949-5496-EBCD-139665E49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5358384"/>
            <a:ext cx="8229600" cy="40106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horz" lIns="90000" tIns="45000" rIns="90000" bIns="45000" rtlCol="0" anchor="b"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sk-SK" sz="2400" b="1" spc="-1" dirty="0">
                <a:solidFill>
                  <a:srgbClr val="222076"/>
                </a:solidFill>
                <a:latin typeface="Verdana"/>
              </a:rPr>
              <a:t>5. Stravovanie detí a mládeže</a:t>
            </a:r>
            <a:endParaRPr lang="sk-SK" sz="2400" spc="-1" dirty="0">
              <a:latin typeface="Arial"/>
            </a:endParaRPr>
          </a:p>
        </p:txBody>
      </p:sp>
      <p:pic>
        <p:nvPicPr>
          <p:cNvPr id="3074" name="Picture 2" descr="Zelmix | Distribútor kvalitného ovocia, zeleniny a čerstvých byliniek -  Zelená farba">
            <a:extLst>
              <a:ext uri="{FF2B5EF4-FFF2-40B4-BE49-F238E27FC236}">
                <a16:creationId xmlns:a16="http://schemas.microsoft.com/office/drawing/2014/main" id="{8C0AB834-990B-72A0-870F-C60FFE3CEE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7288" y="1371600"/>
            <a:ext cx="5888735" cy="3986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21775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" name="PlaceHolder 2"/>
          <p:cNvSpPr>
            <a:spLocks noGrp="1"/>
          </p:cNvSpPr>
          <p:nvPr>
            <p:ph/>
          </p:nvPr>
        </p:nvSpPr>
        <p:spPr>
          <a:xfrm>
            <a:off x="2135065" y="1197864"/>
            <a:ext cx="7921869" cy="4305066"/>
          </a:xfrm>
          <a:prstGeom prst="rect">
            <a:avLst/>
          </a:prstGeom>
          <a:noFill/>
          <a:ln w="0">
            <a:noFill/>
          </a:ln>
        </p:spPr>
        <p:txBody>
          <a:bodyPr vert="horz" lIns="0" tIns="0" rIns="0" bIns="0" rtlCol="0" anchor="t">
            <a:normAutofit fontScale="55000" lnSpcReduction="20000"/>
          </a:bodyPr>
          <a:lstStyle/>
          <a:p>
            <a:pPr marL="43200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pos="0" algn="l"/>
              </a:tabLst>
            </a:pPr>
            <a:endParaRPr lang="sk-SK" sz="2900" b="1" spc="-1" dirty="0">
              <a:solidFill>
                <a:srgbClr val="00B050"/>
              </a:solidFill>
              <a:latin typeface="Verdana"/>
            </a:endParaRPr>
          </a:p>
          <a:p>
            <a:pPr marL="43200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pos="0" algn="l"/>
              </a:tabLst>
            </a:pPr>
            <a:r>
              <a:rPr lang="sk-SK" sz="2600" b="1" spc="-1" dirty="0">
                <a:solidFill>
                  <a:srgbClr val="00B050"/>
                </a:solidFill>
                <a:latin typeface="Verdana"/>
              </a:rPr>
              <a:t>Školský program ovocie, zelenina, mlieko</a:t>
            </a:r>
            <a:endParaRPr lang="sk-SK" sz="2600" spc="-1" dirty="0">
              <a:solidFill>
                <a:srgbClr val="00B050"/>
              </a:solidFill>
            </a:endParaRPr>
          </a:p>
          <a:p>
            <a:pPr marL="43200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pos="0" algn="l"/>
              </a:tabLst>
            </a:pPr>
            <a:r>
              <a:rPr lang="sk-SK" sz="2600" spc="-1" dirty="0">
                <a:solidFill>
                  <a:schemeClr val="dk1"/>
                </a:solidFill>
                <a:latin typeface="Verdana"/>
                <a:ea typeface="Verdana"/>
              </a:rPr>
              <a:t>- program poskytovania pomoci na dodávanie a distribúciu ovocia, zeleniny, mlieka a výrobkov z nich pre deti a žiakov v školách, </a:t>
            </a:r>
            <a:endParaRPr lang="sk-SK" sz="2600" spc="-1" dirty="0">
              <a:solidFill>
                <a:srgbClr val="FFFFFF"/>
              </a:solidFill>
              <a:latin typeface="Arial"/>
            </a:endParaRPr>
          </a:p>
          <a:p>
            <a:pPr marL="432000" indent="-32400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Clr>
                <a:srgbClr val="FFFFFF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sk-SK" sz="2600" spc="-1" dirty="0">
                <a:solidFill>
                  <a:schemeClr val="dk1"/>
                </a:solidFill>
                <a:latin typeface="Verdana"/>
                <a:ea typeface="Verdana"/>
              </a:rPr>
              <a:t>- všeobecným cieľom programu je </a:t>
            </a:r>
            <a:r>
              <a:rPr lang="sk-SK" sz="2600" b="1" spc="-1" dirty="0">
                <a:solidFill>
                  <a:schemeClr val="dk1"/>
                </a:solidFill>
                <a:latin typeface="Verdana"/>
                <a:ea typeface="Verdana"/>
              </a:rPr>
              <a:t>prispieť k zvýšeniu spotreby ovocia, zeleniny alebo mlieka</a:t>
            </a:r>
            <a:r>
              <a:rPr lang="sk-SK" sz="2600" spc="-1" dirty="0">
                <a:solidFill>
                  <a:schemeClr val="dk1"/>
                </a:solidFill>
                <a:latin typeface="Verdana"/>
                <a:ea typeface="Verdana"/>
              </a:rPr>
              <a:t> a mliečnych výrobkov u zapojených detí, a prostredníctvom sprievodných vzdelávacích opatrení vplývať na správne stravovacie návyky detí a vytvárať pozitívny vzťah detí k poľnohospodárstvu </a:t>
            </a:r>
            <a:endParaRPr lang="sk-SK" sz="2600" spc="-1" dirty="0">
              <a:solidFill>
                <a:srgbClr val="FFFFFF"/>
              </a:solidFill>
              <a:latin typeface="Arial"/>
            </a:endParaRPr>
          </a:p>
          <a:p>
            <a:pPr marL="432000" indent="-32400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Clr>
                <a:srgbClr val="FFFFFF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sk-SK" sz="2600" spc="-1" dirty="0">
                <a:solidFill>
                  <a:schemeClr val="dk1"/>
                </a:solidFill>
                <a:latin typeface="Verdana"/>
                <a:ea typeface="Verdana"/>
              </a:rPr>
              <a:t>- školský program </a:t>
            </a:r>
            <a:r>
              <a:rPr lang="sk-SK" sz="2600" b="1" spc="-1" dirty="0">
                <a:solidFill>
                  <a:schemeClr val="dk1"/>
                </a:solidFill>
                <a:latin typeface="Verdana"/>
                <a:ea typeface="Verdana"/>
              </a:rPr>
              <a:t>je možné realizovať </a:t>
            </a:r>
            <a:r>
              <a:rPr lang="sk-SK" sz="2600" spc="-1" dirty="0">
                <a:solidFill>
                  <a:schemeClr val="dk1"/>
                </a:solidFill>
                <a:latin typeface="Verdana"/>
                <a:ea typeface="Verdana"/>
              </a:rPr>
              <a:t>prostredníctvom</a:t>
            </a:r>
            <a:r>
              <a:rPr lang="sk-SK" sz="2600" b="1" spc="-1" dirty="0">
                <a:solidFill>
                  <a:schemeClr val="dk1"/>
                </a:solidFill>
                <a:latin typeface="Verdana"/>
                <a:ea typeface="Verdana"/>
              </a:rPr>
              <a:t> školy, zariadenia školského stravovania </a:t>
            </a:r>
            <a:r>
              <a:rPr lang="sk-SK" sz="2600" spc="-1" dirty="0">
                <a:solidFill>
                  <a:schemeClr val="dk1"/>
                </a:solidFill>
                <a:latin typeface="Verdana"/>
                <a:ea typeface="Verdana"/>
              </a:rPr>
              <a:t>alebo</a:t>
            </a:r>
            <a:r>
              <a:rPr lang="sk-SK" sz="2600" b="1" spc="-1" dirty="0">
                <a:solidFill>
                  <a:schemeClr val="dk1"/>
                </a:solidFill>
                <a:latin typeface="Verdana"/>
                <a:ea typeface="Verdana"/>
              </a:rPr>
              <a:t> automatu,</a:t>
            </a:r>
          </a:p>
          <a:p>
            <a:pPr marL="432000" indent="-32400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Clr>
                <a:srgbClr val="FFFFFF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sk-SK" sz="2600" spc="-1" dirty="0">
                <a:solidFill>
                  <a:schemeClr val="dk1"/>
                </a:solidFill>
                <a:latin typeface="Verdana"/>
                <a:ea typeface="Verdana"/>
              </a:rPr>
              <a:t>- </a:t>
            </a:r>
            <a:r>
              <a:rPr lang="sk-SK" sz="2600" b="1" spc="-1" dirty="0">
                <a:solidFill>
                  <a:schemeClr val="dk1"/>
                </a:solidFill>
                <a:latin typeface="Verdana"/>
                <a:ea typeface="Verdana"/>
              </a:rPr>
              <a:t>legislatíva: </a:t>
            </a:r>
            <a:r>
              <a:rPr lang="sk-SK" sz="2600" spc="-1" dirty="0">
                <a:solidFill>
                  <a:schemeClr val="dk1"/>
                </a:solidFill>
                <a:latin typeface="Verdana"/>
                <a:ea typeface="Verdana"/>
              </a:rPr>
              <a:t>zákon 152/1995 o potravinách </a:t>
            </a:r>
            <a:r>
              <a:rPr lang="sk-SK" sz="2600" spc="-1" dirty="0" err="1">
                <a:solidFill>
                  <a:schemeClr val="dk1"/>
                </a:solidFill>
                <a:latin typeface="Verdana"/>
                <a:ea typeface="Verdana"/>
              </a:rPr>
              <a:t>Z.z</a:t>
            </a:r>
            <a:r>
              <a:rPr lang="sk-SK" sz="2600" spc="-1" dirty="0">
                <a:solidFill>
                  <a:schemeClr val="dk1"/>
                </a:solidFill>
                <a:latin typeface="Verdana"/>
                <a:ea typeface="Verdana"/>
              </a:rPr>
              <a:t>. – </a:t>
            </a:r>
            <a:r>
              <a:rPr lang="sk-SK" sz="2600" b="1" spc="-1" dirty="0">
                <a:solidFill>
                  <a:schemeClr val="dk1"/>
                </a:solidFill>
                <a:latin typeface="Verdana"/>
                <a:ea typeface="Verdana"/>
              </a:rPr>
              <a:t>podlieha výkonu ÚKP </a:t>
            </a:r>
            <a:r>
              <a:rPr lang="sk-SK" sz="2600" spc="-1" dirty="0">
                <a:solidFill>
                  <a:schemeClr val="dk1"/>
                </a:solidFill>
                <a:latin typeface="Verdana"/>
                <a:ea typeface="Verdana"/>
              </a:rPr>
              <a:t>a dodržiavaniu povinností podľa zák. č. 152/1995 </a:t>
            </a:r>
            <a:r>
              <a:rPr lang="sk-SK" sz="2600" spc="-1" dirty="0" err="1">
                <a:solidFill>
                  <a:schemeClr val="dk1"/>
                </a:solidFill>
                <a:latin typeface="Verdana"/>
                <a:ea typeface="Verdana"/>
              </a:rPr>
              <a:t>Z.z</a:t>
            </a:r>
            <a:r>
              <a:rPr lang="sk-SK" sz="2600" spc="-1" dirty="0">
                <a:solidFill>
                  <a:schemeClr val="dk1"/>
                </a:solidFill>
                <a:latin typeface="Verdana"/>
                <a:ea typeface="Verdana"/>
              </a:rPr>
              <a:t>. (</a:t>
            </a:r>
            <a:r>
              <a:rPr lang="sk-SK" sz="2600" b="1" u="sng" spc="-1" dirty="0">
                <a:solidFill>
                  <a:schemeClr val="dk1"/>
                </a:solidFill>
                <a:latin typeface="Verdana"/>
                <a:ea typeface="Verdana"/>
              </a:rPr>
              <a:t>skladovanie, zdravotná a odborná spôsobilosť osôb</a:t>
            </a:r>
            <a:r>
              <a:rPr lang="sk-SK" sz="2600" b="1" spc="-1" dirty="0">
                <a:solidFill>
                  <a:schemeClr val="dk1"/>
                </a:solidFill>
                <a:latin typeface="Verdana"/>
                <a:ea typeface="Verdana"/>
              </a:rPr>
              <a:t>...</a:t>
            </a:r>
            <a:r>
              <a:rPr lang="sk-SK" sz="2600" spc="-1" dirty="0">
                <a:solidFill>
                  <a:schemeClr val="dk1"/>
                </a:solidFill>
                <a:latin typeface="Verdana"/>
                <a:ea typeface="Verdana"/>
              </a:rPr>
              <a:t>)</a:t>
            </a:r>
            <a:endParaRPr lang="sk-SK" sz="2600" spc="-1" dirty="0">
              <a:solidFill>
                <a:srgbClr val="FFFFFF"/>
              </a:solidFill>
              <a:latin typeface="Arial"/>
            </a:endParaRPr>
          </a:p>
          <a:p>
            <a:pPr marL="432000" algn="just">
              <a:lnSpc>
                <a:spcPct val="100000"/>
              </a:lnSpc>
              <a:tabLst>
                <a:tab pos="0" algn="l"/>
              </a:tabLst>
            </a:pPr>
            <a:r>
              <a:rPr lang="sk-SK" sz="2300" spc="-1" dirty="0">
                <a:solidFill>
                  <a:schemeClr val="dk1"/>
                </a:solidFill>
                <a:latin typeface="Verdana"/>
                <a:ea typeface="Verdana"/>
              </a:rPr>
              <a:t> </a:t>
            </a:r>
            <a:endParaRPr lang="sk-SK" sz="2300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CustomShape 1">
            <a:extLst>
              <a:ext uri="{FF2B5EF4-FFF2-40B4-BE49-F238E27FC236}">
                <a16:creationId xmlns:a16="http://schemas.microsoft.com/office/drawing/2014/main" id="{ACB8497A-C949-5496-EBCD-139665E49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5073162"/>
            <a:ext cx="8229600" cy="68628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horz" lIns="90000" tIns="45000" rIns="90000" bIns="45000" rtlCol="0" anchor="b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sk-SK" sz="2400" b="1" spc="-1" dirty="0">
                <a:solidFill>
                  <a:srgbClr val="222076"/>
                </a:solidFill>
                <a:latin typeface="Verdana"/>
              </a:rPr>
              <a:t>5. Stravovanie detí a mládeže</a:t>
            </a:r>
            <a:endParaRPr lang="sk-SK" sz="24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68189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163824" y="6258809"/>
            <a:ext cx="6171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altLang="sk-SK" sz="1600" dirty="0">
                <a:solidFill>
                  <a:srgbClr val="0070C0"/>
                </a:solidFill>
              </a:rPr>
              <a:t>Skúsenosti zo ŠZD, ÚKP a Auditov  v zariadeniach školského stravovania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976" y="417425"/>
            <a:ext cx="143473" cy="43041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644" y="347472"/>
            <a:ext cx="11334356" cy="50037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41424" y="278457"/>
            <a:ext cx="618292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altLang="sk-SK" sz="3600" dirty="0">
                <a:solidFill>
                  <a:schemeClr val="bg1"/>
                </a:solidFill>
              </a:rPr>
              <a:t>Štátny zdravotný dozor</a:t>
            </a:r>
            <a:br>
              <a:rPr lang="sk-SK" altLang="sk-SK" sz="3200" dirty="0">
                <a:solidFill>
                  <a:schemeClr val="bg1"/>
                </a:solidFill>
              </a:rPr>
            </a:br>
            <a:endParaRPr lang="sr-Latn-R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dĺžnik 4"/>
          <p:cNvSpPr/>
          <p:nvPr/>
        </p:nvSpPr>
        <p:spPr>
          <a:xfrm>
            <a:off x="857644" y="1591016"/>
            <a:ext cx="1089239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sk-SK" altLang="sk-SK" sz="2400" u="sng" dirty="0"/>
              <a:t>Legislatíva 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sk-SK" altLang="sk-SK" sz="2400" dirty="0"/>
              <a:t>zákon č. 355/2007 Z.z </a:t>
            </a:r>
            <a:r>
              <a:rPr lang="en-US" sz="2400" spc="-1" dirty="0">
                <a:solidFill>
                  <a:srgbClr val="000000"/>
                </a:solidFill>
              </a:rPr>
              <a:t>o </a:t>
            </a:r>
            <a:r>
              <a:rPr lang="en-US" sz="2400" spc="-1" dirty="0" err="1">
                <a:solidFill>
                  <a:srgbClr val="000000"/>
                </a:solidFill>
              </a:rPr>
              <a:t>ochrane</a:t>
            </a:r>
            <a:r>
              <a:rPr lang="en-US" sz="2400" spc="-1" dirty="0">
                <a:solidFill>
                  <a:srgbClr val="000000"/>
                </a:solidFill>
              </a:rPr>
              <a:t>, </a:t>
            </a:r>
            <a:r>
              <a:rPr lang="en-US" sz="2400" spc="-1" dirty="0" err="1">
                <a:solidFill>
                  <a:srgbClr val="000000"/>
                </a:solidFill>
              </a:rPr>
              <a:t>podpore</a:t>
            </a:r>
            <a:r>
              <a:rPr lang="en-US" sz="2400" spc="-1" dirty="0">
                <a:solidFill>
                  <a:srgbClr val="000000"/>
                </a:solidFill>
              </a:rPr>
              <a:t> a </a:t>
            </a:r>
            <a:r>
              <a:rPr lang="en-US" sz="2400" spc="-1" dirty="0" err="1">
                <a:solidFill>
                  <a:srgbClr val="000000"/>
                </a:solidFill>
              </a:rPr>
              <a:t>rozvoji</a:t>
            </a:r>
            <a:r>
              <a:rPr lang="en-US" sz="2400" spc="-1" dirty="0">
                <a:solidFill>
                  <a:srgbClr val="000000"/>
                </a:solidFill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</a:rPr>
              <a:t>verejného</a:t>
            </a:r>
            <a:r>
              <a:rPr lang="en-US" sz="2400" spc="-1" dirty="0">
                <a:solidFill>
                  <a:srgbClr val="000000"/>
                </a:solidFill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</a:rPr>
              <a:t>zdravia</a:t>
            </a:r>
            <a:r>
              <a:rPr lang="en-US" sz="2400" spc="-1" dirty="0">
                <a:solidFill>
                  <a:srgbClr val="000000"/>
                </a:solidFill>
              </a:rPr>
              <a:t> a o </a:t>
            </a:r>
            <a:r>
              <a:rPr lang="en-US" sz="2400" spc="-1" dirty="0" err="1">
                <a:solidFill>
                  <a:srgbClr val="000000"/>
                </a:solidFill>
              </a:rPr>
              <a:t>zmene</a:t>
            </a:r>
            <a:r>
              <a:rPr lang="en-US" sz="2400" spc="-1" dirty="0">
                <a:solidFill>
                  <a:srgbClr val="000000"/>
                </a:solidFill>
              </a:rPr>
              <a:t> a </a:t>
            </a:r>
            <a:r>
              <a:rPr lang="en-US" sz="2400" spc="-1" dirty="0" err="1">
                <a:solidFill>
                  <a:srgbClr val="000000"/>
                </a:solidFill>
              </a:rPr>
              <a:t>doplnení</a:t>
            </a:r>
            <a:r>
              <a:rPr lang="en-US" sz="2400" spc="-1" dirty="0">
                <a:solidFill>
                  <a:srgbClr val="000000"/>
                </a:solidFill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</a:rPr>
              <a:t>niektorých</a:t>
            </a:r>
            <a:r>
              <a:rPr lang="en-US" sz="2400" spc="-1" dirty="0">
                <a:solidFill>
                  <a:srgbClr val="000000"/>
                </a:solidFill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</a:rPr>
              <a:t>zákonov</a:t>
            </a:r>
            <a:r>
              <a:rPr lang="en-US" sz="2400" spc="-1" dirty="0">
                <a:solidFill>
                  <a:srgbClr val="000000"/>
                </a:solidFill>
              </a:rPr>
              <a:t> v </a:t>
            </a:r>
            <a:r>
              <a:rPr lang="en-US" sz="2400" spc="-1" dirty="0" err="1">
                <a:solidFill>
                  <a:srgbClr val="000000"/>
                </a:solidFill>
              </a:rPr>
              <a:t>znení</a:t>
            </a:r>
            <a:r>
              <a:rPr lang="en-US" sz="2400" spc="-1" dirty="0">
                <a:solidFill>
                  <a:srgbClr val="000000"/>
                </a:solidFill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</a:rPr>
              <a:t>neskorších</a:t>
            </a:r>
            <a:r>
              <a:rPr lang="en-US" sz="2400" spc="-1" dirty="0">
                <a:solidFill>
                  <a:srgbClr val="000000"/>
                </a:solidFill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</a:rPr>
              <a:t>predpisov</a:t>
            </a:r>
            <a:r>
              <a:rPr lang="sk-SK" sz="2400" spc="-1" dirty="0">
                <a:solidFill>
                  <a:srgbClr val="000000"/>
                </a:solidFill>
              </a:rPr>
              <a:t>,</a:t>
            </a:r>
            <a:endParaRPr lang="en-US" sz="2400" spc="-1" dirty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sk-SK" altLang="sk-SK" sz="2400" dirty="0"/>
              <a:t>Zákon č. 152/1995 Z.z</a:t>
            </a:r>
            <a:r>
              <a:rPr lang="sk-SK" sz="2400" b="1" spc="-1" dirty="0">
                <a:solidFill>
                  <a:srgbClr val="000000"/>
                </a:solidFill>
              </a:rPr>
              <a:t> </a:t>
            </a:r>
            <a:r>
              <a:rPr lang="en-US" sz="2400" b="1" spc="-1" dirty="0">
                <a:solidFill>
                  <a:srgbClr val="000000"/>
                </a:solidFill>
              </a:rPr>
              <a:t> </a:t>
            </a:r>
            <a:r>
              <a:rPr lang="en-US" sz="2400" spc="-1" dirty="0">
                <a:solidFill>
                  <a:srgbClr val="000000"/>
                </a:solidFill>
              </a:rPr>
              <a:t>o </a:t>
            </a:r>
            <a:r>
              <a:rPr lang="en-US" sz="2400" spc="-1" dirty="0" err="1">
                <a:solidFill>
                  <a:srgbClr val="000000"/>
                </a:solidFill>
              </a:rPr>
              <a:t>potravinách</a:t>
            </a:r>
            <a:r>
              <a:rPr lang="en-US" sz="2400" spc="-1" dirty="0">
                <a:solidFill>
                  <a:srgbClr val="000000"/>
                </a:solidFill>
              </a:rPr>
              <a:t> v </a:t>
            </a:r>
            <a:r>
              <a:rPr lang="en-US" sz="2400" spc="-1" dirty="0" err="1">
                <a:solidFill>
                  <a:srgbClr val="000000"/>
                </a:solidFill>
              </a:rPr>
              <a:t>znení</a:t>
            </a:r>
            <a:r>
              <a:rPr lang="en-US" sz="2400" spc="-1" dirty="0">
                <a:solidFill>
                  <a:srgbClr val="000000"/>
                </a:solidFill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</a:rPr>
              <a:t>neskorších</a:t>
            </a:r>
            <a:r>
              <a:rPr lang="en-US" sz="2400" spc="-1" dirty="0">
                <a:solidFill>
                  <a:srgbClr val="000000"/>
                </a:solidFill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</a:rPr>
              <a:t>predpisov</a:t>
            </a:r>
            <a:endParaRPr lang="sk-SK" altLang="sk-SK" sz="2400" dirty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sk-SK" altLang="sk-SK" sz="2400" dirty="0"/>
              <a:t>Vyhláška MZ SR č. 533/2007  o podrobnostiach o požiadavkách  na zariadenia spoločného stravovania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sk-SK" sz="2400" spc="-1" dirty="0">
                <a:solidFill>
                  <a:srgbClr val="000000"/>
                </a:solidFill>
              </a:rPr>
              <a:t>v</a:t>
            </a:r>
            <a:r>
              <a:rPr lang="en-US" sz="2400" spc="-1" dirty="0" err="1">
                <a:solidFill>
                  <a:srgbClr val="000000"/>
                </a:solidFill>
              </a:rPr>
              <a:t>yhláška</a:t>
            </a:r>
            <a:r>
              <a:rPr lang="en-US" sz="2400" spc="-1" dirty="0">
                <a:solidFill>
                  <a:srgbClr val="000000"/>
                </a:solidFill>
              </a:rPr>
              <a:t> M</a:t>
            </a:r>
            <a:r>
              <a:rPr lang="sk-SK" sz="2400" spc="-1" dirty="0">
                <a:solidFill>
                  <a:srgbClr val="000000"/>
                </a:solidFill>
              </a:rPr>
              <a:t>Z SR</a:t>
            </a:r>
            <a:r>
              <a:rPr lang="en-US" sz="2400" spc="-1" dirty="0">
                <a:solidFill>
                  <a:srgbClr val="000000"/>
                </a:solidFill>
              </a:rPr>
              <a:t> č. </a:t>
            </a:r>
            <a:r>
              <a:rPr lang="sk-SK" sz="2400" spc="-1" dirty="0">
                <a:solidFill>
                  <a:srgbClr val="000000"/>
                </a:solidFill>
              </a:rPr>
              <a:t>75/2023</a:t>
            </a:r>
            <a:r>
              <a:rPr lang="en-US" sz="2400" spc="-1" dirty="0">
                <a:solidFill>
                  <a:srgbClr val="000000"/>
                </a:solidFill>
              </a:rPr>
              <a:t> Z. z. o </a:t>
            </a:r>
            <a:r>
              <a:rPr lang="en-US" sz="2400" spc="-1" dirty="0" err="1">
                <a:solidFill>
                  <a:srgbClr val="000000"/>
                </a:solidFill>
              </a:rPr>
              <a:t>podrobnostiach</a:t>
            </a:r>
            <a:r>
              <a:rPr lang="en-US" sz="2400" spc="-1" dirty="0">
                <a:solidFill>
                  <a:srgbClr val="000000"/>
                </a:solidFill>
              </a:rPr>
              <a:t> o </a:t>
            </a:r>
            <a:r>
              <a:rPr lang="en-US" sz="2400" spc="-1" dirty="0" err="1">
                <a:solidFill>
                  <a:srgbClr val="000000"/>
                </a:solidFill>
              </a:rPr>
              <a:t>požiadavkách</a:t>
            </a:r>
            <a:r>
              <a:rPr lang="en-US" sz="2400" spc="-1" dirty="0">
                <a:solidFill>
                  <a:srgbClr val="000000"/>
                </a:solidFill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</a:rPr>
              <a:t>na</a:t>
            </a:r>
            <a:r>
              <a:rPr lang="en-US" sz="2400" spc="-1" dirty="0">
                <a:solidFill>
                  <a:srgbClr val="000000"/>
                </a:solidFill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</a:rPr>
              <a:t>zariadenia</a:t>
            </a:r>
            <a:r>
              <a:rPr lang="en-US" sz="2400" spc="-1" dirty="0">
                <a:solidFill>
                  <a:srgbClr val="000000"/>
                </a:solidFill>
              </a:rPr>
              <a:t> </a:t>
            </a:r>
            <a:r>
              <a:rPr lang="sk-SK" sz="2400" spc="-1" dirty="0">
                <a:solidFill>
                  <a:srgbClr val="000000"/>
                </a:solidFill>
              </a:rPr>
              <a:t>pre deti a mládež.</a:t>
            </a:r>
            <a:endParaRPr lang="en-US" sz="2400" spc="-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5922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" name="PlaceHolder 2"/>
          <p:cNvSpPr>
            <a:spLocks noGrp="1"/>
          </p:cNvSpPr>
          <p:nvPr>
            <p:ph/>
          </p:nvPr>
        </p:nvSpPr>
        <p:spPr>
          <a:xfrm>
            <a:off x="1981200" y="541204"/>
            <a:ext cx="8071338" cy="4426450"/>
          </a:xfrm>
          <a:prstGeom prst="rect">
            <a:avLst/>
          </a:prstGeom>
          <a:noFill/>
          <a:ln w="0">
            <a:noFill/>
          </a:ln>
        </p:spPr>
        <p:txBody>
          <a:bodyPr vert="horz" lIns="0" tIns="0" rIns="0" bIns="0" rtlCol="0" anchor="t">
            <a:normAutofit fontScale="92500" lnSpcReduction="10000"/>
          </a:bodyPr>
          <a:lstStyle/>
          <a:p>
            <a:pPr marL="43200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pos="0" algn="l"/>
              </a:tabLst>
            </a:pPr>
            <a:endParaRPr lang="sk-SK" sz="1800" b="1" spc="-1" dirty="0">
              <a:solidFill>
                <a:srgbClr val="00B050"/>
              </a:solidFill>
              <a:latin typeface="Verdana"/>
            </a:endParaRPr>
          </a:p>
          <a:p>
            <a:pPr marL="43200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pos="0" algn="l"/>
              </a:tabLst>
            </a:pPr>
            <a:r>
              <a:rPr lang="sk-SK" sz="2400" b="1" spc="-1" dirty="0">
                <a:solidFill>
                  <a:srgbClr val="00B050"/>
                </a:solidFill>
                <a:latin typeface="Verdana"/>
              </a:rPr>
              <a:t>Školský program ovocie, zelenina, mlieko</a:t>
            </a:r>
            <a:endParaRPr lang="sk-SK" sz="2400" spc="-1" dirty="0">
              <a:solidFill>
                <a:srgbClr val="00B050"/>
              </a:solidFill>
            </a:endParaRPr>
          </a:p>
          <a:p>
            <a:pPr marL="432000" indent="-324000" algn="just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sk-SK" sz="1900" b="1" spc="-1" dirty="0">
                <a:solidFill>
                  <a:schemeClr val="dk1"/>
                </a:solidFill>
                <a:latin typeface="Verdana"/>
                <a:ea typeface="Verdana"/>
              </a:rPr>
              <a:t>V škole</a:t>
            </a:r>
            <a:r>
              <a:rPr lang="sk-SK" sz="1900" spc="-1" dirty="0">
                <a:solidFill>
                  <a:schemeClr val="dk1"/>
                </a:solidFill>
                <a:latin typeface="Verdana"/>
                <a:ea typeface="Verdana"/>
              </a:rPr>
              <a:t> </a:t>
            </a:r>
            <a:r>
              <a:rPr lang="sk-SK" sz="1900" spc="-1" dirty="0">
                <a:solidFill>
                  <a:schemeClr val="dk1"/>
                </a:solidFill>
                <a:latin typeface="Verdana"/>
              </a:rPr>
              <a:t>poverená osoba - zamestnanec školy bude:</a:t>
            </a:r>
          </a:p>
          <a:p>
            <a:pPr marL="450900" indent="-342900" algn="just">
              <a:spcBef>
                <a:spcPts val="1417"/>
              </a:spcBef>
              <a:buClr>
                <a:srgbClr val="FFFFFF"/>
              </a:buClr>
              <a:buSzPct val="45000"/>
              <a:buFont typeface="Arial" panose="020B0604020202020204" pitchFamily="34" charset="0"/>
              <a:buChar char="•"/>
            </a:pPr>
            <a:r>
              <a:rPr lang="sk-SK" sz="1900" spc="-1" dirty="0">
                <a:solidFill>
                  <a:schemeClr val="dk1"/>
                </a:solidFill>
                <a:latin typeface="Verdana"/>
              </a:rPr>
              <a:t>- zodpovedať za prebratie dodávok a vizuálnu kontrolu kvality výrobkov,</a:t>
            </a:r>
            <a:endParaRPr lang="sk-SK" sz="1900" spc="-1" dirty="0">
              <a:solidFill>
                <a:srgbClr val="FFFFFF"/>
              </a:solidFill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sk-SK" sz="1900" spc="-1" dirty="0">
                <a:solidFill>
                  <a:schemeClr val="dk1"/>
                </a:solidFill>
                <a:latin typeface="Verdana"/>
              </a:rPr>
              <a:t>- koordinovať výdaj výrobkov žiakom,</a:t>
            </a:r>
          </a:p>
          <a:p>
            <a:pPr marL="432000" indent="-324000" algn="just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sk-SK" sz="1900" spc="-1" dirty="0">
                <a:solidFill>
                  <a:schemeClr val="dk1"/>
                </a:solidFill>
                <a:latin typeface="Verdana"/>
              </a:rPr>
              <a:t>- výrobky sa žiakom distribuujú počas dňa ako desiata či olovrant priamo do tried alebo na určenom mieste v priestoroch školy,</a:t>
            </a:r>
          </a:p>
          <a:p>
            <a:pPr marL="432000" indent="-324000" algn="just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sk-SK" sz="1900" spc="-1" dirty="0">
                <a:solidFill>
                  <a:schemeClr val="dk1"/>
                </a:solidFill>
                <a:latin typeface="Verdana"/>
              </a:rPr>
              <a:t>- ak nemá škola zodpovedajúce podmienky na skladovanie, musí výrobky distribuovať do 24 hod. od dodania,</a:t>
            </a:r>
          </a:p>
          <a:p>
            <a:pPr marL="432000" indent="-324000" algn="just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sk-SK" sz="1900" spc="-1" dirty="0">
                <a:solidFill>
                  <a:schemeClr val="dk1"/>
                </a:solidFill>
                <a:latin typeface="Verdana"/>
              </a:rPr>
              <a:t>- prostredníctvom automatu sa distribuujú iba mliečne výrobky. </a:t>
            </a:r>
            <a:endParaRPr lang="sk-SK" sz="1900" spc="-1" dirty="0">
              <a:solidFill>
                <a:srgbClr val="FFFFFF"/>
              </a:solidFill>
              <a:latin typeface="Arial"/>
            </a:endParaRPr>
          </a:p>
          <a:p>
            <a:pPr marL="432000" algn="just">
              <a:lnSpc>
                <a:spcPct val="100000"/>
              </a:lnSpc>
              <a:tabLst>
                <a:tab pos="0" algn="l"/>
              </a:tabLst>
            </a:pPr>
            <a:r>
              <a:rPr lang="sk-SK" sz="1800" spc="-1" dirty="0">
                <a:solidFill>
                  <a:schemeClr val="dk1"/>
                </a:solidFill>
                <a:latin typeface="Verdana"/>
                <a:ea typeface="Verdana"/>
              </a:rPr>
              <a:t> </a:t>
            </a:r>
            <a:endParaRPr lang="sk-SK" sz="1800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CustomShape 1">
            <a:extLst>
              <a:ext uri="{FF2B5EF4-FFF2-40B4-BE49-F238E27FC236}">
                <a16:creationId xmlns:a16="http://schemas.microsoft.com/office/drawing/2014/main" id="{ACB8497A-C949-5496-EBCD-139665E49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614864"/>
            <a:ext cx="8229600" cy="11445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horz" lIns="90000" tIns="45000" rIns="90000" bIns="45000" rtlCol="0" anchor="b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sk-SK" sz="2400" b="1" spc="-1" dirty="0">
                <a:solidFill>
                  <a:srgbClr val="222076"/>
                </a:solidFill>
                <a:latin typeface="Verdana"/>
              </a:rPr>
              <a:t>5. Stravovanie detí a mládeže</a:t>
            </a:r>
            <a:endParaRPr lang="sk-SK" sz="24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735544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" name="PlaceHolder 2"/>
          <p:cNvSpPr>
            <a:spLocks noGrp="1"/>
          </p:cNvSpPr>
          <p:nvPr>
            <p:ph/>
          </p:nvPr>
        </p:nvSpPr>
        <p:spPr>
          <a:xfrm>
            <a:off x="1981200" y="541204"/>
            <a:ext cx="8071338" cy="4730043"/>
          </a:xfrm>
          <a:prstGeom prst="rect">
            <a:avLst/>
          </a:prstGeom>
          <a:noFill/>
          <a:ln w="0">
            <a:noFill/>
          </a:ln>
        </p:spPr>
        <p:txBody>
          <a:bodyPr vert="horz" lIns="0" tIns="0" rIns="0" bIns="0" rtlCol="0" anchor="t">
            <a:normAutofit fontScale="85000" lnSpcReduction="20000"/>
          </a:bodyPr>
          <a:lstStyle/>
          <a:p>
            <a:pPr marL="43200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pos="0" algn="l"/>
              </a:tabLst>
            </a:pPr>
            <a:endParaRPr lang="sk-SK" sz="1800" b="1" spc="-1" dirty="0">
              <a:solidFill>
                <a:srgbClr val="00B050"/>
              </a:solidFill>
              <a:latin typeface="Verdana"/>
            </a:endParaRPr>
          </a:p>
          <a:p>
            <a:pPr marL="43200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pos="0" algn="l"/>
              </a:tabLst>
            </a:pPr>
            <a:r>
              <a:rPr lang="sk-SK" sz="2400" b="1" spc="-1" dirty="0">
                <a:solidFill>
                  <a:srgbClr val="00B050"/>
                </a:solidFill>
                <a:latin typeface="Verdana"/>
              </a:rPr>
              <a:t>Školský program ovocie, zelenina, mlieko</a:t>
            </a:r>
            <a:endParaRPr lang="sk-SK" sz="2400" spc="-1" dirty="0">
              <a:solidFill>
                <a:srgbClr val="00B050"/>
              </a:solidFill>
            </a:endParaRPr>
          </a:p>
          <a:p>
            <a:pPr marL="432000" indent="-324000" algn="just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sk-SK" sz="2100" b="1" spc="-1" dirty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 Škola, ktorá sa rozhodne vykonávať školský program prostredníctvom ŠJ, musí ŠJ na túto činnosť splnomocniť (formulár Čestné vyhlásenie školy),</a:t>
            </a:r>
          </a:p>
          <a:p>
            <a:pPr marL="432000" indent="-324000" algn="just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sk-SK" sz="2100" b="1" spc="-1" dirty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 Poskytovanie prostredníctvom školskej jedálne </a:t>
            </a:r>
            <a:r>
              <a:rPr lang="sk-SK" sz="2100" spc="-1" dirty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znamená, že  poverená osoba (vedúca jedálne alebo kuchárka) bude:</a:t>
            </a:r>
            <a:endParaRPr lang="sk-SK" sz="2100" spc="-1" dirty="0">
              <a:solidFill>
                <a:srgbClr val="FFFFF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32000" indent="-324000" algn="just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sk-SK" sz="2100" spc="-1" dirty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 zodpovedať za preberanie dodávok a vizuálnu kontrolu kvality výrobkov,</a:t>
            </a:r>
            <a:endParaRPr lang="sk-SK" sz="2100" spc="-1" dirty="0">
              <a:solidFill>
                <a:srgbClr val="FFFFF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32000" indent="-324000" algn="just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sk-SK" sz="2100" spc="-1" dirty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 koordinovať výdaj výrobkov,</a:t>
            </a:r>
          </a:p>
          <a:p>
            <a:pPr marL="432000" indent="-324000" algn="just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sk-SK" sz="2100" spc="-1" dirty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 výrobky Školského programu nenahrádzajú stravovaciu jednotku,  nepoužívajú sa na prípravu jedál poskytovaných v ŠJ ani nenahrádzajú bežné školské stravovanie,</a:t>
            </a:r>
          </a:p>
          <a:p>
            <a:pPr marL="432000" indent="-324000" algn="just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sk-SK" sz="2100" spc="-1" dirty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 výnimka iba pre ŠJ na tieto činnosti: ohriatie mlieka, príp. očistenie/ nakrájanie ovocia a zeleniny (viď príručka).</a:t>
            </a:r>
            <a:endParaRPr lang="sk-SK" sz="2100" spc="-1" dirty="0">
              <a:solidFill>
                <a:srgbClr val="FFFFF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32000" algn="just">
              <a:lnSpc>
                <a:spcPct val="100000"/>
              </a:lnSpc>
              <a:tabLst>
                <a:tab pos="0" algn="l"/>
              </a:tabLst>
            </a:pPr>
            <a:r>
              <a:rPr lang="sk-SK" sz="1800" spc="-1" dirty="0">
                <a:solidFill>
                  <a:schemeClr val="dk1"/>
                </a:solidFill>
                <a:latin typeface="Verdana"/>
                <a:ea typeface="Verdana"/>
              </a:rPr>
              <a:t> </a:t>
            </a:r>
            <a:endParaRPr lang="sk-SK" sz="1800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CustomShape 1">
            <a:extLst>
              <a:ext uri="{FF2B5EF4-FFF2-40B4-BE49-F238E27FC236}">
                <a16:creationId xmlns:a16="http://schemas.microsoft.com/office/drawing/2014/main" id="{ACB8497A-C949-5496-EBCD-139665E49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5190566"/>
            <a:ext cx="8229600" cy="56888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horz" lIns="90000" tIns="45000" rIns="90000" bIns="45000" rtlCol="0" anchor="b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sk-SK" sz="2400" b="1" spc="-1" dirty="0">
                <a:solidFill>
                  <a:srgbClr val="222076"/>
                </a:solidFill>
                <a:latin typeface="Verdana"/>
              </a:rPr>
              <a:t>5. Stravovanie detí a mládeže</a:t>
            </a:r>
            <a:endParaRPr lang="sk-SK" sz="24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58047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" name="PlaceHolder 2"/>
          <p:cNvSpPr>
            <a:spLocks noGrp="1"/>
          </p:cNvSpPr>
          <p:nvPr>
            <p:ph/>
          </p:nvPr>
        </p:nvSpPr>
        <p:spPr>
          <a:xfrm>
            <a:off x="1981200" y="541204"/>
            <a:ext cx="8071338" cy="4426450"/>
          </a:xfrm>
          <a:prstGeom prst="rect">
            <a:avLst/>
          </a:prstGeom>
          <a:noFill/>
          <a:ln w="0">
            <a:noFill/>
          </a:ln>
        </p:spPr>
        <p:txBody>
          <a:bodyPr vert="horz" lIns="0" tIns="0" rIns="0" bIns="0" rtlCol="0" anchor="t">
            <a:normAutofit/>
          </a:bodyPr>
          <a:lstStyle/>
          <a:p>
            <a:pPr marL="43200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pos="0" algn="l"/>
              </a:tabLst>
            </a:pPr>
            <a:endParaRPr lang="sk-SK" sz="1800" b="1" spc="-1" dirty="0">
              <a:solidFill>
                <a:srgbClr val="00B050"/>
              </a:solidFill>
              <a:latin typeface="Verdana"/>
            </a:endParaRPr>
          </a:p>
          <a:p>
            <a:pPr marL="43200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pos="0" algn="l"/>
              </a:tabLst>
            </a:pPr>
            <a:r>
              <a:rPr lang="sk-SK" sz="2400" b="1" spc="-1" dirty="0">
                <a:solidFill>
                  <a:srgbClr val="00B050"/>
                </a:solidFill>
                <a:latin typeface="Verdana"/>
              </a:rPr>
              <a:t>Školský program ovocie, zelenina, mlieko</a:t>
            </a:r>
          </a:p>
          <a:p>
            <a:pPr marL="4320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pos="0" algn="l"/>
              </a:tabLst>
            </a:pPr>
            <a:r>
              <a:rPr lang="sk-SK" sz="2400" b="1" spc="-1" dirty="0">
                <a:solidFill>
                  <a:srgbClr val="00B050"/>
                </a:solidFill>
                <a:latin typeface="Verdana"/>
              </a:rPr>
              <a:t>Záver:</a:t>
            </a:r>
            <a:endParaRPr lang="sk-SK" sz="2400" spc="-1" dirty="0">
              <a:solidFill>
                <a:srgbClr val="00B050"/>
              </a:solidFill>
            </a:endParaRPr>
          </a:p>
          <a:p>
            <a:pPr marL="432000" indent="-324000" algn="just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sk-SK" sz="2000" spc="-1" dirty="0">
                <a:solidFill>
                  <a:schemeClr val="dk1"/>
                </a:solidFill>
                <a:latin typeface="Verdana"/>
                <a:ea typeface="Verdana"/>
              </a:rPr>
              <a:t>– </a:t>
            </a:r>
            <a:r>
              <a:rPr lang="sk-SK" sz="2000" b="1" spc="-1" dirty="0">
                <a:solidFill>
                  <a:schemeClr val="dk1"/>
                </a:solidFill>
                <a:latin typeface="Verdana"/>
                <a:ea typeface="Verdana"/>
              </a:rPr>
              <a:t>podlieha výkonu ÚKP </a:t>
            </a:r>
            <a:r>
              <a:rPr lang="sk-SK" sz="2000" spc="-1" dirty="0">
                <a:solidFill>
                  <a:schemeClr val="dk1"/>
                </a:solidFill>
                <a:latin typeface="Verdana"/>
                <a:ea typeface="Verdana"/>
              </a:rPr>
              <a:t>a dodržiavaniu povinností podľa zák. č. 152/1995 </a:t>
            </a:r>
            <a:r>
              <a:rPr lang="sk-SK" sz="2000" spc="-1" dirty="0" err="1">
                <a:solidFill>
                  <a:schemeClr val="dk1"/>
                </a:solidFill>
                <a:latin typeface="Verdana"/>
                <a:ea typeface="Verdana"/>
              </a:rPr>
              <a:t>Z.z</a:t>
            </a:r>
            <a:r>
              <a:rPr lang="sk-SK" sz="2000" spc="-1" dirty="0">
                <a:solidFill>
                  <a:schemeClr val="dk1"/>
                </a:solidFill>
                <a:latin typeface="Verdana"/>
                <a:ea typeface="Verdana"/>
              </a:rPr>
              <a:t>. (</a:t>
            </a:r>
            <a:r>
              <a:rPr lang="sk-SK" sz="2000" b="1" spc="-1" dirty="0">
                <a:solidFill>
                  <a:schemeClr val="dk1"/>
                </a:solidFill>
                <a:latin typeface="Verdana"/>
                <a:ea typeface="Verdana"/>
              </a:rPr>
              <a:t>skladovanie, zdravotná a odborná spôsobilosť osôb...</a:t>
            </a:r>
            <a:r>
              <a:rPr lang="sk-SK" sz="2000" spc="-1" dirty="0">
                <a:solidFill>
                  <a:schemeClr val="dk1"/>
                </a:solidFill>
                <a:latin typeface="Verdana"/>
                <a:ea typeface="Verdana"/>
              </a:rPr>
              <a:t>)</a:t>
            </a:r>
          </a:p>
          <a:p>
            <a:pPr marL="432000" indent="-324000" algn="just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sk-SK" sz="2000" spc="-1" dirty="0">
                <a:solidFill>
                  <a:schemeClr val="dk1"/>
                </a:solidFill>
                <a:latin typeface="Verdana"/>
                <a:ea typeface="Verdana"/>
              </a:rPr>
              <a:t>- </a:t>
            </a:r>
            <a:r>
              <a:rPr lang="sk-SK" sz="2000" b="1" spc="-1" dirty="0">
                <a:solidFill>
                  <a:schemeClr val="dk1"/>
                </a:solidFill>
                <a:latin typeface="Verdana"/>
                <a:ea typeface="Verdana"/>
              </a:rPr>
              <a:t>zapracovať do prevádzkového poriadku zariadenia pre deti a mládež </a:t>
            </a:r>
            <a:r>
              <a:rPr lang="sk-SK" sz="2000" spc="-1" dirty="0">
                <a:solidFill>
                  <a:schemeClr val="dk1"/>
                </a:solidFill>
                <a:latin typeface="Verdana"/>
                <a:ea typeface="Verdana"/>
              </a:rPr>
              <a:t>v prípade realizácie školského programu prostredníctvom školy, školskej jedálne i automatu. </a:t>
            </a:r>
            <a:r>
              <a:rPr lang="sk-SK" sz="1800" spc="-1" dirty="0">
                <a:solidFill>
                  <a:schemeClr val="dk1"/>
                </a:solidFill>
                <a:latin typeface="Verdana"/>
                <a:ea typeface="Verdana"/>
              </a:rPr>
              <a:t> </a:t>
            </a:r>
            <a:endParaRPr lang="sk-SK" sz="1800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CustomShape 1">
            <a:extLst>
              <a:ext uri="{FF2B5EF4-FFF2-40B4-BE49-F238E27FC236}">
                <a16:creationId xmlns:a16="http://schemas.microsoft.com/office/drawing/2014/main" id="{ACB8497A-C949-5496-EBCD-139665E49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614864"/>
            <a:ext cx="8229600" cy="11445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horz" lIns="90000" tIns="45000" rIns="90000" bIns="45000" rtlCol="0" anchor="b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sk-SK" sz="2400" b="1" spc="-1" dirty="0">
                <a:solidFill>
                  <a:srgbClr val="222076"/>
                </a:solidFill>
                <a:latin typeface="Verdana"/>
              </a:rPr>
              <a:t>5. Stravovanie detí a mládeže</a:t>
            </a:r>
            <a:endParaRPr lang="sk-SK" sz="24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904956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CustomShape 1"/>
          <p:cNvSpPr/>
          <p:nvPr/>
        </p:nvSpPr>
        <p:spPr>
          <a:xfrm>
            <a:off x="2026920" y="4985640"/>
            <a:ext cx="8183160" cy="963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sk-SK" sz="2400" b="1" spc="-1">
                <a:solidFill>
                  <a:srgbClr val="222076"/>
                </a:solidFill>
                <a:latin typeface="Verdana"/>
              </a:rPr>
              <a:t>Ďakujem za pozornosť.</a:t>
            </a:r>
            <a:endParaRPr lang="sk-SK" sz="2400" spc="-1">
              <a:latin typeface="Arial"/>
            </a:endParaRPr>
          </a:p>
        </p:txBody>
      </p:sp>
      <p:pic>
        <p:nvPicPr>
          <p:cNvPr id="205" name="Obrázok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3857520" y="1747800"/>
            <a:ext cx="4475880" cy="33616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4881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163824" y="6258809"/>
            <a:ext cx="6171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altLang="sk-SK" sz="1600" dirty="0">
                <a:solidFill>
                  <a:srgbClr val="0070C0"/>
                </a:solidFill>
              </a:rPr>
              <a:t>Skúsenosti zo ŠZD, ÚKP a Auditov  v zariadeniach školského stravovania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264" y="386648"/>
            <a:ext cx="143473" cy="43041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644" y="386648"/>
            <a:ext cx="11334356" cy="43041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41424" y="278457"/>
            <a:ext cx="61829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altLang="sk-SK" sz="3200" dirty="0">
                <a:solidFill>
                  <a:schemeClr val="bg1"/>
                </a:solidFill>
              </a:rPr>
              <a:t>Prevádzkový poriadok</a:t>
            </a:r>
            <a:br>
              <a:rPr lang="sk-SK" altLang="sk-SK" sz="3200" dirty="0">
                <a:solidFill>
                  <a:schemeClr val="bg1"/>
                </a:solidFill>
              </a:rPr>
            </a:br>
            <a:endParaRPr lang="sr-Latn-R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857644" y="1859340"/>
            <a:ext cx="102980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k-SK" altLang="sk-SK" sz="2400" b="1" dirty="0">
                <a:solidFill>
                  <a:srgbClr val="000000"/>
                </a:solidFill>
                <a:cs typeface="Calibri" panose="020F0502020204030204" pitchFamily="34" charset="0"/>
              </a:rPr>
              <a:t>Usmernenie ÚVZ SR</a:t>
            </a:r>
            <a:r>
              <a:rPr lang="sk-SK" altLang="sk-SK" sz="2400" dirty="0">
                <a:solidFill>
                  <a:srgbClr val="000000"/>
                </a:solidFill>
                <a:cs typeface="Calibri" panose="020F0502020204030204" pitchFamily="34" charset="0"/>
              </a:rPr>
              <a:t> č. ÚVZSR/OHDM/903/2368/2023 zo dňa 25.01.2023 vo veci PP v ZŠS:</a:t>
            </a:r>
          </a:p>
          <a:p>
            <a:pPr algn="just">
              <a:buSzPts val="1000"/>
              <a:tabLst>
                <a:tab pos="457200" algn="l"/>
              </a:tabLst>
            </a:pPr>
            <a:endParaRPr lang="sk-SK" altLang="sk-SK" sz="2400" dirty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pPr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k-SK" altLang="sk-SK" sz="2400" u="sng" dirty="0">
                <a:solidFill>
                  <a:srgbClr val="000000"/>
                </a:solidFill>
                <a:cs typeface="Calibri" panose="020F0502020204030204" pitchFamily="34" charset="0"/>
              </a:rPr>
              <a:t>novelou § 26 zák. č. 355/2007 Z.z. </a:t>
            </a:r>
            <a:r>
              <a:rPr lang="sk-SK" altLang="sk-SK" sz="2400" b="1" u="sng" dirty="0">
                <a:solidFill>
                  <a:srgbClr val="FF0000"/>
                </a:solidFill>
                <a:cs typeface="Calibri" panose="020F0502020204030204" pitchFamily="34" charset="0"/>
              </a:rPr>
              <a:t>bola zrušená povinnosť </a:t>
            </a:r>
            <a:r>
              <a:rPr lang="sk-SK" altLang="sk-SK" sz="2400" u="sng" dirty="0">
                <a:solidFill>
                  <a:srgbClr val="000000"/>
                </a:solidFill>
                <a:cs typeface="Calibri" panose="020F0502020204030204" pitchFamily="34" charset="0"/>
              </a:rPr>
              <a:t>prevádzkovateľov zariadení spoločného stravovania vypracovať prevádzkový poriadok a predložiť ho RÚVZ na schválenie</a:t>
            </a:r>
            <a:r>
              <a:rPr lang="sk-SK" altLang="sk-SK" sz="2400" dirty="0">
                <a:solidFill>
                  <a:srgbClr val="000000"/>
                </a:solidFill>
                <a:cs typeface="Calibri" panose="020F0502020204030204" pitchFamily="34" charset="0"/>
              </a:rPr>
              <a:t>,</a:t>
            </a:r>
          </a:p>
          <a:p>
            <a:pPr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sk-SK" altLang="sk-SK" sz="2400" dirty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pPr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k-SK" altLang="sk-SK" sz="2400" dirty="0">
                <a:solidFill>
                  <a:srgbClr val="000000"/>
                </a:solidFill>
                <a:cs typeface="Calibri" panose="020F0502020204030204" pitchFamily="34" charset="0"/>
              </a:rPr>
              <a:t>podľa čl. 5 Nariadenia EP a R č. 852/2004 o hygiene potravín </a:t>
            </a:r>
            <a:r>
              <a:rPr lang="sk-SK" altLang="sk-SK" sz="2400" b="1" dirty="0">
                <a:solidFill>
                  <a:srgbClr val="000000"/>
                </a:solidFill>
                <a:cs typeface="Calibri" panose="020F0502020204030204" pitchFamily="34" charset="0"/>
              </a:rPr>
              <a:t>musí mať </a:t>
            </a:r>
            <a:r>
              <a:rPr lang="sk-SK" altLang="sk-SK" sz="2400" dirty="0">
                <a:solidFill>
                  <a:srgbClr val="000000"/>
                </a:solidFill>
                <a:cs typeface="Calibri" panose="020F0502020204030204" pitchFamily="34" charset="0"/>
              </a:rPr>
              <a:t>prevádzkovateľ zariadenia školského stravovania zavedené a trvalo zachovávať </a:t>
            </a:r>
            <a:r>
              <a:rPr lang="sk-SK" altLang="sk-SK" sz="2400" b="1" dirty="0">
                <a:solidFill>
                  <a:srgbClr val="FF0000"/>
                </a:solidFill>
                <a:cs typeface="Calibri" panose="020F0502020204030204" pitchFamily="34" charset="0"/>
              </a:rPr>
              <a:t>postupy založené na zásadách HACCP a mať vypracovanú dokumentáciu HACCP.</a:t>
            </a:r>
          </a:p>
        </p:txBody>
      </p:sp>
    </p:spTree>
    <p:extLst>
      <p:ext uri="{BB962C8B-B14F-4D97-AF65-F5344CB8AC3E}">
        <p14:creationId xmlns:p14="http://schemas.microsoft.com/office/powerpoint/2010/main" val="2481695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163824" y="6258809"/>
            <a:ext cx="6171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altLang="sk-SK" sz="1600" dirty="0">
                <a:solidFill>
                  <a:srgbClr val="0070C0"/>
                </a:solidFill>
              </a:rPr>
              <a:t>Skúsenosti zo ŠZD, ÚKP a Auditov  v zariadeniach školského stravovania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264" y="386648"/>
            <a:ext cx="143473" cy="43041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644" y="386648"/>
            <a:ext cx="11334356" cy="43041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41424" y="278457"/>
            <a:ext cx="6182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altLang="sk-SK" sz="3200" dirty="0">
                <a:solidFill>
                  <a:schemeClr val="bg1"/>
                </a:solidFill>
              </a:rPr>
              <a:t>Nedostatky pri ŠZD</a:t>
            </a:r>
            <a:endParaRPr lang="sr-Latn-R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857644" y="1859340"/>
            <a:ext cx="102980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altLang="sk-SK" sz="3200" dirty="0"/>
              <a:t>zo strany prevádzkovateľa ŠJ</a:t>
            </a:r>
          </a:p>
          <a:p>
            <a:r>
              <a:rPr lang="sk-SK" altLang="sk-SK" sz="3200" dirty="0"/>
              <a:t>zo strany vedúcej školskej jedálne</a:t>
            </a:r>
          </a:p>
          <a:p>
            <a:r>
              <a:rPr lang="sk-SK" altLang="sk-SK" sz="3200" dirty="0"/>
              <a:t>zo strany zamestnancov ŠJ</a:t>
            </a:r>
          </a:p>
          <a:p>
            <a:pPr algn="just">
              <a:buSzPts val="1000"/>
              <a:tabLst>
                <a:tab pos="457200" algn="l"/>
              </a:tabLst>
            </a:pPr>
            <a:endParaRPr lang="sk-SK" altLang="sk-SK" sz="2400" b="1" dirty="0">
              <a:solidFill>
                <a:srgbClr val="FF0000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952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163824" y="6258809"/>
            <a:ext cx="6171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altLang="sk-SK" sz="1600" dirty="0">
                <a:solidFill>
                  <a:srgbClr val="0070C0"/>
                </a:solidFill>
              </a:rPr>
              <a:t>Skúsenosti zo ŠZD, ÚKP a Auditov  v zariadeniach školského stravovania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264" y="386648"/>
            <a:ext cx="143473" cy="43041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644" y="386648"/>
            <a:ext cx="11334356" cy="43041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41424" y="278457"/>
            <a:ext cx="6182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altLang="sk-SK" sz="3200" dirty="0">
                <a:solidFill>
                  <a:schemeClr val="bg1"/>
                </a:solidFill>
              </a:rPr>
              <a:t>Prevádzkovateľ  ŠJ</a:t>
            </a:r>
            <a:endParaRPr lang="sr-Latn-R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857644" y="1859340"/>
            <a:ext cx="102980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altLang="sk-SK" sz="3200" b="1" i="1" u="sng" dirty="0">
                <a:solidFill>
                  <a:schemeClr val="accent1"/>
                </a:solidFill>
              </a:rPr>
              <a:t>Stavebné usporiadanie</a:t>
            </a:r>
            <a:r>
              <a:rPr lang="sk-SK" altLang="sk-SK" sz="3200" b="1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altLang="sk-SK" sz="3200" dirty="0"/>
              <a:t>Málo príslušných miestností (skladov)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altLang="sk-SK" sz="3200" dirty="0"/>
              <a:t>Malé kuchyne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altLang="sk-SK" sz="3200" dirty="0"/>
              <a:t>Nefunkčné lapače tukov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altLang="sk-SK" sz="3200" dirty="0"/>
              <a:t>Chýbajú priestory na uskladnenie BRKO</a:t>
            </a:r>
          </a:p>
          <a:p>
            <a:endParaRPr lang="sk-SK" altLang="sk-SK" sz="3200" dirty="0"/>
          </a:p>
          <a:p>
            <a:pPr algn="just">
              <a:buSzPts val="1000"/>
              <a:tabLst>
                <a:tab pos="457200" algn="l"/>
              </a:tabLst>
            </a:pPr>
            <a:endParaRPr lang="sk-SK" altLang="sk-SK" sz="2400" b="1" dirty="0">
              <a:solidFill>
                <a:srgbClr val="FF0000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035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163824" y="6258809"/>
            <a:ext cx="6171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altLang="sk-SK" sz="1600" dirty="0">
                <a:solidFill>
                  <a:srgbClr val="0070C0"/>
                </a:solidFill>
              </a:rPr>
              <a:t>Skúsenosti zo ŠZD, ÚKP a Auditov  v zariadeniach školského stravovania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264" y="386648"/>
            <a:ext cx="143473" cy="43041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644" y="386648"/>
            <a:ext cx="11334356" cy="43041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41424" y="278457"/>
            <a:ext cx="6182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altLang="sk-SK" sz="3200" dirty="0">
                <a:solidFill>
                  <a:schemeClr val="bg1"/>
                </a:solidFill>
              </a:rPr>
              <a:t>Prevádzkovateľ  ŠJ</a:t>
            </a:r>
            <a:endParaRPr lang="sr-Latn-R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857644" y="1859340"/>
            <a:ext cx="10828388" cy="4081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sk-SK" altLang="sk-SK" sz="3200" b="1" i="1" u="sng" dirty="0">
                <a:solidFill>
                  <a:schemeClr val="accent1"/>
                </a:solidFill>
              </a:rPr>
              <a:t>Technológia a vybavenie kuchýň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sk-SK" altLang="sk-SK" sz="3200" dirty="0" err="1"/>
              <a:t>Zastaralé</a:t>
            </a:r>
            <a:r>
              <a:rPr lang="sk-SK" altLang="sk-SK" sz="3200" dirty="0"/>
              <a:t>, opotrebované, nefunkčné</a:t>
            </a:r>
          </a:p>
          <a:p>
            <a:pPr>
              <a:lnSpc>
                <a:spcPct val="90000"/>
              </a:lnSpc>
            </a:pPr>
            <a:r>
              <a:rPr lang="sk-SK" altLang="sk-SK" sz="3200" dirty="0"/>
              <a:t>   (roboty, rúry, plynové horáky  atď..)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sk-SK" altLang="sk-SK" sz="3200" dirty="0"/>
              <a:t>chýbajúca technológia (výdajné teplé pulty, </a:t>
            </a:r>
            <a:r>
              <a:rPr lang="sk-SK" altLang="sk-SK" sz="3200" dirty="0" err="1"/>
              <a:t>konvektomaty</a:t>
            </a:r>
            <a:r>
              <a:rPr lang="sk-SK" altLang="sk-SK" sz="3200" dirty="0"/>
              <a:t>,   umývačky riadu malý počet chladničiek, mrazničiek, chýba </a:t>
            </a:r>
            <a:r>
              <a:rPr lang="sk-SK" altLang="sk-SK" sz="3200" dirty="0" err="1"/>
              <a:t>dvojdrez</a:t>
            </a:r>
            <a:r>
              <a:rPr lang="sk-SK" altLang="sk-SK" sz="3200" dirty="0"/>
              <a:t>,  atď.)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sk-SK" altLang="sk-SK" sz="3200" dirty="0"/>
              <a:t>Opotrebovaný biely riad, čierny riad, pracovné plochy (dosky, kláty)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sk-SK" altLang="sk-SK" sz="3200" dirty="0"/>
              <a:t>pracovné stoly – rozhegané,  hrdzavé nohy  atď..)  </a:t>
            </a:r>
            <a:endParaRPr lang="sk-SK" altLang="sk-SK" sz="2400" b="1" dirty="0">
              <a:solidFill>
                <a:srgbClr val="FF0000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3678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163824" y="6258809"/>
            <a:ext cx="6171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altLang="sk-SK" sz="1600" dirty="0">
                <a:solidFill>
                  <a:srgbClr val="0070C0"/>
                </a:solidFill>
              </a:rPr>
              <a:t>Skúsenosti zo ŠZD, ÚKP a Auditov  v zariadeniach školského stravovania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264" y="386648"/>
            <a:ext cx="143473" cy="43041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644" y="386648"/>
            <a:ext cx="11334356" cy="43041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41424" y="278457"/>
            <a:ext cx="6182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altLang="sk-SK" sz="3200" dirty="0">
                <a:solidFill>
                  <a:schemeClr val="bg1"/>
                </a:solidFill>
              </a:rPr>
              <a:t>Prevádzkovateľ  ŠJ</a:t>
            </a:r>
            <a:endParaRPr lang="sr-Latn-R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857644" y="1859340"/>
            <a:ext cx="10828388" cy="319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sk-SK" altLang="sk-SK" sz="3200" b="1" i="1" u="sng" dirty="0">
                <a:solidFill>
                  <a:schemeClr val="accent1"/>
                </a:solidFill>
              </a:rPr>
              <a:t>Vnútorné stavebné vybavenie</a:t>
            </a:r>
            <a:r>
              <a:rPr lang="sk-SK" altLang="sk-SK" sz="3200" b="1" dirty="0"/>
              <a:t>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sk-SK" altLang="sk-SK" sz="3200" dirty="0"/>
              <a:t>Steny- maľovky – výskyt plesní!!!, sklady, šatne, kuchyne, miestnosti na čistenie zeleniny,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sk-SK" altLang="sk-SK" sz="3200" dirty="0"/>
              <a:t>popraskané steny – zlá statika budov, opadávanie omietky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sk-SK" altLang="sk-SK" sz="3200" dirty="0"/>
              <a:t>Opadané kachličky, porušená celistvosť podláh,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sk-SK" altLang="sk-SK" sz="3200" dirty="0"/>
              <a:t>Nedostatočné odsávanie, alebo žiadne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sk-SK" altLang="sk-SK" sz="3200" dirty="0"/>
          </a:p>
        </p:txBody>
      </p:sp>
    </p:spTree>
    <p:extLst>
      <p:ext uri="{BB962C8B-B14F-4D97-AF65-F5344CB8AC3E}">
        <p14:creationId xmlns:p14="http://schemas.microsoft.com/office/powerpoint/2010/main" val="1547355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163824" y="6258809"/>
            <a:ext cx="6171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altLang="sk-SK" sz="1600" dirty="0">
                <a:solidFill>
                  <a:srgbClr val="0070C0"/>
                </a:solidFill>
              </a:rPr>
              <a:t>Skúsenosti zo ŠZD, ÚKP a Auditov  v zariadeniach školského stravovania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264" y="386648"/>
            <a:ext cx="143473" cy="43041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644" y="386648"/>
            <a:ext cx="11334356" cy="43041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41424" y="278457"/>
            <a:ext cx="6182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altLang="sk-SK" sz="3200" dirty="0">
                <a:solidFill>
                  <a:schemeClr val="bg1"/>
                </a:solidFill>
              </a:rPr>
              <a:t>Prevádzkovateľ  ŠJ</a:t>
            </a:r>
            <a:endParaRPr lang="sr-Latn-R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857644" y="1859340"/>
            <a:ext cx="10828388" cy="2997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altLang="sk-SK" sz="3200" b="1" i="1" u="sng" dirty="0">
                <a:solidFill>
                  <a:schemeClr val="accent1"/>
                </a:solidFill>
              </a:rPr>
              <a:t>Vnútorné stavebné vybavenie</a:t>
            </a:r>
            <a:r>
              <a:rPr lang="sk-SK" altLang="sk-SK" sz="3200" b="1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altLang="sk-SK" sz="3200" dirty="0"/>
              <a:t>Nefunkčné svietidlá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altLang="sk-SK" sz="3200" dirty="0"/>
              <a:t>Chýbajúce, alebo roztrhané sieťky na oknách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altLang="sk-SK" sz="3200" dirty="0"/>
              <a:t>Nedostatočný počet teplomerov, alebo nefunkčné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altLang="sk-SK" sz="3200" dirty="0" err="1"/>
              <a:t>Zastaralé</a:t>
            </a:r>
            <a:r>
              <a:rPr lang="sk-SK" altLang="sk-SK" sz="3200" dirty="0"/>
              <a:t> prepravné nádoby, popraskané tesnenie 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sk-SK" altLang="sk-SK" sz="3200" dirty="0"/>
          </a:p>
        </p:txBody>
      </p:sp>
    </p:spTree>
    <p:extLst>
      <p:ext uri="{BB962C8B-B14F-4D97-AF65-F5344CB8AC3E}">
        <p14:creationId xmlns:p14="http://schemas.microsoft.com/office/powerpoint/2010/main" val="956422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163824" y="6258809"/>
            <a:ext cx="6171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altLang="sk-SK" sz="1600" dirty="0">
                <a:solidFill>
                  <a:srgbClr val="0070C0"/>
                </a:solidFill>
              </a:rPr>
              <a:t>Skúsenosti zo ŠZD, ÚKP a Auditov  v zariadeniach školského stravovania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264" y="386648"/>
            <a:ext cx="143473" cy="43041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644" y="386648"/>
            <a:ext cx="11334356" cy="43041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41424" y="278457"/>
            <a:ext cx="6182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altLang="sk-SK" sz="3200" dirty="0">
                <a:solidFill>
                  <a:schemeClr val="bg1"/>
                </a:solidFill>
              </a:rPr>
              <a:t>Vedúca  ŠJ</a:t>
            </a:r>
            <a:endParaRPr lang="sr-Latn-R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857644" y="1594164"/>
            <a:ext cx="10828388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altLang="sk-SK" sz="4000" b="1" i="1" u="sng" dirty="0">
                <a:solidFill>
                  <a:schemeClr val="accent1"/>
                </a:solidFill>
              </a:rPr>
              <a:t>Dokumentácia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k-SK" altLang="sk-SK" sz="2400" dirty="0"/>
              <a:t>Zmluvy s odberateľmi BRKO (</a:t>
            </a:r>
            <a:r>
              <a:rPr lang="sk-SK" altLang="sk-SK" sz="2400" dirty="0" err="1"/>
              <a:t>drtičky</a:t>
            </a:r>
            <a:r>
              <a:rPr lang="sk-SK" altLang="sk-SK" sz="2400" dirty="0"/>
              <a:t>, alebo </a:t>
            </a:r>
            <a:r>
              <a:rPr lang="sk-SK" altLang="sk-SK" sz="2400" dirty="0" err="1"/>
              <a:t>kompostéry</a:t>
            </a:r>
            <a:r>
              <a:rPr lang="sk-SK" altLang="sk-SK" sz="2400" dirty="0"/>
              <a:t>)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k-SK" altLang="sk-SK" sz="2400" dirty="0"/>
              <a:t>Metrologický program - kalibrácia teplomerov, ciachovanie váh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k-SK" altLang="sk-SK" sz="2400" dirty="0"/>
              <a:t> Zabezpečenie dezinfekcie a regulácie živočíšnych škodcov  </a:t>
            </a:r>
            <a:r>
              <a:rPr lang="sk-SK" altLang="sk-SK" sz="2400" i="1" dirty="0"/>
              <a:t>(§ 26 ods. 3 písm. b) zákona č. 355/2007 Z. z., </a:t>
            </a:r>
            <a:r>
              <a:rPr lang="sk-SK" altLang="sk-SK" sz="2400" b="1" dirty="0"/>
              <a:t>a vedenie  evidencie</a:t>
            </a:r>
            <a:r>
              <a:rPr lang="sk-SK" altLang="sk-SK" sz="2400" dirty="0"/>
              <a:t> o dezinfekcii a ničení živočíšnych škodcov - </a:t>
            </a:r>
            <a:r>
              <a:rPr lang="sk-SK" altLang="sk-SK" sz="2400" i="1" dirty="0"/>
              <a:t>§ 4 vyhlášky MZ SR č. 533/2007 Z. z.)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k-SK" altLang="sk-SK" sz="2400" i="1" dirty="0"/>
              <a:t> </a:t>
            </a:r>
            <a:r>
              <a:rPr lang="sk-SK" altLang="sk-SK" sz="2400" dirty="0"/>
              <a:t>Záznamy o maľovke – nestačí „maľovali sme na jar“, školeniach zamestnancov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k-SK" altLang="sk-SK" sz="2400" dirty="0"/>
              <a:t> Údaje  o dobe </a:t>
            </a:r>
            <a:r>
              <a:rPr lang="sk-SK" altLang="sk-SK" sz="2400" dirty="0" err="1"/>
              <a:t>expirácie</a:t>
            </a:r>
            <a:r>
              <a:rPr lang="sk-SK" altLang="sk-SK" sz="2400" dirty="0"/>
              <a:t> napr. mäsa (hlavne ak je nákup v obchode)Faktúry ? Bloky</a:t>
            </a:r>
            <a:endParaRPr lang="sk-SK" altLang="sk-SK" sz="3200" dirty="0"/>
          </a:p>
        </p:txBody>
      </p:sp>
    </p:spTree>
    <p:extLst>
      <p:ext uri="{BB962C8B-B14F-4D97-AF65-F5344CB8AC3E}">
        <p14:creationId xmlns:p14="http://schemas.microsoft.com/office/powerpoint/2010/main" val="1505180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1137</TotalTime>
  <Words>1580</Words>
  <Application>Microsoft Office PowerPoint</Application>
  <PresentationFormat>Širokouhlá</PresentationFormat>
  <Paragraphs>164</Paragraphs>
  <Slides>23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7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23</vt:i4>
      </vt:variant>
    </vt:vector>
  </HeadingPairs>
  <TitlesOfParts>
    <vt:vector size="31" baseType="lpstr">
      <vt:lpstr>Arial</vt:lpstr>
      <vt:lpstr>Calibri</vt:lpstr>
      <vt:lpstr>Calibri Light</vt:lpstr>
      <vt:lpstr>Symbol</vt:lpstr>
      <vt:lpstr>Times New Roman</vt:lpstr>
      <vt:lpstr>Verdana</vt:lpstr>
      <vt:lpstr>Wingdings</vt:lpstr>
      <vt:lpstr>Office Theme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5. Stravovanie detí a mládeže</vt:lpstr>
      <vt:lpstr>5. Stravovanie detí a mládeže</vt:lpstr>
      <vt:lpstr>5. Stravovanie detí a mládeže</vt:lpstr>
      <vt:lpstr>5. Stravovanie detí a mládeže</vt:lpstr>
      <vt:lpstr>5. Stravovanie detí a mládeže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</dc:title>
  <dc:creator>davor</dc:creator>
  <cp:lastModifiedBy>Viera Obertová</cp:lastModifiedBy>
  <cp:revision>21</cp:revision>
  <dcterms:created xsi:type="dcterms:W3CDTF">2024-06-04T14:57:20Z</dcterms:created>
  <dcterms:modified xsi:type="dcterms:W3CDTF">2024-11-12T12:30:44Z</dcterms:modified>
</cp:coreProperties>
</file>