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64" r:id="rId7"/>
    <p:sldId id="265" r:id="rId8"/>
    <p:sldId id="266" r:id="rId9"/>
    <p:sldId id="267" r:id="rId10"/>
    <p:sldId id="268" r:id="rId11"/>
    <p:sldId id="269" r:id="rId12"/>
    <p:sldId id="270" r:id="rId13"/>
    <p:sldId id="271" r:id="rId14"/>
    <p:sldId id="258" r:id="rId15"/>
  </p:sldIdLst>
  <p:sldSz cx="12192000" cy="6858000"/>
  <p:notesSz cx="6819900" cy="99187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5C7C9"/>
    <a:srgbClr val="006298"/>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r-Latn-R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r-Latn-RS"/>
          </a:p>
        </p:txBody>
      </p:sp>
      <p:sp>
        <p:nvSpPr>
          <p:cNvPr id="4" name="Date Placeholder 3"/>
          <p:cNvSpPr>
            <a:spLocks noGrp="1"/>
          </p:cNvSpPr>
          <p:nvPr>
            <p:ph type="dt" sz="half" idx="10"/>
          </p:nvPr>
        </p:nvSpPr>
        <p:spPr/>
        <p:txBody>
          <a:bodyPr/>
          <a:lstStyle/>
          <a:p>
            <a:fld id="{A479AA2A-F222-4152-ABAB-2A01B3D5D5E8}" type="datetimeFigureOut">
              <a:rPr lang="sr-Latn-RS" smtClean="0"/>
              <a:t>29.4.2026.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2AEDF7E1-F30B-429E-9393-A14F43A548AA}" type="slidenum">
              <a:rPr lang="sr-Latn-RS" smtClean="0"/>
              <a:t>‹#›</a:t>
            </a:fld>
            <a:endParaRPr lang="sr-Latn-RS"/>
          </a:p>
        </p:txBody>
      </p:sp>
    </p:spTree>
    <p:extLst>
      <p:ext uri="{BB962C8B-B14F-4D97-AF65-F5344CB8AC3E}">
        <p14:creationId xmlns:p14="http://schemas.microsoft.com/office/powerpoint/2010/main" val="38936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A479AA2A-F222-4152-ABAB-2A01B3D5D5E8}" type="datetimeFigureOut">
              <a:rPr lang="sr-Latn-RS" smtClean="0"/>
              <a:t>29.4.2026.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2AEDF7E1-F30B-429E-9393-A14F43A548AA}" type="slidenum">
              <a:rPr lang="sr-Latn-RS" smtClean="0"/>
              <a:t>‹#›</a:t>
            </a:fld>
            <a:endParaRPr lang="sr-Latn-RS"/>
          </a:p>
        </p:txBody>
      </p:sp>
    </p:spTree>
    <p:extLst>
      <p:ext uri="{BB962C8B-B14F-4D97-AF65-F5344CB8AC3E}">
        <p14:creationId xmlns:p14="http://schemas.microsoft.com/office/powerpoint/2010/main" val="1616662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sr-Latn-R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A479AA2A-F222-4152-ABAB-2A01B3D5D5E8}" type="datetimeFigureOut">
              <a:rPr lang="sr-Latn-RS" smtClean="0"/>
              <a:t>29.4.2026.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2AEDF7E1-F30B-429E-9393-A14F43A548AA}" type="slidenum">
              <a:rPr lang="sr-Latn-RS" smtClean="0"/>
              <a:t>‹#›</a:t>
            </a:fld>
            <a:endParaRPr lang="sr-Latn-RS"/>
          </a:p>
        </p:txBody>
      </p:sp>
    </p:spTree>
    <p:extLst>
      <p:ext uri="{BB962C8B-B14F-4D97-AF65-F5344CB8AC3E}">
        <p14:creationId xmlns:p14="http://schemas.microsoft.com/office/powerpoint/2010/main" val="19907964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10"/>
          </p:nvPr>
        </p:nvSpPr>
        <p:spPr/>
        <p:txBody>
          <a:bodyPr/>
          <a:lstStyle/>
          <a:p>
            <a:fld id="{A479AA2A-F222-4152-ABAB-2A01B3D5D5E8}" type="datetimeFigureOut">
              <a:rPr lang="sr-Latn-RS" smtClean="0"/>
              <a:t>29.4.2026.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2AEDF7E1-F30B-429E-9393-A14F43A548AA}" type="slidenum">
              <a:rPr lang="sr-Latn-RS" smtClean="0"/>
              <a:t>‹#›</a:t>
            </a:fld>
            <a:endParaRPr lang="sr-Latn-RS"/>
          </a:p>
        </p:txBody>
      </p:sp>
    </p:spTree>
    <p:extLst>
      <p:ext uri="{BB962C8B-B14F-4D97-AF65-F5344CB8AC3E}">
        <p14:creationId xmlns:p14="http://schemas.microsoft.com/office/powerpoint/2010/main" val="3382517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r-Latn-R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79AA2A-F222-4152-ABAB-2A01B3D5D5E8}" type="datetimeFigureOut">
              <a:rPr lang="sr-Latn-RS" smtClean="0"/>
              <a:t>29.4.2026.</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2AEDF7E1-F30B-429E-9393-A14F43A548AA}" type="slidenum">
              <a:rPr lang="sr-Latn-RS" smtClean="0"/>
              <a:t>‹#›</a:t>
            </a:fld>
            <a:endParaRPr lang="sr-Latn-RS"/>
          </a:p>
        </p:txBody>
      </p:sp>
    </p:spTree>
    <p:extLst>
      <p:ext uri="{BB962C8B-B14F-4D97-AF65-F5344CB8AC3E}">
        <p14:creationId xmlns:p14="http://schemas.microsoft.com/office/powerpoint/2010/main" val="11012299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Date Placeholder 4"/>
          <p:cNvSpPr>
            <a:spLocks noGrp="1"/>
          </p:cNvSpPr>
          <p:nvPr>
            <p:ph type="dt" sz="half" idx="10"/>
          </p:nvPr>
        </p:nvSpPr>
        <p:spPr/>
        <p:txBody>
          <a:bodyPr/>
          <a:lstStyle/>
          <a:p>
            <a:fld id="{A479AA2A-F222-4152-ABAB-2A01B3D5D5E8}" type="datetimeFigureOut">
              <a:rPr lang="sr-Latn-RS" smtClean="0"/>
              <a:t>29.4.2026.</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2AEDF7E1-F30B-429E-9393-A14F43A548AA}" type="slidenum">
              <a:rPr lang="sr-Latn-RS" smtClean="0"/>
              <a:t>‹#›</a:t>
            </a:fld>
            <a:endParaRPr lang="sr-Latn-RS"/>
          </a:p>
        </p:txBody>
      </p:sp>
    </p:spTree>
    <p:extLst>
      <p:ext uri="{BB962C8B-B14F-4D97-AF65-F5344CB8AC3E}">
        <p14:creationId xmlns:p14="http://schemas.microsoft.com/office/powerpoint/2010/main" val="3661208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sr-Latn-R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7" name="Date Placeholder 6"/>
          <p:cNvSpPr>
            <a:spLocks noGrp="1"/>
          </p:cNvSpPr>
          <p:nvPr>
            <p:ph type="dt" sz="half" idx="10"/>
          </p:nvPr>
        </p:nvSpPr>
        <p:spPr/>
        <p:txBody>
          <a:bodyPr/>
          <a:lstStyle/>
          <a:p>
            <a:fld id="{A479AA2A-F222-4152-ABAB-2A01B3D5D5E8}" type="datetimeFigureOut">
              <a:rPr lang="sr-Latn-RS" smtClean="0"/>
              <a:t>29.4.2026.</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2AEDF7E1-F30B-429E-9393-A14F43A548AA}" type="slidenum">
              <a:rPr lang="sr-Latn-RS" smtClean="0"/>
              <a:t>‹#›</a:t>
            </a:fld>
            <a:endParaRPr lang="sr-Latn-RS"/>
          </a:p>
        </p:txBody>
      </p:sp>
    </p:spTree>
    <p:extLst>
      <p:ext uri="{BB962C8B-B14F-4D97-AF65-F5344CB8AC3E}">
        <p14:creationId xmlns:p14="http://schemas.microsoft.com/office/powerpoint/2010/main" val="86221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r-Latn-RS"/>
          </a:p>
        </p:txBody>
      </p:sp>
      <p:sp>
        <p:nvSpPr>
          <p:cNvPr id="3" name="Date Placeholder 2"/>
          <p:cNvSpPr>
            <a:spLocks noGrp="1"/>
          </p:cNvSpPr>
          <p:nvPr>
            <p:ph type="dt" sz="half" idx="10"/>
          </p:nvPr>
        </p:nvSpPr>
        <p:spPr/>
        <p:txBody>
          <a:bodyPr/>
          <a:lstStyle/>
          <a:p>
            <a:fld id="{A479AA2A-F222-4152-ABAB-2A01B3D5D5E8}" type="datetimeFigureOut">
              <a:rPr lang="sr-Latn-RS" smtClean="0"/>
              <a:t>29.4.2026.</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2AEDF7E1-F30B-429E-9393-A14F43A548AA}" type="slidenum">
              <a:rPr lang="sr-Latn-RS" smtClean="0"/>
              <a:t>‹#›</a:t>
            </a:fld>
            <a:endParaRPr lang="sr-Latn-RS"/>
          </a:p>
        </p:txBody>
      </p:sp>
    </p:spTree>
    <p:extLst>
      <p:ext uri="{BB962C8B-B14F-4D97-AF65-F5344CB8AC3E}">
        <p14:creationId xmlns:p14="http://schemas.microsoft.com/office/powerpoint/2010/main" val="1304715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79AA2A-F222-4152-ABAB-2A01B3D5D5E8}" type="datetimeFigureOut">
              <a:rPr lang="sr-Latn-RS" smtClean="0"/>
              <a:t>29.4.2026.</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2AEDF7E1-F30B-429E-9393-A14F43A548AA}" type="slidenum">
              <a:rPr lang="sr-Latn-RS" smtClean="0"/>
              <a:t>‹#›</a:t>
            </a:fld>
            <a:endParaRPr lang="sr-Latn-RS"/>
          </a:p>
        </p:txBody>
      </p:sp>
    </p:spTree>
    <p:extLst>
      <p:ext uri="{BB962C8B-B14F-4D97-AF65-F5344CB8AC3E}">
        <p14:creationId xmlns:p14="http://schemas.microsoft.com/office/powerpoint/2010/main" val="1782892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Latn-R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9AA2A-F222-4152-ABAB-2A01B3D5D5E8}" type="datetimeFigureOut">
              <a:rPr lang="sr-Latn-RS" smtClean="0"/>
              <a:t>29.4.2026.</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2AEDF7E1-F30B-429E-9393-A14F43A548AA}" type="slidenum">
              <a:rPr lang="sr-Latn-RS" smtClean="0"/>
              <a:t>‹#›</a:t>
            </a:fld>
            <a:endParaRPr lang="sr-Latn-RS"/>
          </a:p>
        </p:txBody>
      </p:sp>
    </p:spTree>
    <p:extLst>
      <p:ext uri="{BB962C8B-B14F-4D97-AF65-F5344CB8AC3E}">
        <p14:creationId xmlns:p14="http://schemas.microsoft.com/office/powerpoint/2010/main" val="1083126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r-Latn-R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R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9AA2A-F222-4152-ABAB-2A01B3D5D5E8}" type="datetimeFigureOut">
              <a:rPr lang="sr-Latn-RS" smtClean="0"/>
              <a:t>29.4.2026.</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2AEDF7E1-F30B-429E-9393-A14F43A548AA}" type="slidenum">
              <a:rPr lang="sr-Latn-RS" smtClean="0"/>
              <a:t>‹#›</a:t>
            </a:fld>
            <a:endParaRPr lang="sr-Latn-RS"/>
          </a:p>
        </p:txBody>
      </p:sp>
    </p:spTree>
    <p:extLst>
      <p:ext uri="{BB962C8B-B14F-4D97-AF65-F5344CB8AC3E}">
        <p14:creationId xmlns:p14="http://schemas.microsoft.com/office/powerpoint/2010/main" val="229039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r-Latn-R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r-Latn-R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79AA2A-F222-4152-ABAB-2A01B3D5D5E8}" type="datetimeFigureOut">
              <a:rPr lang="sr-Latn-RS" smtClean="0"/>
              <a:t>29.4.2026.</a:t>
            </a:fld>
            <a:endParaRPr lang="sr-Latn-R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R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EDF7E1-F30B-429E-9393-A14F43A548AA}" type="slidenum">
              <a:rPr lang="sr-Latn-RS" smtClean="0"/>
              <a:t>‹#›</a:t>
            </a:fld>
            <a:endParaRPr lang="sr-Latn-RS"/>
          </a:p>
        </p:txBody>
      </p:sp>
    </p:spTree>
    <p:extLst>
      <p:ext uri="{BB962C8B-B14F-4D97-AF65-F5344CB8AC3E}">
        <p14:creationId xmlns:p14="http://schemas.microsoft.com/office/powerpoint/2010/main" val="869846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rázok 2">
            <a:extLst>
              <a:ext uri="{FF2B5EF4-FFF2-40B4-BE49-F238E27FC236}">
                <a16:creationId xmlns:a16="http://schemas.microsoft.com/office/drawing/2014/main" id="{B1E6B9BD-F42A-F675-C80C-2B62E0728B8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43166" y="829433"/>
            <a:ext cx="2415464" cy="1271163"/>
          </a:xfrm>
          <a:prstGeom prst="rect">
            <a:avLst/>
          </a:prstGeom>
        </p:spPr>
      </p:pic>
      <p:sp>
        <p:nvSpPr>
          <p:cNvPr id="7" name="TextBox 6"/>
          <p:cNvSpPr txBox="1"/>
          <p:nvPr/>
        </p:nvSpPr>
        <p:spPr>
          <a:xfrm>
            <a:off x="2456848" y="2505670"/>
            <a:ext cx="7499530" cy="923330"/>
          </a:xfrm>
          <a:prstGeom prst="rect">
            <a:avLst/>
          </a:prstGeom>
          <a:noFill/>
        </p:spPr>
        <p:txBody>
          <a:bodyPr wrap="square" rtlCol="0" anchor="ctr">
            <a:spAutoFit/>
          </a:bodyPr>
          <a:lstStyle/>
          <a:p>
            <a:pPr algn="ctr"/>
            <a:r>
              <a:rPr lang="sr-Latn-RS" sz="5400" dirty="0">
                <a:solidFill>
                  <a:srgbClr val="006298"/>
                </a:solidFill>
                <a:latin typeface="Times New Roman" panose="02020603050405020304" pitchFamily="18" charset="0"/>
                <a:cs typeface="Times New Roman" panose="02020603050405020304" pitchFamily="18" charset="0"/>
              </a:rPr>
              <a:t>Prevádzkový poriadok</a:t>
            </a:r>
          </a:p>
        </p:txBody>
      </p:sp>
      <p:sp>
        <p:nvSpPr>
          <p:cNvPr id="12" name="TextBox 11"/>
          <p:cNvSpPr txBox="1"/>
          <p:nvPr/>
        </p:nvSpPr>
        <p:spPr>
          <a:xfrm>
            <a:off x="3180780" y="3567817"/>
            <a:ext cx="6051666" cy="523220"/>
          </a:xfrm>
          <a:prstGeom prst="rect">
            <a:avLst/>
          </a:prstGeom>
          <a:noFill/>
        </p:spPr>
        <p:txBody>
          <a:bodyPr wrap="square" rtlCol="0">
            <a:spAutoFit/>
          </a:bodyPr>
          <a:lstStyle/>
          <a:p>
            <a:pPr algn="ctr"/>
            <a:r>
              <a:rPr lang="sk-SK" sz="2800" dirty="0">
                <a:solidFill>
                  <a:srgbClr val="C5C7C9"/>
                </a:solidFill>
                <a:latin typeface="Times New Roman" panose="02020603050405020304" pitchFamily="18" charset="0"/>
                <a:cs typeface="Times New Roman" panose="02020603050405020304" pitchFamily="18" charset="0"/>
              </a:rPr>
              <a:t>Základné školy </a:t>
            </a:r>
            <a:endParaRPr lang="sr-Latn-RS" dirty="0">
              <a:solidFill>
                <a:srgbClr val="C5C7C9"/>
              </a:solidFill>
              <a:latin typeface="Times New Roman" panose="02020603050405020304" pitchFamily="18" charset="0"/>
              <a:cs typeface="Times New Roman" panose="02020603050405020304" pitchFamily="18" charset="0"/>
            </a:endParaRPr>
          </a:p>
        </p:txBody>
      </p:sp>
      <p:sp>
        <p:nvSpPr>
          <p:cNvPr id="14" name="TextBox 13"/>
          <p:cNvSpPr txBox="1"/>
          <p:nvPr/>
        </p:nvSpPr>
        <p:spPr>
          <a:xfrm>
            <a:off x="4491198" y="4774157"/>
            <a:ext cx="3430831" cy="830997"/>
          </a:xfrm>
          <a:prstGeom prst="rect">
            <a:avLst/>
          </a:prstGeom>
          <a:noFill/>
        </p:spPr>
        <p:txBody>
          <a:bodyPr wrap="square" rtlCol="0">
            <a:spAutoFit/>
          </a:bodyPr>
          <a:lstStyle/>
          <a:p>
            <a:pPr algn="ctr"/>
            <a:r>
              <a:rPr lang="sr-Latn-RS" sz="2400" dirty="0">
                <a:solidFill>
                  <a:srgbClr val="006298"/>
                </a:solidFill>
                <a:latin typeface="Times New Roman" panose="02020603050405020304" pitchFamily="18" charset="0"/>
                <a:cs typeface="Times New Roman" panose="02020603050405020304" pitchFamily="18" charset="0"/>
              </a:rPr>
              <a:t>Mgr. Kristína Hrčková </a:t>
            </a:r>
          </a:p>
          <a:p>
            <a:pPr algn="ctr"/>
            <a:r>
              <a:rPr lang="sr-Latn-RS" sz="2400" dirty="0">
                <a:solidFill>
                  <a:srgbClr val="006298"/>
                </a:solidFill>
                <a:latin typeface="Times New Roman" panose="02020603050405020304" pitchFamily="18" charset="0"/>
                <a:cs typeface="Times New Roman" panose="02020603050405020304" pitchFamily="18" charset="0"/>
              </a:rPr>
              <a:t>DAHE Jarmila Sucháčová</a:t>
            </a:r>
          </a:p>
        </p:txBody>
      </p:sp>
      <p:sp>
        <p:nvSpPr>
          <p:cNvPr id="16" name="TextBox 15"/>
          <p:cNvSpPr txBox="1"/>
          <p:nvPr/>
        </p:nvSpPr>
        <p:spPr>
          <a:xfrm>
            <a:off x="4708634" y="5641943"/>
            <a:ext cx="2774731" cy="646331"/>
          </a:xfrm>
          <a:prstGeom prst="rect">
            <a:avLst/>
          </a:prstGeom>
          <a:noFill/>
        </p:spPr>
        <p:txBody>
          <a:bodyPr wrap="square" rtlCol="0">
            <a:spAutoFit/>
          </a:bodyPr>
          <a:lstStyle/>
          <a:p>
            <a:pPr algn="ctr"/>
            <a:r>
              <a:rPr lang="sr-Latn-RS" dirty="0">
                <a:solidFill>
                  <a:srgbClr val="006298"/>
                </a:solidFill>
                <a:latin typeface="Times New Roman" panose="02020603050405020304" pitchFamily="18" charset="0"/>
                <a:cs typeface="Times New Roman" panose="02020603050405020304" pitchFamily="18" charset="0"/>
              </a:rPr>
              <a:t>Oddelenie hygieny detí a mládeže</a:t>
            </a:r>
          </a:p>
        </p:txBody>
      </p:sp>
    </p:spTree>
    <p:extLst>
      <p:ext uri="{BB962C8B-B14F-4D97-AF65-F5344CB8AC3E}">
        <p14:creationId xmlns:p14="http://schemas.microsoft.com/office/powerpoint/2010/main" val="4157409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F6CFF-CF2F-63FA-C979-C8843CB0FDCB}"/>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60287D66-C942-AE77-8EF6-7E1E3A451FF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09591"/>
            <a:ext cx="185118" cy="555353"/>
          </a:xfrm>
          <a:prstGeom prst="rect">
            <a:avLst/>
          </a:prstGeom>
        </p:spPr>
      </p:pic>
      <p:pic>
        <p:nvPicPr>
          <p:cNvPr id="3" name="Picture 2">
            <a:extLst>
              <a:ext uri="{FF2B5EF4-FFF2-40B4-BE49-F238E27FC236}">
                <a16:creationId xmlns:a16="http://schemas.microsoft.com/office/drawing/2014/main" id="{D1C33ADB-BEE9-010D-90D5-09770981D1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036" y="278456"/>
            <a:ext cx="11510682" cy="626979"/>
          </a:xfrm>
          <a:prstGeom prst="rect">
            <a:avLst/>
          </a:prstGeom>
        </p:spPr>
      </p:pic>
      <p:sp>
        <p:nvSpPr>
          <p:cNvPr id="4" name="TextBox 3">
            <a:extLst>
              <a:ext uri="{FF2B5EF4-FFF2-40B4-BE49-F238E27FC236}">
                <a16:creationId xmlns:a16="http://schemas.microsoft.com/office/drawing/2014/main" id="{28D82975-01B8-FBE2-40CD-5719B1351972}"/>
              </a:ext>
            </a:extLst>
          </p:cNvPr>
          <p:cNvSpPr txBox="1"/>
          <p:nvPr/>
        </p:nvSpPr>
        <p:spPr>
          <a:xfrm>
            <a:off x="753036" y="381217"/>
            <a:ext cx="11349316" cy="523220"/>
          </a:xfrm>
          <a:prstGeom prst="rect">
            <a:avLst/>
          </a:prstGeom>
          <a:noFill/>
        </p:spPr>
        <p:txBody>
          <a:bodyPr wrap="square" rtlCol="0">
            <a:spAutoFit/>
          </a:bodyPr>
          <a:lstStyle/>
          <a:p>
            <a:r>
              <a:rPr lang="pl-PL" sz="2800" dirty="0">
                <a:solidFill>
                  <a:srgbClr val="FFFFFF"/>
                </a:solidFill>
                <a:latin typeface="Times New Roman" panose="02020603050405020304" pitchFamily="18" charset="0"/>
                <a:cs typeface="Times New Roman" panose="02020603050405020304" pitchFamily="18" charset="0"/>
              </a:rPr>
              <a:t>UVZ SR </a:t>
            </a:r>
            <a:endParaRPr lang="sr-Latn-RS" sz="2800" dirty="0">
              <a:solidFill>
                <a:srgbClr val="FFFFFF"/>
              </a:solidFill>
              <a:latin typeface="Times New Roman" panose="02020603050405020304" pitchFamily="18" charset="0"/>
              <a:cs typeface="Times New Roman" panose="02020603050405020304" pitchFamily="18" charset="0"/>
            </a:endParaRPr>
          </a:p>
        </p:txBody>
      </p:sp>
      <p:pic>
        <p:nvPicPr>
          <p:cNvPr id="6" name="Obrázok 5">
            <a:extLst>
              <a:ext uri="{FF2B5EF4-FFF2-40B4-BE49-F238E27FC236}">
                <a16:creationId xmlns:a16="http://schemas.microsoft.com/office/drawing/2014/main" id="{264F721A-0E31-ECE9-2AF7-73C9D1311F3C}"/>
              </a:ext>
            </a:extLst>
          </p:cNvPr>
          <p:cNvPicPr>
            <a:picLocks noChangeAspect="1"/>
          </p:cNvPicPr>
          <p:nvPr/>
        </p:nvPicPr>
        <p:blipFill>
          <a:blip r:embed="rId4"/>
          <a:stretch>
            <a:fillRect/>
          </a:stretch>
        </p:blipFill>
        <p:spPr>
          <a:xfrm>
            <a:off x="1462726" y="1163563"/>
            <a:ext cx="9266548" cy="4898450"/>
          </a:xfrm>
          <a:prstGeom prst="rect">
            <a:avLst/>
          </a:prstGeom>
        </p:spPr>
      </p:pic>
      <p:sp>
        <p:nvSpPr>
          <p:cNvPr id="7" name="Ovál 6">
            <a:extLst>
              <a:ext uri="{FF2B5EF4-FFF2-40B4-BE49-F238E27FC236}">
                <a16:creationId xmlns:a16="http://schemas.microsoft.com/office/drawing/2014/main" id="{658C6FDC-73A8-0790-B376-82A7468BEE45}"/>
              </a:ext>
            </a:extLst>
          </p:cNvPr>
          <p:cNvSpPr/>
          <p:nvPr/>
        </p:nvSpPr>
        <p:spPr>
          <a:xfrm>
            <a:off x="4921623" y="2734235"/>
            <a:ext cx="950259" cy="439271"/>
          </a:xfrm>
          <a:prstGeom prst="ellipse">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k-SK"/>
          </a:p>
        </p:txBody>
      </p:sp>
      <p:sp>
        <p:nvSpPr>
          <p:cNvPr id="8" name="Šípka: doprava 7">
            <a:extLst>
              <a:ext uri="{FF2B5EF4-FFF2-40B4-BE49-F238E27FC236}">
                <a16:creationId xmlns:a16="http://schemas.microsoft.com/office/drawing/2014/main" id="{1514C606-35EB-4F3F-D1AA-71F117B2438F}"/>
              </a:ext>
            </a:extLst>
          </p:cNvPr>
          <p:cNvSpPr/>
          <p:nvPr/>
        </p:nvSpPr>
        <p:spPr>
          <a:xfrm>
            <a:off x="591670" y="5085576"/>
            <a:ext cx="1055802" cy="263951"/>
          </a:xfrm>
          <a:prstGeom prst="rightArrow">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k-SK"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78103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8652E-B0ED-5D4C-4234-A20AE33066B0}"/>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4289FB1F-1430-50A4-EC8F-F625832D99F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09591"/>
            <a:ext cx="185118" cy="555353"/>
          </a:xfrm>
          <a:prstGeom prst="rect">
            <a:avLst/>
          </a:prstGeom>
        </p:spPr>
      </p:pic>
      <p:pic>
        <p:nvPicPr>
          <p:cNvPr id="3" name="Picture 2">
            <a:extLst>
              <a:ext uri="{FF2B5EF4-FFF2-40B4-BE49-F238E27FC236}">
                <a16:creationId xmlns:a16="http://schemas.microsoft.com/office/drawing/2014/main" id="{4A1BDEBF-9951-AD10-D9F2-703E0DDE1F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036" y="278456"/>
            <a:ext cx="11510682" cy="626979"/>
          </a:xfrm>
          <a:prstGeom prst="rect">
            <a:avLst/>
          </a:prstGeom>
        </p:spPr>
      </p:pic>
      <p:sp>
        <p:nvSpPr>
          <p:cNvPr id="4" name="TextBox 3">
            <a:extLst>
              <a:ext uri="{FF2B5EF4-FFF2-40B4-BE49-F238E27FC236}">
                <a16:creationId xmlns:a16="http://schemas.microsoft.com/office/drawing/2014/main" id="{B552A2D2-B22F-1D60-EBEE-22F839CBF2D3}"/>
              </a:ext>
            </a:extLst>
          </p:cNvPr>
          <p:cNvSpPr txBox="1"/>
          <p:nvPr/>
        </p:nvSpPr>
        <p:spPr>
          <a:xfrm>
            <a:off x="753036" y="381217"/>
            <a:ext cx="11349316" cy="523220"/>
          </a:xfrm>
          <a:prstGeom prst="rect">
            <a:avLst/>
          </a:prstGeom>
          <a:noFill/>
        </p:spPr>
        <p:txBody>
          <a:bodyPr wrap="square" rtlCol="0">
            <a:spAutoFit/>
          </a:bodyPr>
          <a:lstStyle/>
          <a:p>
            <a:r>
              <a:rPr lang="pl-PL" sz="2800" dirty="0">
                <a:solidFill>
                  <a:srgbClr val="FFFFFF"/>
                </a:solidFill>
                <a:latin typeface="Times New Roman" panose="02020603050405020304" pitchFamily="18" charset="0"/>
                <a:cs typeface="Times New Roman" panose="02020603050405020304" pitchFamily="18" charset="0"/>
              </a:rPr>
              <a:t>UVZ SR </a:t>
            </a:r>
            <a:endParaRPr lang="sr-Latn-RS" sz="2800" dirty="0">
              <a:solidFill>
                <a:srgbClr val="FFFFFF"/>
              </a:solidFill>
              <a:latin typeface="Times New Roman" panose="02020603050405020304" pitchFamily="18" charset="0"/>
              <a:cs typeface="Times New Roman" panose="02020603050405020304" pitchFamily="18" charset="0"/>
            </a:endParaRPr>
          </a:p>
        </p:txBody>
      </p:sp>
      <p:sp>
        <p:nvSpPr>
          <p:cNvPr id="8" name="Šípka: doprava 7">
            <a:extLst>
              <a:ext uri="{FF2B5EF4-FFF2-40B4-BE49-F238E27FC236}">
                <a16:creationId xmlns:a16="http://schemas.microsoft.com/office/drawing/2014/main" id="{B6D98905-7E20-903E-518A-35F0BEED4789}"/>
              </a:ext>
            </a:extLst>
          </p:cNvPr>
          <p:cNvSpPr/>
          <p:nvPr/>
        </p:nvSpPr>
        <p:spPr>
          <a:xfrm>
            <a:off x="591670" y="5718826"/>
            <a:ext cx="1055802" cy="263951"/>
          </a:xfrm>
          <a:prstGeom prst="rightArrow">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k-SK"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5" name="Obrázok 4">
            <a:extLst>
              <a:ext uri="{FF2B5EF4-FFF2-40B4-BE49-F238E27FC236}">
                <a16:creationId xmlns:a16="http://schemas.microsoft.com/office/drawing/2014/main" id="{34B52683-49D9-DD5C-6331-527B7DA71199}"/>
              </a:ext>
            </a:extLst>
          </p:cNvPr>
          <p:cNvPicPr>
            <a:picLocks noChangeAspect="1"/>
          </p:cNvPicPr>
          <p:nvPr/>
        </p:nvPicPr>
        <p:blipFill>
          <a:blip r:embed="rId4"/>
          <a:stretch>
            <a:fillRect/>
          </a:stretch>
        </p:blipFill>
        <p:spPr>
          <a:xfrm>
            <a:off x="1647472" y="1007198"/>
            <a:ext cx="9049732" cy="5222449"/>
          </a:xfrm>
          <a:prstGeom prst="rect">
            <a:avLst/>
          </a:prstGeom>
        </p:spPr>
      </p:pic>
    </p:spTree>
    <p:extLst>
      <p:ext uri="{BB962C8B-B14F-4D97-AF65-F5344CB8AC3E}">
        <p14:creationId xmlns:p14="http://schemas.microsoft.com/office/powerpoint/2010/main" val="29044372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176CB-451D-2498-305D-67B2E4082028}"/>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9F70A3BC-DA51-C9DA-74EC-266E2FA451AC}"/>
              </a:ext>
            </a:extLst>
          </p:cNvPr>
          <p:cNvSpPr txBox="1"/>
          <p:nvPr/>
        </p:nvSpPr>
        <p:spPr>
          <a:xfrm>
            <a:off x="406552" y="983500"/>
            <a:ext cx="11516507" cy="5500480"/>
          </a:xfrm>
          <a:prstGeom prst="rect">
            <a:avLst/>
          </a:prstGeom>
          <a:noFill/>
        </p:spPr>
        <p:txBody>
          <a:bodyPr wrap="square" rtlCol="0" anchor="ctr">
            <a:spAutoFit/>
          </a:bodyPr>
          <a:lstStyle/>
          <a:p>
            <a:pPr marL="365760" marR="0" lvl="0" indent="-256032" algn="just" defTabSz="914400" rtl="0" eaLnBrk="1" fontAlgn="auto" latinLnBrk="0" hangingPunct="1">
              <a:lnSpc>
                <a:spcPct val="150000"/>
              </a:lnSpc>
              <a:spcBef>
                <a:spcPts val="300"/>
              </a:spcBef>
              <a:spcAft>
                <a:spcPts val="0"/>
              </a:spcAft>
              <a:buClr>
                <a:srgbClr val="1B587C">
                  <a:lumMod val="75000"/>
                </a:srgbClr>
              </a:buClr>
              <a:buSzTx/>
              <a:buFont typeface="Georgia"/>
              <a:buChar char="•"/>
              <a:tabLst/>
              <a:defRPr/>
            </a:pPr>
            <a:r>
              <a:rPr kumimoji="0" lang="sk-SK" sz="2300" b="0" i="0" u="none" strike="noStrike" kern="1200" cap="none" spc="0" normalizeH="0" baseline="0" noProof="0" dirty="0">
                <a:ln>
                  <a:noFill/>
                </a:ln>
                <a:solidFill>
                  <a:srgbClr val="323232"/>
                </a:solidFill>
                <a:effectLst/>
                <a:uLnTx/>
                <a:uFillTx/>
                <a:latin typeface="Calibri" panose="020F0502020204030204"/>
                <a:ea typeface="+mn-ea"/>
                <a:cs typeface="+mn-cs"/>
              </a:rPr>
              <a:t>Ak má základná škola schválený PP v súlade so všetkými požiadavkami zákona č. 355/2007 </a:t>
            </a:r>
            <a:r>
              <a:rPr kumimoji="0" lang="sk-SK" sz="2300" b="0" i="0" u="none" strike="noStrike" kern="1200" cap="none" spc="0" normalizeH="0" baseline="0" noProof="0" dirty="0" err="1">
                <a:ln>
                  <a:noFill/>
                </a:ln>
                <a:solidFill>
                  <a:srgbClr val="323232"/>
                </a:solidFill>
                <a:effectLst/>
                <a:uLnTx/>
                <a:uFillTx/>
                <a:latin typeface="Calibri" panose="020F0502020204030204"/>
                <a:ea typeface="+mn-ea"/>
                <a:cs typeface="+mn-cs"/>
              </a:rPr>
              <a:t>Z.z</a:t>
            </a:r>
            <a:r>
              <a:rPr kumimoji="0" lang="sk-SK" sz="2300" b="0" i="0" u="none" strike="noStrike" kern="1200" cap="none" spc="0" normalizeH="0" baseline="0" noProof="0" dirty="0">
                <a:ln>
                  <a:noFill/>
                </a:ln>
                <a:solidFill>
                  <a:srgbClr val="323232"/>
                </a:solidFill>
                <a:effectLst/>
                <a:uLnTx/>
                <a:uFillTx/>
                <a:latin typeface="Calibri" panose="020F0502020204030204"/>
                <a:ea typeface="+mn-ea"/>
                <a:cs typeface="+mn-cs"/>
              </a:rPr>
              <a:t>. </a:t>
            </a:r>
            <a:r>
              <a:rPr lang="sk-SK" sz="2300" dirty="0">
                <a:solidFill>
                  <a:srgbClr val="323232"/>
                </a:solidFill>
                <a:latin typeface="Calibri" panose="020F0502020204030204"/>
              </a:rPr>
              <a:t>, </a:t>
            </a:r>
            <a:r>
              <a:rPr kumimoji="0" lang="sk-SK" sz="2300" b="0" i="0" u="none" strike="noStrike" kern="1200" cap="none" spc="0" normalizeH="0" baseline="0" noProof="0" dirty="0">
                <a:ln>
                  <a:noFill/>
                </a:ln>
                <a:solidFill>
                  <a:srgbClr val="323232"/>
                </a:solidFill>
                <a:effectLst/>
                <a:uLnTx/>
                <a:uFillTx/>
                <a:latin typeface="Calibri" panose="020F0502020204030204"/>
                <a:ea typeface="+mn-ea"/>
                <a:cs typeface="+mn-cs"/>
              </a:rPr>
              <a:t>vyhlášky MZ SR č. 75/2023 Z. z., nového školského zákona, má schválenú najvyššiu  </a:t>
            </a:r>
            <a:r>
              <a:rPr kumimoji="0" lang="sk-SK" sz="2300" i="0" u="none" strike="noStrike" kern="1200" cap="none" spc="0" normalizeH="0" baseline="0" noProof="0" dirty="0">
                <a:ln>
                  <a:noFill/>
                </a:ln>
                <a:solidFill>
                  <a:srgbClr val="323232"/>
                </a:solidFill>
                <a:effectLst/>
                <a:uLnTx/>
                <a:uFillTx/>
                <a:latin typeface="Calibri" panose="020F0502020204030204"/>
                <a:ea typeface="+mn-ea"/>
                <a:cs typeface="+mn-cs"/>
              </a:rPr>
              <a:t>kapacitu detí a nedošlo k iným zmenám</a:t>
            </a:r>
            <a:r>
              <a:rPr kumimoji="0" lang="sk-SK" sz="2300" b="0" i="0" u="none" strike="noStrike" kern="1200" cap="none" spc="0" normalizeH="0" baseline="0" noProof="0" dirty="0">
                <a:ln>
                  <a:noFill/>
                </a:ln>
                <a:solidFill>
                  <a:srgbClr val="323232"/>
                </a:solidFill>
                <a:effectLst/>
                <a:uLnTx/>
                <a:uFillTx/>
                <a:latin typeface="Calibri" panose="020F0502020204030204"/>
                <a:ea typeface="+mn-ea"/>
                <a:cs typeface="+mn-cs"/>
              </a:rPr>
              <a:t>, nie je potrebné opätovne schvaľovať PP. </a:t>
            </a:r>
            <a:r>
              <a:rPr lang="sk-SK" sz="2300" dirty="0">
                <a:solidFill>
                  <a:srgbClr val="323232"/>
                </a:solidFill>
                <a:latin typeface="Calibri" panose="020F0502020204030204"/>
              </a:rPr>
              <a:t>A</a:t>
            </a:r>
            <a:r>
              <a:rPr kumimoji="0" lang="sk-SK" sz="2300" b="0" i="0" u="none" strike="noStrike" kern="1200" cap="none" spc="0" normalizeH="0" baseline="0" noProof="0" dirty="0">
                <a:ln>
                  <a:noFill/>
                </a:ln>
                <a:solidFill>
                  <a:srgbClr val="323232"/>
                </a:solidFill>
                <a:effectLst/>
                <a:uLnTx/>
                <a:uFillTx/>
                <a:latin typeface="Calibri" panose="020F0502020204030204"/>
                <a:ea typeface="+mn-ea"/>
                <a:cs typeface="+mn-cs"/>
              </a:rPr>
              <a:t>k nie je schválený je potrebné zaslať PP na RÚVZ LV na </a:t>
            </a:r>
            <a:r>
              <a:rPr kumimoji="0" lang="sk-SK" sz="2300" b="0" i="0" u="none" strike="noStrike" kern="1200" cap="none" spc="0" normalizeH="0" baseline="0" noProof="0">
                <a:ln>
                  <a:noFill/>
                </a:ln>
                <a:solidFill>
                  <a:srgbClr val="323232"/>
                </a:solidFill>
                <a:effectLst/>
                <a:uLnTx/>
                <a:uFillTx/>
                <a:latin typeface="Calibri" panose="020F0502020204030204"/>
                <a:ea typeface="+mn-ea"/>
                <a:cs typeface="+mn-cs"/>
              </a:rPr>
              <a:t>schválenie.</a:t>
            </a:r>
          </a:p>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r>
              <a:rPr kumimoji="0" lang="sk-SK" sz="2300" b="0" i="0" u="none" strike="noStrike" kern="1200" cap="none" spc="0" normalizeH="0" baseline="0" noProof="0">
                <a:ln>
                  <a:noFill/>
                </a:ln>
                <a:solidFill>
                  <a:srgbClr val="323232"/>
                </a:solidFill>
                <a:effectLst/>
                <a:uLnTx/>
                <a:uFillTx/>
                <a:latin typeface="Calibri" panose="020F0502020204030204"/>
                <a:ea typeface="+mn-ea"/>
                <a:cs typeface="+mn-cs"/>
              </a:rPr>
              <a:t>  </a:t>
            </a:r>
            <a:endParaRPr kumimoji="0" lang="sk-SK" sz="2300" b="0" i="0" u="none" strike="noStrike" kern="1200" cap="none" spc="0" normalizeH="0" baseline="0" noProof="0" dirty="0">
              <a:ln>
                <a:noFill/>
              </a:ln>
              <a:solidFill>
                <a:srgbClr val="323232"/>
              </a:solidFill>
              <a:effectLst/>
              <a:uLnTx/>
              <a:uFillTx/>
              <a:latin typeface="Calibri" panose="020F0502020204030204"/>
              <a:ea typeface="+mn-ea"/>
              <a:cs typeface="+mn-cs"/>
            </a:endParaRPr>
          </a:p>
          <a:p>
            <a:pPr marL="365760" marR="0" lvl="0" indent="-256032" algn="just" defTabSz="914400" rtl="0" eaLnBrk="1" fontAlgn="auto" latinLnBrk="0" hangingPunct="1">
              <a:lnSpc>
                <a:spcPct val="150000"/>
              </a:lnSpc>
              <a:spcBef>
                <a:spcPts val="300"/>
              </a:spcBef>
              <a:spcAft>
                <a:spcPts val="0"/>
              </a:spcAft>
              <a:buClr>
                <a:srgbClr val="1B587C">
                  <a:lumMod val="75000"/>
                </a:srgbClr>
              </a:buClr>
              <a:buSzTx/>
              <a:buFont typeface="Georgia"/>
              <a:buChar char="•"/>
              <a:tabLst/>
              <a:defRPr/>
            </a:pPr>
            <a:r>
              <a:rPr kumimoji="0" lang="sk-SK" sz="2300" b="0" i="0" u="none" strike="noStrike" kern="1200" cap="none" spc="0" normalizeH="0" baseline="0" noProof="0" dirty="0">
                <a:ln>
                  <a:noFill/>
                </a:ln>
                <a:solidFill>
                  <a:srgbClr val="323232"/>
                </a:solidFill>
                <a:effectLst/>
                <a:uLnTx/>
                <a:uFillTx/>
                <a:latin typeface="Calibri" panose="020F0502020204030204"/>
                <a:ea typeface="+mn-ea"/>
                <a:cs typeface="+mn-cs"/>
              </a:rPr>
              <a:t>V prípade nejasností (pochybností) je možné vopred odkonzultovať návrh prevádzkového poriadku so zamestnancami odd. HDM RÚVZ Levice.</a:t>
            </a:r>
          </a:p>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r>
              <a:rPr kumimoji="0" lang="sk-SK" sz="2300" b="0" i="0" u="none" strike="noStrike" kern="1200" cap="none" spc="0" normalizeH="0" baseline="0" noProof="0" dirty="0">
                <a:ln>
                  <a:noFill/>
                </a:ln>
                <a:solidFill>
                  <a:srgbClr val="323232"/>
                </a:solidFill>
                <a:effectLst/>
                <a:uLnTx/>
                <a:uFillTx/>
                <a:latin typeface="Calibri" panose="020F0502020204030204"/>
                <a:ea typeface="+mn-ea"/>
                <a:cs typeface="+mn-cs"/>
              </a:rPr>
              <a:t> </a:t>
            </a:r>
          </a:p>
          <a:p>
            <a:pPr marL="365760" marR="0" lvl="0" indent="-256032" algn="just" defTabSz="914400" rtl="0" eaLnBrk="1" fontAlgn="auto" latinLnBrk="0" hangingPunct="1">
              <a:lnSpc>
                <a:spcPct val="150000"/>
              </a:lnSpc>
              <a:spcBef>
                <a:spcPts val="300"/>
              </a:spcBef>
              <a:spcAft>
                <a:spcPts val="0"/>
              </a:spcAft>
              <a:buClr>
                <a:srgbClr val="1B587C">
                  <a:lumMod val="75000"/>
                </a:srgbClr>
              </a:buClr>
              <a:buSzTx/>
              <a:buFont typeface="Georgia"/>
              <a:buChar char="•"/>
              <a:tabLst/>
              <a:defRPr/>
            </a:pPr>
            <a:r>
              <a:rPr kumimoji="0" lang="sk-SK" sz="2300" b="0" i="0" u="none" strike="noStrike" kern="1200" cap="none" spc="0" normalizeH="0" baseline="0" noProof="0" dirty="0">
                <a:ln>
                  <a:noFill/>
                </a:ln>
                <a:solidFill>
                  <a:srgbClr val="323232"/>
                </a:solidFill>
                <a:effectLst/>
                <a:uLnTx/>
                <a:uFillTx/>
                <a:latin typeface="Calibri" panose="020F0502020204030204"/>
                <a:ea typeface="+mn-ea"/>
                <a:cs typeface="+mn-cs"/>
              </a:rPr>
              <a:t>Podľa § 4 ods. 1 písm. a) zákona č. 145/1995 Z. z. o správnych poplatkoch v znení neskorších predpisov sú </a:t>
            </a:r>
            <a:r>
              <a:rPr kumimoji="0" lang="sk-SK" sz="2300" b="1" i="0" u="none" strike="noStrike" kern="1200" cap="none" spc="0" normalizeH="0" baseline="0" noProof="0" dirty="0">
                <a:ln>
                  <a:noFill/>
                </a:ln>
                <a:solidFill>
                  <a:srgbClr val="323232"/>
                </a:solidFill>
                <a:effectLst/>
                <a:uLnTx/>
                <a:uFillTx/>
                <a:latin typeface="Calibri" panose="020F0502020204030204"/>
                <a:ea typeface="+mn-ea"/>
                <a:cs typeface="+mn-cs"/>
              </a:rPr>
              <a:t>rozpočtové</a:t>
            </a:r>
            <a:r>
              <a:rPr kumimoji="0" lang="sk-SK" sz="2300" b="0" i="0" u="none" strike="noStrike" kern="1200" cap="none" spc="0" normalizeH="0" baseline="0" noProof="0" dirty="0">
                <a:ln>
                  <a:noFill/>
                </a:ln>
                <a:solidFill>
                  <a:srgbClr val="323232"/>
                </a:solidFill>
                <a:effectLst/>
                <a:uLnTx/>
                <a:uFillTx/>
                <a:latin typeface="Calibri" panose="020F0502020204030204"/>
                <a:ea typeface="+mn-ea"/>
                <a:cs typeface="+mn-cs"/>
              </a:rPr>
              <a:t> organizácie  oslobodené od úhrady správneho poplatku. </a:t>
            </a:r>
          </a:p>
        </p:txBody>
      </p:sp>
      <p:pic>
        <p:nvPicPr>
          <p:cNvPr id="2" name="Picture 1">
            <a:extLst>
              <a:ext uri="{FF2B5EF4-FFF2-40B4-BE49-F238E27FC236}">
                <a16:creationId xmlns:a16="http://schemas.microsoft.com/office/drawing/2014/main" id="{48310953-C60B-B815-A5CA-15E1967A0A9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81217"/>
            <a:ext cx="231516" cy="694547"/>
          </a:xfrm>
          <a:prstGeom prst="rect">
            <a:avLst/>
          </a:prstGeom>
        </p:spPr>
      </p:pic>
    </p:spTree>
    <p:extLst>
      <p:ext uri="{BB962C8B-B14F-4D97-AF65-F5344CB8AC3E}">
        <p14:creationId xmlns:p14="http://schemas.microsoft.com/office/powerpoint/2010/main" val="488925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9B61C-48C1-BBEA-2AA3-E7C088344633}"/>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1CD9CCC3-45AA-9C54-ADEF-6C2430270F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09591"/>
            <a:ext cx="185118" cy="555353"/>
          </a:xfrm>
          <a:prstGeom prst="rect">
            <a:avLst/>
          </a:prstGeom>
        </p:spPr>
      </p:pic>
      <p:pic>
        <p:nvPicPr>
          <p:cNvPr id="3" name="Picture 2">
            <a:extLst>
              <a:ext uri="{FF2B5EF4-FFF2-40B4-BE49-F238E27FC236}">
                <a16:creationId xmlns:a16="http://schemas.microsoft.com/office/drawing/2014/main" id="{D3BC592A-C099-0567-F22E-570DF893CE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036" y="278456"/>
            <a:ext cx="11510682" cy="626979"/>
          </a:xfrm>
          <a:prstGeom prst="rect">
            <a:avLst/>
          </a:prstGeom>
        </p:spPr>
      </p:pic>
      <p:sp>
        <p:nvSpPr>
          <p:cNvPr id="4" name="TextBox 3">
            <a:extLst>
              <a:ext uri="{FF2B5EF4-FFF2-40B4-BE49-F238E27FC236}">
                <a16:creationId xmlns:a16="http://schemas.microsoft.com/office/drawing/2014/main" id="{8335892A-9010-0DFB-E3D4-A545BCE5B233}"/>
              </a:ext>
            </a:extLst>
          </p:cNvPr>
          <p:cNvSpPr txBox="1"/>
          <p:nvPr/>
        </p:nvSpPr>
        <p:spPr>
          <a:xfrm>
            <a:off x="753036" y="381217"/>
            <a:ext cx="11349316" cy="523220"/>
          </a:xfrm>
          <a:prstGeom prst="rect">
            <a:avLst/>
          </a:prstGeom>
          <a:noFill/>
        </p:spPr>
        <p:txBody>
          <a:bodyPr wrap="square" rtlCol="0">
            <a:spAutoFit/>
          </a:bodyPr>
          <a:lstStyle/>
          <a:p>
            <a:r>
              <a:rPr lang="pl-PL" sz="2800" dirty="0">
                <a:solidFill>
                  <a:srgbClr val="FFFFFF"/>
                </a:solidFill>
                <a:latin typeface="Times New Roman" panose="02020603050405020304" pitchFamily="18" charset="0"/>
                <a:cs typeface="Times New Roman" panose="02020603050405020304" pitchFamily="18" charset="0"/>
              </a:rPr>
              <a:t>Vzor žiadosti</a:t>
            </a:r>
            <a:endParaRPr lang="sr-Latn-RS" sz="2800" dirty="0">
              <a:solidFill>
                <a:srgbClr val="FFFFFF"/>
              </a:solidFill>
              <a:latin typeface="Times New Roman" panose="02020603050405020304" pitchFamily="18" charset="0"/>
              <a:cs typeface="Times New Roman" panose="02020603050405020304" pitchFamily="18" charset="0"/>
            </a:endParaRPr>
          </a:p>
        </p:txBody>
      </p:sp>
      <p:pic>
        <p:nvPicPr>
          <p:cNvPr id="6" name="Obrázok 5">
            <a:extLst>
              <a:ext uri="{FF2B5EF4-FFF2-40B4-BE49-F238E27FC236}">
                <a16:creationId xmlns:a16="http://schemas.microsoft.com/office/drawing/2014/main" id="{2AB28A05-CAA3-395A-B522-F5A28C6E6686}"/>
              </a:ext>
            </a:extLst>
          </p:cNvPr>
          <p:cNvPicPr>
            <a:picLocks noChangeAspect="1"/>
          </p:cNvPicPr>
          <p:nvPr/>
        </p:nvPicPr>
        <p:blipFill>
          <a:blip r:embed="rId4"/>
          <a:stretch>
            <a:fillRect/>
          </a:stretch>
        </p:blipFill>
        <p:spPr>
          <a:xfrm>
            <a:off x="753036" y="1007198"/>
            <a:ext cx="4168107" cy="5835350"/>
          </a:xfrm>
          <a:prstGeom prst="rect">
            <a:avLst/>
          </a:prstGeom>
        </p:spPr>
      </p:pic>
      <p:pic>
        <p:nvPicPr>
          <p:cNvPr id="7" name="Obrázok 6">
            <a:extLst>
              <a:ext uri="{FF2B5EF4-FFF2-40B4-BE49-F238E27FC236}">
                <a16:creationId xmlns:a16="http://schemas.microsoft.com/office/drawing/2014/main" id="{9919EFD0-823E-CE2D-B3FB-88D953A3F50E}"/>
              </a:ext>
            </a:extLst>
          </p:cNvPr>
          <p:cNvPicPr>
            <a:picLocks noChangeAspect="1"/>
          </p:cNvPicPr>
          <p:nvPr/>
        </p:nvPicPr>
        <p:blipFill>
          <a:blip r:embed="rId5"/>
          <a:stretch>
            <a:fillRect/>
          </a:stretch>
        </p:blipFill>
        <p:spPr>
          <a:xfrm>
            <a:off x="5325526" y="1276638"/>
            <a:ext cx="5868219" cy="4788817"/>
          </a:xfrm>
          <a:prstGeom prst="rect">
            <a:avLst/>
          </a:prstGeom>
        </p:spPr>
      </p:pic>
      <p:sp>
        <p:nvSpPr>
          <p:cNvPr id="5" name="Šípka: doprava 4">
            <a:extLst>
              <a:ext uri="{FF2B5EF4-FFF2-40B4-BE49-F238E27FC236}">
                <a16:creationId xmlns:a16="http://schemas.microsoft.com/office/drawing/2014/main" id="{BCCE3D42-BF82-6E4A-6817-DEB27904B66F}"/>
              </a:ext>
            </a:extLst>
          </p:cNvPr>
          <p:cNvSpPr/>
          <p:nvPr/>
        </p:nvSpPr>
        <p:spPr>
          <a:xfrm>
            <a:off x="4821678" y="2618063"/>
            <a:ext cx="575076" cy="187890"/>
          </a:xfrm>
          <a:prstGeom prst="rightArrow">
            <a:avLst/>
          </a:prstGeom>
          <a:solidFill>
            <a:srgbClr val="FF0000"/>
          </a:solidFill>
          <a:ln w="12700" cap="flat" cmpd="sng" algn="ctr">
            <a:solidFill>
              <a:srgbClr val="FF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sk-SK"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97813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913529" y="2603751"/>
            <a:ext cx="7113575" cy="923330"/>
          </a:xfrm>
          <a:prstGeom prst="rect">
            <a:avLst/>
          </a:prstGeom>
          <a:noFill/>
        </p:spPr>
        <p:txBody>
          <a:bodyPr wrap="square" rtlCol="0" anchor="ctr">
            <a:spAutoFit/>
          </a:bodyPr>
          <a:lstStyle/>
          <a:p>
            <a:r>
              <a:rPr lang="sr-Latn-RS" sz="5400" dirty="0">
                <a:solidFill>
                  <a:srgbClr val="006298"/>
                </a:solidFill>
                <a:latin typeface="Times New Roman" panose="02020603050405020304" pitchFamily="18" charset="0"/>
                <a:cs typeface="Times New Roman" panose="02020603050405020304" pitchFamily="18" charset="0"/>
              </a:rPr>
              <a:t>Ďakujeme za pozornosť!</a:t>
            </a:r>
          </a:p>
        </p:txBody>
      </p:sp>
      <p:sp>
        <p:nvSpPr>
          <p:cNvPr id="14" name="TextBox 13"/>
          <p:cNvSpPr txBox="1"/>
          <p:nvPr/>
        </p:nvSpPr>
        <p:spPr>
          <a:xfrm>
            <a:off x="4464407" y="4020105"/>
            <a:ext cx="3507497" cy="461665"/>
          </a:xfrm>
          <a:prstGeom prst="rect">
            <a:avLst/>
          </a:prstGeom>
          <a:noFill/>
        </p:spPr>
        <p:txBody>
          <a:bodyPr wrap="square" rtlCol="0">
            <a:spAutoFit/>
          </a:bodyPr>
          <a:lstStyle/>
          <a:p>
            <a:pPr algn="ctr"/>
            <a:r>
              <a:rPr lang="sk-SK" sz="2400" dirty="0" err="1">
                <a:solidFill>
                  <a:srgbClr val="006298"/>
                </a:solidFill>
                <a:latin typeface="Times New Roman" panose="02020603050405020304" pitchFamily="18" charset="0"/>
                <a:cs typeface="Times New Roman" panose="02020603050405020304" pitchFamily="18" charset="0"/>
              </a:rPr>
              <a:t>lv.hdm</a:t>
            </a:r>
            <a:r>
              <a:rPr lang="en-US" sz="2400" dirty="0">
                <a:solidFill>
                  <a:srgbClr val="006298"/>
                </a:solidFill>
                <a:latin typeface="Times New Roman" panose="02020603050405020304" pitchFamily="18" charset="0"/>
                <a:cs typeface="Times New Roman" panose="02020603050405020304" pitchFamily="18" charset="0"/>
              </a:rPr>
              <a:t>@uvzsr.</a:t>
            </a:r>
            <a:r>
              <a:rPr lang="sk-SK" sz="2400" dirty="0" err="1">
                <a:solidFill>
                  <a:srgbClr val="006298"/>
                </a:solidFill>
                <a:latin typeface="Times New Roman" panose="02020603050405020304" pitchFamily="18" charset="0"/>
                <a:cs typeface="Times New Roman" panose="02020603050405020304" pitchFamily="18" charset="0"/>
              </a:rPr>
              <a:t>sk</a:t>
            </a:r>
            <a:endParaRPr lang="sr-Latn-RS" sz="2400" dirty="0">
              <a:solidFill>
                <a:srgbClr val="00629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671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753036" y="1830777"/>
            <a:ext cx="10829364" cy="4177682"/>
          </a:xfrm>
          <a:prstGeom prst="rect">
            <a:avLst/>
          </a:prstGeom>
          <a:noFill/>
        </p:spPr>
        <p:txBody>
          <a:bodyPr wrap="square" rtlCol="0" anchor="ctr">
            <a:spAutoFit/>
          </a:bodyPr>
          <a:lstStyle/>
          <a:p>
            <a:pPr marL="365760" marR="0" lvl="0" indent="-256032" algn="just" defTabSz="914400" rtl="0" eaLnBrk="1" fontAlgn="auto" latinLnBrk="0" hangingPunct="1">
              <a:lnSpc>
                <a:spcPct val="150000"/>
              </a:lnSpc>
              <a:spcBef>
                <a:spcPts val="300"/>
              </a:spcBef>
              <a:spcAft>
                <a:spcPts val="0"/>
              </a:spcAft>
              <a:buClr>
                <a:srgbClr val="1B587C">
                  <a:lumMod val="75000"/>
                </a:srgbClr>
              </a:buClr>
              <a:buSzTx/>
              <a:buFont typeface="Georgia"/>
              <a:buChar char="•"/>
              <a:tabLst/>
              <a:defRPr/>
            </a:pPr>
            <a:r>
              <a:rPr kumimoji="0" lang="sk-SK" sz="2200" b="0" i="0" u="none" strike="noStrike" kern="1200" cap="none" spc="0" normalizeH="0" baseline="0" noProof="0" dirty="0">
                <a:ln>
                  <a:noFill/>
                </a:ln>
                <a:solidFill>
                  <a:srgbClr val="323232"/>
                </a:solidFill>
                <a:effectLst/>
                <a:uLnTx/>
                <a:uFillTx/>
                <a:latin typeface="Calibri" panose="020F0502020204030204"/>
                <a:ea typeface="+mn-ea"/>
                <a:cs typeface="+mn-cs"/>
              </a:rPr>
              <a:t>Fyzická osoba – podnikateľ a právnická osoba, ktoré prevádzkujú zariadenia pre deti a mládež sú </a:t>
            </a:r>
            <a:r>
              <a:rPr kumimoji="0" lang="sk-SK" sz="2200" b="1" i="0" u="none" strike="noStrike" kern="1200" cap="none" spc="0" normalizeH="0" baseline="0" noProof="0" dirty="0">
                <a:ln>
                  <a:noFill/>
                </a:ln>
                <a:solidFill>
                  <a:srgbClr val="323232"/>
                </a:solidFill>
                <a:effectLst/>
                <a:uLnTx/>
                <a:uFillTx/>
                <a:latin typeface="Calibri" panose="020F0502020204030204"/>
                <a:ea typeface="+mn-ea"/>
                <a:cs typeface="+mn-cs"/>
              </a:rPr>
              <a:t>povinné</a:t>
            </a:r>
            <a:r>
              <a:rPr kumimoji="0" lang="sk-SK" sz="2200" b="0" i="0" u="none" strike="noStrike" kern="1200" cap="none" spc="0" normalizeH="0" baseline="0" noProof="0" dirty="0">
                <a:ln>
                  <a:noFill/>
                </a:ln>
                <a:solidFill>
                  <a:srgbClr val="323232"/>
                </a:solidFill>
                <a:effectLst/>
                <a:uLnTx/>
                <a:uFillTx/>
                <a:latin typeface="Calibri" panose="020F0502020204030204"/>
                <a:ea typeface="+mn-ea"/>
                <a:cs typeface="+mn-cs"/>
              </a:rPr>
              <a:t> vypracovať prevádzkový poriadok a predložiť ho na schválenie Regionálnemu úradu verejného zdravotníctva, ako aj návrh na jeho zmenu.</a:t>
            </a:r>
          </a:p>
          <a:p>
            <a:pPr marL="365760" marR="0" lvl="0" indent="-256032" algn="just" defTabSz="914400" rtl="0" eaLnBrk="1" fontAlgn="auto" latinLnBrk="0" hangingPunct="1">
              <a:lnSpc>
                <a:spcPct val="150000"/>
              </a:lnSpc>
              <a:spcBef>
                <a:spcPts val="300"/>
              </a:spcBef>
              <a:spcAft>
                <a:spcPts val="0"/>
              </a:spcAft>
              <a:buClr>
                <a:srgbClr val="1B587C">
                  <a:lumMod val="75000"/>
                </a:srgbClr>
              </a:buClr>
              <a:buSzTx/>
              <a:buFont typeface="Georgia"/>
              <a:buChar char="•"/>
              <a:tabLst/>
              <a:defRPr/>
            </a:pPr>
            <a:r>
              <a:rPr kumimoji="0" lang="sk-SK" sz="2200" b="0" i="0" u="none" strike="noStrike" kern="1200" cap="none" spc="0" normalizeH="0" baseline="0" noProof="0" dirty="0">
                <a:ln>
                  <a:noFill/>
                </a:ln>
                <a:solidFill>
                  <a:srgbClr val="323232"/>
                </a:solidFill>
                <a:effectLst/>
                <a:uLnTx/>
                <a:uFillTx/>
                <a:latin typeface="Calibri" panose="020F0502020204030204"/>
                <a:ea typeface="+mn-ea"/>
                <a:cs typeface="+mn-cs"/>
              </a:rPr>
              <a:t>Z dôvodu nejednotnosti a chýbajúcich údajov schvaľovaných prevádzkových poriadkov bol vypracovaný nový vzor prevádzkového poriadku pre základné školy.</a:t>
            </a:r>
          </a:p>
          <a:p>
            <a:pPr marL="365760" marR="0" lvl="0" indent="-256032" algn="just" defTabSz="914400" rtl="0" eaLnBrk="1" fontAlgn="auto" latinLnBrk="0" hangingPunct="1">
              <a:lnSpc>
                <a:spcPct val="150000"/>
              </a:lnSpc>
              <a:spcBef>
                <a:spcPts val="300"/>
              </a:spcBef>
              <a:spcAft>
                <a:spcPts val="0"/>
              </a:spcAft>
              <a:buClr>
                <a:srgbClr val="1B587C">
                  <a:lumMod val="75000"/>
                </a:srgbClr>
              </a:buClr>
              <a:buSzTx/>
              <a:buFont typeface="Georgia"/>
              <a:buChar char="•"/>
              <a:tabLst/>
              <a:defRPr/>
            </a:pPr>
            <a:r>
              <a:rPr kumimoji="0" lang="sk-SK" sz="2200" b="0" i="0" u="none" strike="noStrike" kern="1200" cap="none" spc="0" normalizeH="0" baseline="0" noProof="0" dirty="0">
                <a:ln>
                  <a:noFill/>
                </a:ln>
                <a:solidFill>
                  <a:srgbClr val="323232"/>
                </a:solidFill>
                <a:effectLst/>
                <a:uLnTx/>
                <a:uFillTx/>
                <a:latin typeface="Calibri" panose="020F0502020204030204"/>
                <a:ea typeface="+mn-ea"/>
                <a:cs typeface="+mn-cs"/>
              </a:rPr>
              <a:t>Žiadna zo škôl nie je povinná vypracovávať prevádzkový poriadok striktne podľa vypracované vzoru (slúži ako návod), ale na základe svojich konkrétnych podmienok, tak aby boli do prevádzkového poriadku zahrnuté všetky povinné náležitosti.</a:t>
            </a:r>
            <a:endParaRPr lang="sr-Latn-RS" sz="1400" dirty="0">
              <a:solidFill>
                <a:srgbClr val="006298"/>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81217"/>
            <a:ext cx="231516" cy="694547"/>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7644" y="278456"/>
            <a:ext cx="11334356" cy="860062"/>
          </a:xfrm>
          <a:prstGeom prst="rect">
            <a:avLst/>
          </a:prstGeom>
        </p:spPr>
      </p:pic>
      <p:sp>
        <p:nvSpPr>
          <p:cNvPr id="4" name="TextBox 3"/>
          <p:cNvSpPr txBox="1"/>
          <p:nvPr/>
        </p:nvSpPr>
        <p:spPr>
          <a:xfrm>
            <a:off x="1141424" y="278457"/>
            <a:ext cx="4305897" cy="954107"/>
          </a:xfrm>
          <a:prstGeom prst="rect">
            <a:avLst/>
          </a:prstGeom>
          <a:noFill/>
        </p:spPr>
        <p:txBody>
          <a:bodyPr wrap="square" rtlCol="0">
            <a:spAutoFit/>
          </a:bodyPr>
          <a:lstStyle/>
          <a:p>
            <a:r>
              <a:rPr lang="sr-Latn-RS" sz="2800" dirty="0">
                <a:solidFill>
                  <a:srgbClr val="FFFFFF"/>
                </a:solidFill>
                <a:latin typeface="Times New Roman" panose="02020603050405020304" pitchFamily="18" charset="0"/>
                <a:cs typeface="Times New Roman" panose="02020603050405020304" pitchFamily="18" charset="0"/>
              </a:rPr>
              <a:t>Podľa § 24 ods. 5 písm. f) </a:t>
            </a:r>
            <a:br>
              <a:rPr lang="sr-Latn-RS" sz="2800" dirty="0">
                <a:solidFill>
                  <a:srgbClr val="FFFFFF"/>
                </a:solidFill>
                <a:latin typeface="Times New Roman" panose="02020603050405020304" pitchFamily="18" charset="0"/>
                <a:cs typeface="Times New Roman" panose="02020603050405020304" pitchFamily="18" charset="0"/>
              </a:rPr>
            </a:br>
            <a:r>
              <a:rPr lang="sr-Latn-RS" sz="2800" dirty="0">
                <a:solidFill>
                  <a:srgbClr val="FFFFFF"/>
                </a:solidFill>
                <a:latin typeface="Times New Roman" panose="02020603050405020304" pitchFamily="18" charset="0"/>
                <a:cs typeface="Times New Roman" panose="02020603050405020304" pitchFamily="18" charset="0"/>
              </a:rPr>
              <a:t>Zákon 355/2007 Z. z.</a:t>
            </a:r>
          </a:p>
        </p:txBody>
      </p:sp>
    </p:spTree>
    <p:extLst>
      <p:ext uri="{BB962C8B-B14F-4D97-AF65-F5344CB8AC3E}">
        <p14:creationId xmlns:p14="http://schemas.microsoft.com/office/powerpoint/2010/main" val="1343592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9C5CB-53C6-C8C6-4EFE-CBCFFEAE2420}"/>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02E4C228-79BB-0F29-BE52-DB3594BDB986}"/>
              </a:ext>
            </a:extLst>
          </p:cNvPr>
          <p:cNvSpPr txBox="1"/>
          <p:nvPr/>
        </p:nvSpPr>
        <p:spPr>
          <a:xfrm>
            <a:off x="753035" y="2027050"/>
            <a:ext cx="11071411" cy="3785139"/>
          </a:xfrm>
          <a:prstGeom prst="rect">
            <a:avLst/>
          </a:prstGeom>
          <a:noFill/>
        </p:spPr>
        <p:txBody>
          <a:bodyPr wrap="square" rtlCol="0" anchor="ctr">
            <a:spAutoFit/>
          </a:bodyPr>
          <a:lstStyle/>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r>
              <a:rPr kumimoji="0" lang="sk-SK" sz="2600" b="0" i="0" u="none" strike="noStrike" kern="1200" cap="none" spc="0" normalizeH="0" baseline="0" noProof="0" dirty="0">
                <a:ln>
                  <a:noFill/>
                </a:ln>
                <a:solidFill>
                  <a:srgbClr val="323232"/>
                </a:solidFill>
                <a:effectLst/>
                <a:uLnTx/>
                <a:uFillTx/>
                <a:latin typeface="Calibri" panose="020F0502020204030204"/>
                <a:ea typeface="+mn-ea"/>
                <a:cs typeface="+mn-cs"/>
              </a:rPr>
              <a:t>Všeobecné náležitosti prevádzkového poriadku zariadenia pre deti a mládež má obsahovať: </a:t>
            </a:r>
          </a:p>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endParaRPr kumimoji="0" lang="sk-SK" sz="2600" b="0" i="0" u="none" strike="noStrike" kern="1200" cap="none" spc="0" normalizeH="0" baseline="0" noProof="0" dirty="0">
              <a:ln>
                <a:noFill/>
              </a:ln>
              <a:solidFill>
                <a:srgbClr val="323232"/>
              </a:solidFill>
              <a:effectLst/>
              <a:uLnTx/>
              <a:uFillTx/>
              <a:latin typeface="Calibri" panose="020F0502020204030204"/>
              <a:ea typeface="+mn-ea"/>
              <a:cs typeface="+mn-cs"/>
            </a:endParaRPr>
          </a:p>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r>
              <a:rPr kumimoji="0" lang="sk-SK" sz="2600" b="0" i="0" u="none" strike="noStrike" kern="1200" cap="none" spc="0" normalizeH="0" baseline="0" noProof="0" dirty="0">
                <a:ln>
                  <a:noFill/>
                </a:ln>
                <a:solidFill>
                  <a:srgbClr val="323232"/>
                </a:solidFill>
                <a:effectLst/>
                <a:uLnTx/>
                <a:uFillTx/>
                <a:latin typeface="Calibri" panose="020F0502020204030204"/>
                <a:ea typeface="+mn-ea"/>
                <a:cs typeface="+mn-cs"/>
              </a:rPr>
              <a:t>a) identifikačné údaje prevádzkovateľa zariadenia pre deti a mládež,</a:t>
            </a:r>
          </a:p>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r>
              <a:rPr kumimoji="0" lang="sk-SK" sz="2600" b="0" i="0" u="none" strike="noStrike" kern="1200" cap="none" spc="0" normalizeH="0" baseline="0" noProof="0" dirty="0">
                <a:ln>
                  <a:noFill/>
                </a:ln>
                <a:solidFill>
                  <a:srgbClr val="323232"/>
                </a:solidFill>
                <a:effectLst/>
                <a:uLnTx/>
                <a:uFillTx/>
                <a:latin typeface="Calibri" panose="020F0502020204030204"/>
                <a:ea typeface="+mn-ea"/>
                <a:cs typeface="+mn-cs"/>
              </a:rPr>
              <a:t>b) druh zariadenia pre deti a mládež a kapacitu zariadenia pre deti a mládež,</a:t>
            </a:r>
          </a:p>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r>
              <a:rPr kumimoji="0" lang="sk-SK" sz="2600" b="0" i="0" u="none" strike="noStrike" kern="1200" cap="none" spc="0" normalizeH="0" baseline="0" noProof="0" dirty="0">
                <a:ln>
                  <a:noFill/>
                </a:ln>
                <a:solidFill>
                  <a:srgbClr val="323232"/>
                </a:solidFill>
                <a:effectLst/>
                <a:uLnTx/>
                <a:uFillTx/>
                <a:latin typeface="Calibri" panose="020F0502020204030204"/>
                <a:ea typeface="+mn-ea"/>
                <a:cs typeface="+mn-cs"/>
              </a:rPr>
              <a:t>c) organizáciu prevádzky zariadenia pre deti a mládež s uvedením spôsobu</a:t>
            </a:r>
          </a:p>
        </p:txBody>
      </p:sp>
      <p:pic>
        <p:nvPicPr>
          <p:cNvPr id="2" name="Picture 1">
            <a:extLst>
              <a:ext uri="{FF2B5EF4-FFF2-40B4-BE49-F238E27FC236}">
                <a16:creationId xmlns:a16="http://schemas.microsoft.com/office/drawing/2014/main" id="{043DBF40-B071-FB90-9F00-EB595AE1718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81217"/>
            <a:ext cx="231516" cy="694547"/>
          </a:xfrm>
          <a:prstGeom prst="rect">
            <a:avLst/>
          </a:prstGeom>
        </p:spPr>
      </p:pic>
      <p:pic>
        <p:nvPicPr>
          <p:cNvPr id="3" name="Picture 2">
            <a:extLst>
              <a:ext uri="{FF2B5EF4-FFF2-40B4-BE49-F238E27FC236}">
                <a16:creationId xmlns:a16="http://schemas.microsoft.com/office/drawing/2014/main" id="{EEB6FA6F-38C6-E926-D747-3A5FF8CC917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036" y="278456"/>
            <a:ext cx="11510682" cy="860062"/>
          </a:xfrm>
          <a:prstGeom prst="rect">
            <a:avLst/>
          </a:prstGeom>
        </p:spPr>
      </p:pic>
      <p:sp>
        <p:nvSpPr>
          <p:cNvPr id="4" name="TextBox 3">
            <a:extLst>
              <a:ext uri="{FF2B5EF4-FFF2-40B4-BE49-F238E27FC236}">
                <a16:creationId xmlns:a16="http://schemas.microsoft.com/office/drawing/2014/main" id="{A336673F-0F69-23D2-47FD-2277D77F62E1}"/>
              </a:ext>
            </a:extLst>
          </p:cNvPr>
          <p:cNvSpPr txBox="1"/>
          <p:nvPr/>
        </p:nvSpPr>
        <p:spPr>
          <a:xfrm>
            <a:off x="753037" y="278457"/>
            <a:ext cx="11349316" cy="830997"/>
          </a:xfrm>
          <a:prstGeom prst="rect">
            <a:avLst/>
          </a:prstGeom>
          <a:noFill/>
        </p:spPr>
        <p:txBody>
          <a:bodyPr wrap="square" rtlCol="0">
            <a:spAutoFit/>
          </a:bodyPr>
          <a:lstStyle/>
          <a:p>
            <a:r>
              <a:rPr lang="pl-PL" sz="2400" dirty="0">
                <a:solidFill>
                  <a:srgbClr val="FFFFFF"/>
                </a:solidFill>
                <a:latin typeface="Times New Roman" panose="02020603050405020304" pitchFamily="18" charset="0"/>
                <a:cs typeface="Times New Roman" panose="02020603050405020304" pitchFamily="18" charset="0"/>
              </a:rPr>
              <a:t>§ 9 </a:t>
            </a:r>
            <a:br>
              <a:rPr lang="pl-PL" sz="2400" dirty="0">
                <a:solidFill>
                  <a:srgbClr val="FFFFFF"/>
                </a:solidFill>
                <a:latin typeface="Times New Roman" panose="02020603050405020304" pitchFamily="18" charset="0"/>
                <a:cs typeface="Times New Roman" panose="02020603050405020304" pitchFamily="18" charset="0"/>
              </a:rPr>
            </a:br>
            <a:r>
              <a:rPr lang="pl-PL" sz="2400" dirty="0">
                <a:solidFill>
                  <a:srgbClr val="FFFFFF"/>
                </a:solidFill>
                <a:latin typeface="Times New Roman" panose="02020603050405020304" pitchFamily="18" charset="0"/>
                <a:cs typeface="Times New Roman" panose="02020603050405020304" pitchFamily="18" charset="0"/>
              </a:rPr>
              <a:t>Vyhláška č. 75/2023 Z. z. o podrobnostiach o požiadavkách na zariadenia pre deti a mládež</a:t>
            </a:r>
            <a:endParaRPr lang="sr-Latn-RS" sz="24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6586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5D66D-FF51-126F-58D4-5F2AF1F12677}"/>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81C56783-47C6-7DC1-D87A-640D552758FF}"/>
              </a:ext>
            </a:extLst>
          </p:cNvPr>
          <p:cNvSpPr txBox="1"/>
          <p:nvPr/>
        </p:nvSpPr>
        <p:spPr>
          <a:xfrm>
            <a:off x="638068" y="1360076"/>
            <a:ext cx="11284991" cy="5409430"/>
          </a:xfrm>
          <a:prstGeom prst="rect">
            <a:avLst/>
          </a:prstGeom>
          <a:noFill/>
        </p:spPr>
        <p:txBody>
          <a:bodyPr wrap="square" rtlCol="0" anchor="ctr">
            <a:spAutoFit/>
          </a:bodyPr>
          <a:lstStyle/>
          <a:p>
            <a:pPr marL="109728" marR="0" lvl="0" algn="just" defTabSz="914400" rtl="0" eaLnBrk="1" fontAlgn="auto" latinLnBrk="0" hangingPunct="1">
              <a:lnSpc>
                <a:spcPct val="150000"/>
              </a:lnSpc>
              <a:spcBef>
                <a:spcPts val="300"/>
              </a:spcBef>
              <a:spcAft>
                <a:spcPts val="600"/>
              </a:spcAft>
              <a:buClr>
                <a:srgbClr val="1B587C">
                  <a:lumMod val="75000"/>
                </a:srgbClr>
              </a:buClr>
              <a:buSzTx/>
              <a:tabLst/>
              <a:defRPr/>
            </a:pPr>
            <a:r>
              <a:rPr kumimoji="0" lang="sk-SK" sz="1600" i="0" u="none" strike="noStrike" kern="1200" cap="none" spc="0" normalizeH="0" baseline="0" noProof="0" dirty="0">
                <a:ln>
                  <a:noFill/>
                </a:ln>
                <a:solidFill>
                  <a:srgbClr val="323232"/>
                </a:solidFill>
                <a:effectLst/>
                <a:uLnTx/>
                <a:uFillTx/>
                <a:latin typeface="Calibri" panose="020F0502020204030204"/>
                <a:ea typeface="+mn-ea"/>
                <a:cs typeface="+mn-cs"/>
              </a:rPr>
              <a:t>1.</a:t>
            </a:r>
            <a:r>
              <a:rPr kumimoji="0" lang="sk-SK" sz="1600" b="0" i="0" u="none" strike="noStrike" kern="1200" cap="none" spc="0" normalizeH="0" baseline="0" noProof="0" dirty="0">
                <a:ln>
                  <a:noFill/>
                </a:ln>
                <a:solidFill>
                  <a:srgbClr val="323232"/>
                </a:solidFill>
                <a:effectLst/>
                <a:uLnTx/>
                <a:uFillTx/>
                <a:latin typeface="Calibri" panose="020F0502020204030204"/>
                <a:ea typeface="+mn-ea"/>
                <a:cs typeface="+mn-cs"/>
              </a:rPr>
              <a:t> organizácie režimu dňa detí a žiakov, výchovno-vzdelávacej činnosti vrátane postupu, ak sa u dieťaťa predškolského veku alebo žiaka počas pobytu v zariadení pre deti a mládež prejavia príznaky akútneho ochorenia alebo prenosného parazitárneho ochorenia, podmienok pohybovej aktivity a režimu stravovania vrátane plnenia celospoločenských programov podpory zdravia,</a:t>
            </a:r>
          </a:p>
          <a:p>
            <a:pPr marL="109728" marR="0" lvl="0" algn="just" defTabSz="914400" rtl="0" eaLnBrk="1" fontAlgn="auto" latinLnBrk="0" hangingPunct="1">
              <a:lnSpc>
                <a:spcPct val="150000"/>
              </a:lnSpc>
              <a:spcBef>
                <a:spcPts val="300"/>
              </a:spcBef>
              <a:spcAft>
                <a:spcPts val="600"/>
              </a:spcAft>
              <a:buClr>
                <a:srgbClr val="1B587C">
                  <a:lumMod val="75000"/>
                </a:srgbClr>
              </a:buClr>
              <a:buSzTx/>
              <a:tabLst/>
              <a:defRPr/>
            </a:pPr>
            <a:r>
              <a:rPr kumimoji="0" lang="sk-SK" sz="1600" b="0" i="0" u="none" strike="noStrike" kern="1200" cap="none" spc="0" normalizeH="0" baseline="0" noProof="0" dirty="0">
                <a:ln>
                  <a:noFill/>
                </a:ln>
                <a:solidFill>
                  <a:srgbClr val="323232"/>
                </a:solidFill>
                <a:effectLst/>
                <a:uLnTx/>
                <a:uFillTx/>
                <a:latin typeface="Calibri" panose="020F0502020204030204"/>
                <a:ea typeface="+mn-ea"/>
                <a:cs typeface="+mn-cs"/>
              </a:rPr>
              <a:t>2. zabezpečenia dostatočného množstva pitnej vody,</a:t>
            </a:r>
          </a:p>
          <a:p>
            <a:pPr marL="109728" marR="0" lvl="0" algn="just" defTabSz="914400" rtl="0" eaLnBrk="1" fontAlgn="auto" latinLnBrk="0" hangingPunct="1">
              <a:lnSpc>
                <a:spcPct val="150000"/>
              </a:lnSpc>
              <a:spcBef>
                <a:spcPts val="300"/>
              </a:spcBef>
              <a:spcAft>
                <a:spcPts val="600"/>
              </a:spcAft>
              <a:buClr>
                <a:srgbClr val="1B587C">
                  <a:lumMod val="75000"/>
                </a:srgbClr>
              </a:buClr>
              <a:buSzTx/>
              <a:tabLst/>
              <a:defRPr/>
            </a:pPr>
            <a:r>
              <a:rPr kumimoji="0" lang="sk-SK" sz="1600" b="0" i="0" u="none" strike="noStrike" kern="1200" cap="none" spc="0" normalizeH="0" baseline="0" noProof="0" dirty="0">
                <a:ln>
                  <a:noFill/>
                </a:ln>
                <a:solidFill>
                  <a:srgbClr val="323232"/>
                </a:solidFill>
                <a:effectLst/>
                <a:uLnTx/>
                <a:uFillTx/>
                <a:latin typeface="Calibri" panose="020F0502020204030204"/>
                <a:ea typeface="+mn-ea"/>
                <a:cs typeface="+mn-cs"/>
              </a:rPr>
              <a:t>3. zabezpečenia čistoty a údržby jednotlivých priestorov zariadenia pre deti a mládež, frekvencie upratovania, spôsobu a frekvencie dezinfekcie záchodov, spŕch a umyvární,</a:t>
            </a:r>
          </a:p>
          <a:p>
            <a:pPr marL="109728" marR="0" lvl="0" algn="just" defTabSz="914400" rtl="0" eaLnBrk="1" fontAlgn="auto" latinLnBrk="0" hangingPunct="1">
              <a:lnSpc>
                <a:spcPct val="150000"/>
              </a:lnSpc>
              <a:spcBef>
                <a:spcPts val="300"/>
              </a:spcBef>
              <a:spcAft>
                <a:spcPts val="600"/>
              </a:spcAft>
              <a:buClr>
                <a:srgbClr val="1B587C">
                  <a:lumMod val="75000"/>
                </a:srgbClr>
              </a:buClr>
              <a:buSzTx/>
              <a:tabLst/>
              <a:defRPr/>
            </a:pPr>
            <a:r>
              <a:rPr kumimoji="0" lang="sk-SK" sz="1600" b="0" i="0" u="none" strike="noStrike" kern="1200" cap="none" spc="0" normalizeH="0" baseline="0" noProof="0" dirty="0">
                <a:ln>
                  <a:noFill/>
                </a:ln>
                <a:solidFill>
                  <a:srgbClr val="323232"/>
                </a:solidFill>
                <a:effectLst/>
                <a:uLnTx/>
                <a:uFillTx/>
                <a:latin typeface="Calibri" panose="020F0502020204030204"/>
                <a:ea typeface="+mn-ea"/>
                <a:cs typeface="+mn-cs"/>
              </a:rPr>
              <a:t>4. starostlivosti o vonkajšie priestory, najmä o kvalitu piesku a udržovanie piesku,</a:t>
            </a:r>
          </a:p>
          <a:p>
            <a:pPr marL="109728" marR="0" lvl="0" algn="just" defTabSz="914400" rtl="0" eaLnBrk="1" fontAlgn="auto" latinLnBrk="0" hangingPunct="1">
              <a:lnSpc>
                <a:spcPct val="150000"/>
              </a:lnSpc>
              <a:spcBef>
                <a:spcPts val="300"/>
              </a:spcBef>
              <a:spcAft>
                <a:spcPts val="600"/>
              </a:spcAft>
              <a:buClr>
                <a:srgbClr val="1B587C">
                  <a:lumMod val="75000"/>
                </a:srgbClr>
              </a:buClr>
              <a:buSzTx/>
              <a:tabLst/>
              <a:defRPr/>
            </a:pPr>
            <a:r>
              <a:rPr kumimoji="0" lang="sk-SK" sz="1600" b="0" i="0" u="none" strike="noStrike" kern="1200" cap="none" spc="0" normalizeH="0" baseline="0" noProof="0" dirty="0">
                <a:ln>
                  <a:noFill/>
                </a:ln>
                <a:solidFill>
                  <a:srgbClr val="323232"/>
                </a:solidFill>
                <a:effectLst/>
                <a:uLnTx/>
                <a:uFillTx/>
                <a:latin typeface="Calibri" panose="020F0502020204030204"/>
                <a:ea typeface="+mn-ea"/>
                <a:cs typeface="+mn-cs"/>
              </a:rPr>
              <a:t>5. zabezpečenia opatrení zabraňujúcich znečisťovaniu pieskoviska,</a:t>
            </a:r>
          </a:p>
          <a:p>
            <a:pPr marL="109728" marR="0" lvl="0" algn="just" defTabSz="914400" rtl="0" eaLnBrk="1" fontAlgn="auto" latinLnBrk="0" hangingPunct="1">
              <a:lnSpc>
                <a:spcPct val="150000"/>
              </a:lnSpc>
              <a:spcBef>
                <a:spcPts val="300"/>
              </a:spcBef>
              <a:spcAft>
                <a:spcPts val="600"/>
              </a:spcAft>
              <a:buClr>
                <a:srgbClr val="1B587C">
                  <a:lumMod val="75000"/>
                </a:srgbClr>
              </a:buClr>
              <a:buSzTx/>
              <a:tabLst/>
              <a:defRPr/>
            </a:pPr>
            <a:r>
              <a:rPr kumimoji="0" lang="sk-SK" sz="1600" b="0" i="0" u="none" strike="noStrike" kern="1200" cap="none" spc="0" normalizeH="0" baseline="0" noProof="0" dirty="0">
                <a:ln>
                  <a:noFill/>
                </a:ln>
                <a:solidFill>
                  <a:srgbClr val="323232"/>
                </a:solidFill>
                <a:effectLst/>
                <a:uLnTx/>
                <a:uFillTx/>
                <a:latin typeface="Calibri" panose="020F0502020204030204"/>
                <a:ea typeface="+mn-ea"/>
                <a:cs typeface="+mn-cs"/>
              </a:rPr>
              <a:t>6. starostlivosti o stav preliezačiek, hojdačiek a ďalších zariadení detských ihrísk z hľadiska bezpečnosti detí,</a:t>
            </a:r>
          </a:p>
          <a:p>
            <a:pPr marL="109728" marR="0" lvl="0" algn="just" defTabSz="914400" rtl="0" eaLnBrk="1" fontAlgn="auto" latinLnBrk="0" hangingPunct="1">
              <a:lnSpc>
                <a:spcPct val="150000"/>
              </a:lnSpc>
              <a:spcBef>
                <a:spcPts val="300"/>
              </a:spcBef>
              <a:spcAft>
                <a:spcPts val="600"/>
              </a:spcAft>
              <a:buClr>
                <a:srgbClr val="1B587C">
                  <a:lumMod val="75000"/>
                </a:srgbClr>
              </a:buClr>
              <a:buSzTx/>
              <a:tabLst/>
              <a:defRPr/>
            </a:pPr>
            <a:r>
              <a:rPr kumimoji="0" lang="sk-SK" sz="1600" b="0" i="0" u="none" strike="noStrike" kern="1200" cap="none" spc="0" normalizeH="0" baseline="0" noProof="0" dirty="0">
                <a:ln>
                  <a:noFill/>
                </a:ln>
                <a:solidFill>
                  <a:srgbClr val="323232"/>
                </a:solidFill>
                <a:effectLst/>
                <a:uLnTx/>
                <a:uFillTx/>
                <a:latin typeface="Calibri" panose="020F0502020204030204"/>
                <a:ea typeface="+mn-ea"/>
                <a:cs typeface="+mn-cs"/>
              </a:rPr>
              <a:t>7. skladovania posteľnej bielizne a manipulácie s ňou vrátane frekvencie jej výmeny, (netýka sa ZŠ)</a:t>
            </a:r>
          </a:p>
          <a:p>
            <a:pPr marL="109728" marR="0" lvl="0" algn="just" defTabSz="914400" rtl="0" eaLnBrk="1" fontAlgn="auto" latinLnBrk="0" hangingPunct="1">
              <a:lnSpc>
                <a:spcPct val="150000"/>
              </a:lnSpc>
              <a:spcBef>
                <a:spcPts val="300"/>
              </a:spcBef>
              <a:spcAft>
                <a:spcPts val="600"/>
              </a:spcAft>
              <a:buClr>
                <a:srgbClr val="1B587C">
                  <a:lumMod val="75000"/>
                </a:srgbClr>
              </a:buClr>
              <a:buSzTx/>
              <a:tabLst/>
              <a:defRPr/>
            </a:pPr>
            <a:r>
              <a:rPr kumimoji="0" lang="sk-SK" sz="1600" b="0" i="0" u="none" strike="noStrike" kern="1200" cap="none" spc="0" normalizeH="0" baseline="0" noProof="0" dirty="0">
                <a:ln>
                  <a:noFill/>
                </a:ln>
                <a:solidFill>
                  <a:srgbClr val="323232"/>
                </a:solidFill>
                <a:effectLst/>
                <a:uLnTx/>
                <a:uFillTx/>
                <a:latin typeface="Calibri" panose="020F0502020204030204"/>
                <a:ea typeface="+mn-ea"/>
                <a:cs typeface="+mn-cs"/>
              </a:rPr>
              <a:t>8. skladovania detských plienok a manipulácie s nimi, ak ide o zariadenie pre deti do šesť rokov veku, (netýka sa ZŠ)</a:t>
            </a:r>
          </a:p>
          <a:p>
            <a:pPr marL="109728" marR="0" lvl="0" algn="just" defTabSz="914400" rtl="0" eaLnBrk="1" fontAlgn="auto" latinLnBrk="0" hangingPunct="1">
              <a:lnSpc>
                <a:spcPct val="150000"/>
              </a:lnSpc>
              <a:spcBef>
                <a:spcPts val="300"/>
              </a:spcBef>
              <a:spcAft>
                <a:spcPts val="600"/>
              </a:spcAft>
              <a:buClr>
                <a:srgbClr val="1B587C">
                  <a:lumMod val="75000"/>
                </a:srgbClr>
              </a:buClr>
              <a:buSzTx/>
              <a:tabLst/>
              <a:defRPr/>
            </a:pPr>
            <a:r>
              <a:rPr kumimoji="0" lang="sk-SK" sz="1600" b="0" i="0" u="none" strike="noStrike" kern="1200" cap="none" spc="0" normalizeH="0" baseline="0" noProof="0" dirty="0">
                <a:ln>
                  <a:noFill/>
                </a:ln>
                <a:solidFill>
                  <a:srgbClr val="323232"/>
                </a:solidFill>
                <a:effectLst/>
                <a:uLnTx/>
                <a:uFillTx/>
                <a:latin typeface="Calibri" panose="020F0502020204030204"/>
                <a:ea typeface="+mn-ea"/>
                <a:cs typeface="+mn-cs"/>
              </a:rPr>
              <a:t>9. zneškodňovania tuhého odpadu, frekvencie vyprázdňovania odpadových nádob, ich čistenia a dezinfekcie,</a:t>
            </a:r>
          </a:p>
        </p:txBody>
      </p:sp>
      <p:pic>
        <p:nvPicPr>
          <p:cNvPr id="2" name="Picture 1">
            <a:extLst>
              <a:ext uri="{FF2B5EF4-FFF2-40B4-BE49-F238E27FC236}">
                <a16:creationId xmlns:a16="http://schemas.microsoft.com/office/drawing/2014/main" id="{57821B32-F6FC-7795-35E4-FCECF7305FE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81217"/>
            <a:ext cx="231516" cy="694547"/>
          </a:xfrm>
          <a:prstGeom prst="rect">
            <a:avLst/>
          </a:prstGeom>
        </p:spPr>
      </p:pic>
      <p:pic>
        <p:nvPicPr>
          <p:cNvPr id="3" name="Picture 2">
            <a:extLst>
              <a:ext uri="{FF2B5EF4-FFF2-40B4-BE49-F238E27FC236}">
                <a16:creationId xmlns:a16="http://schemas.microsoft.com/office/drawing/2014/main" id="{8C972420-B01E-C080-5FBE-6F48A22D4C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036" y="278456"/>
            <a:ext cx="11510682" cy="860062"/>
          </a:xfrm>
          <a:prstGeom prst="rect">
            <a:avLst/>
          </a:prstGeom>
        </p:spPr>
      </p:pic>
      <p:sp>
        <p:nvSpPr>
          <p:cNvPr id="4" name="TextBox 3">
            <a:extLst>
              <a:ext uri="{FF2B5EF4-FFF2-40B4-BE49-F238E27FC236}">
                <a16:creationId xmlns:a16="http://schemas.microsoft.com/office/drawing/2014/main" id="{0ED6AD7E-AC68-EC3E-2BFD-C3FDC304F6C1}"/>
              </a:ext>
            </a:extLst>
          </p:cNvPr>
          <p:cNvSpPr txBox="1"/>
          <p:nvPr/>
        </p:nvSpPr>
        <p:spPr>
          <a:xfrm>
            <a:off x="753037" y="278457"/>
            <a:ext cx="11349316" cy="830997"/>
          </a:xfrm>
          <a:prstGeom prst="rect">
            <a:avLst/>
          </a:prstGeom>
          <a:noFill/>
        </p:spPr>
        <p:txBody>
          <a:bodyPr wrap="square" rtlCol="0">
            <a:spAutoFit/>
          </a:bodyPr>
          <a:lstStyle/>
          <a:p>
            <a:r>
              <a:rPr lang="pl-PL" sz="2400" dirty="0">
                <a:solidFill>
                  <a:srgbClr val="FFFFFF"/>
                </a:solidFill>
                <a:latin typeface="Times New Roman" panose="02020603050405020304" pitchFamily="18" charset="0"/>
                <a:cs typeface="Times New Roman" panose="02020603050405020304" pitchFamily="18" charset="0"/>
              </a:rPr>
              <a:t>§ 9 </a:t>
            </a:r>
            <a:br>
              <a:rPr lang="pl-PL" sz="2400" dirty="0">
                <a:solidFill>
                  <a:srgbClr val="FFFFFF"/>
                </a:solidFill>
                <a:latin typeface="Times New Roman" panose="02020603050405020304" pitchFamily="18" charset="0"/>
                <a:cs typeface="Times New Roman" panose="02020603050405020304" pitchFamily="18" charset="0"/>
              </a:rPr>
            </a:br>
            <a:r>
              <a:rPr lang="pl-PL" sz="2400" dirty="0">
                <a:solidFill>
                  <a:srgbClr val="FFFFFF"/>
                </a:solidFill>
                <a:latin typeface="Times New Roman" panose="02020603050405020304" pitchFamily="18" charset="0"/>
                <a:cs typeface="Times New Roman" panose="02020603050405020304" pitchFamily="18" charset="0"/>
              </a:rPr>
              <a:t>Vyhláška č. 75/2023 Z. z. o podrobnostiach o požiadavkách na zariadenia pre deti a mládež</a:t>
            </a:r>
            <a:endParaRPr lang="sr-Latn-RS" sz="24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83982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FD16F-9E53-72C9-FCB0-A0C78AB94AB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479460D1-3B46-CB4A-9BD6-EE77ED3A96E3}"/>
              </a:ext>
            </a:extLst>
          </p:cNvPr>
          <p:cNvSpPr txBox="1"/>
          <p:nvPr/>
        </p:nvSpPr>
        <p:spPr>
          <a:xfrm>
            <a:off x="638068" y="1622612"/>
            <a:ext cx="11284991" cy="4764283"/>
          </a:xfrm>
          <a:prstGeom prst="rect">
            <a:avLst/>
          </a:prstGeom>
          <a:noFill/>
        </p:spPr>
        <p:txBody>
          <a:bodyPr wrap="square" rtlCol="0" anchor="ctr">
            <a:spAutoFit/>
          </a:bodyPr>
          <a:lstStyle/>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r>
              <a:rPr kumimoji="0" lang="sk-SK" sz="2400" b="0" i="0" u="none" strike="noStrike" kern="1200" cap="none" spc="0" normalizeH="0" baseline="0" noProof="0" dirty="0">
                <a:ln>
                  <a:noFill/>
                </a:ln>
                <a:solidFill>
                  <a:srgbClr val="323232"/>
                </a:solidFill>
                <a:effectLst/>
                <a:uLnTx/>
                <a:uFillTx/>
                <a:latin typeface="Calibri" panose="020F0502020204030204"/>
                <a:ea typeface="+mn-ea"/>
                <a:cs typeface="+mn-cs"/>
              </a:rPr>
              <a:t>d) pokyny pre zamestnancov vrátane povinnosti zabezpečenia trvalého dozoru nad deťmi a žiakmi,</a:t>
            </a:r>
          </a:p>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r>
              <a:rPr kumimoji="0" lang="sk-SK" sz="2400" b="0" i="0" u="none" strike="noStrike" kern="1200" cap="none" spc="0" normalizeH="0" baseline="0" noProof="0" dirty="0">
                <a:ln>
                  <a:noFill/>
                </a:ln>
                <a:solidFill>
                  <a:srgbClr val="323232"/>
                </a:solidFill>
                <a:effectLst/>
                <a:uLnTx/>
                <a:uFillTx/>
                <a:latin typeface="Calibri" panose="020F0502020204030204"/>
                <a:ea typeface="+mn-ea"/>
                <a:cs typeface="+mn-cs"/>
              </a:rPr>
              <a:t>e) pokyny pre návštevníkov,</a:t>
            </a:r>
          </a:p>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r>
              <a:rPr kumimoji="0" lang="sk-SK" sz="2400" b="0" i="0" u="none" strike="noStrike" kern="1200" cap="none" spc="0" normalizeH="0" baseline="0" noProof="0" dirty="0">
                <a:ln>
                  <a:noFill/>
                </a:ln>
                <a:solidFill>
                  <a:srgbClr val="323232"/>
                </a:solidFill>
                <a:effectLst/>
                <a:uLnTx/>
                <a:uFillTx/>
                <a:latin typeface="Calibri" panose="020F0502020204030204"/>
                <a:ea typeface="+mn-ea"/>
                <a:cs typeface="+mn-cs"/>
              </a:rPr>
              <a:t>f) plán opatrení pre prípad mimoriadnych situácií a havárií,</a:t>
            </a:r>
          </a:p>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r>
              <a:rPr kumimoji="0" lang="sk-SK" sz="2400" b="0" i="0" u="none" strike="noStrike" kern="1200" cap="none" spc="0" normalizeH="0" baseline="0" noProof="0" dirty="0">
                <a:ln>
                  <a:noFill/>
                </a:ln>
                <a:solidFill>
                  <a:srgbClr val="323232"/>
                </a:solidFill>
                <a:effectLst/>
                <a:uLnTx/>
                <a:uFillTx/>
                <a:latin typeface="Calibri" panose="020F0502020204030204"/>
                <a:ea typeface="+mn-ea"/>
                <a:cs typeface="+mn-cs"/>
              </a:rPr>
              <a:t>g) telefónne čísla tiesňových volaní, ak ide o mimoriadnu situáciu.</a:t>
            </a:r>
          </a:p>
          <a:p>
            <a:pPr marL="365760" marR="0" lvl="0" indent="-256032" algn="just" defTabSz="914400" rtl="0" eaLnBrk="1" fontAlgn="auto" latinLnBrk="0" hangingPunct="1">
              <a:lnSpc>
                <a:spcPct val="150000"/>
              </a:lnSpc>
              <a:spcBef>
                <a:spcPts val="300"/>
              </a:spcBef>
              <a:spcAft>
                <a:spcPts val="0"/>
              </a:spcAft>
              <a:buClr>
                <a:srgbClr val="1B587C">
                  <a:lumMod val="75000"/>
                </a:srgbClr>
              </a:buClr>
              <a:buSzTx/>
              <a:buFont typeface="Georgia"/>
              <a:buChar char="•"/>
              <a:tabLst/>
              <a:defRPr/>
            </a:pPr>
            <a:endParaRPr kumimoji="0" lang="sk-SK" sz="2400" b="0" i="0" u="none" strike="noStrike" kern="1200" cap="none" spc="0" normalizeH="0" baseline="0" noProof="0" dirty="0">
              <a:ln>
                <a:noFill/>
              </a:ln>
              <a:solidFill>
                <a:srgbClr val="323232"/>
              </a:solidFill>
              <a:effectLst/>
              <a:uLnTx/>
              <a:uFillTx/>
              <a:latin typeface="Calibri" panose="020F0502020204030204"/>
              <a:ea typeface="+mn-ea"/>
              <a:cs typeface="+mn-cs"/>
            </a:endParaRPr>
          </a:p>
          <a:p>
            <a:pPr marL="365760" marR="0" lvl="0" indent="-256032" algn="just" defTabSz="914400" rtl="0" eaLnBrk="1" fontAlgn="auto" latinLnBrk="0" hangingPunct="1">
              <a:lnSpc>
                <a:spcPct val="150000"/>
              </a:lnSpc>
              <a:spcBef>
                <a:spcPts val="300"/>
              </a:spcBef>
              <a:spcAft>
                <a:spcPts val="0"/>
              </a:spcAft>
              <a:buClr>
                <a:srgbClr val="1B587C">
                  <a:lumMod val="75000"/>
                </a:srgbClr>
              </a:buClr>
              <a:buSzTx/>
              <a:buFont typeface="Georgia"/>
              <a:buChar char="•"/>
              <a:tabLst/>
              <a:defRPr/>
            </a:pPr>
            <a:r>
              <a:rPr kumimoji="0" lang="sk-SK" sz="2400" b="0" i="0" u="none" strike="noStrike" kern="1200" cap="none" spc="0" normalizeH="0" baseline="0" noProof="0" dirty="0">
                <a:ln>
                  <a:noFill/>
                </a:ln>
                <a:solidFill>
                  <a:srgbClr val="323232"/>
                </a:solidFill>
                <a:effectLst/>
                <a:uLnTx/>
                <a:uFillTx/>
                <a:latin typeface="Calibri" panose="020F0502020204030204"/>
                <a:ea typeface="+mn-ea"/>
                <a:cs typeface="+mn-cs"/>
              </a:rPr>
              <a:t>Prevádzkový poriadok zariadenia pre deti a mládež sa sprístupňuje na vhodnom a viditeľnom mieste.</a:t>
            </a:r>
          </a:p>
        </p:txBody>
      </p:sp>
      <p:pic>
        <p:nvPicPr>
          <p:cNvPr id="2" name="Picture 1">
            <a:extLst>
              <a:ext uri="{FF2B5EF4-FFF2-40B4-BE49-F238E27FC236}">
                <a16:creationId xmlns:a16="http://schemas.microsoft.com/office/drawing/2014/main" id="{63B8F80E-F177-0FE0-6A91-CF9FD0746A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81217"/>
            <a:ext cx="231516" cy="694547"/>
          </a:xfrm>
          <a:prstGeom prst="rect">
            <a:avLst/>
          </a:prstGeom>
        </p:spPr>
      </p:pic>
      <p:pic>
        <p:nvPicPr>
          <p:cNvPr id="3" name="Picture 2">
            <a:extLst>
              <a:ext uri="{FF2B5EF4-FFF2-40B4-BE49-F238E27FC236}">
                <a16:creationId xmlns:a16="http://schemas.microsoft.com/office/drawing/2014/main" id="{825A46E7-DCB6-DDCB-6448-81B573B5DA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036" y="278456"/>
            <a:ext cx="11510682" cy="860062"/>
          </a:xfrm>
          <a:prstGeom prst="rect">
            <a:avLst/>
          </a:prstGeom>
        </p:spPr>
      </p:pic>
      <p:sp>
        <p:nvSpPr>
          <p:cNvPr id="4" name="TextBox 3">
            <a:extLst>
              <a:ext uri="{FF2B5EF4-FFF2-40B4-BE49-F238E27FC236}">
                <a16:creationId xmlns:a16="http://schemas.microsoft.com/office/drawing/2014/main" id="{9E6B2FDB-A4DD-C206-7F7B-12327F532A61}"/>
              </a:ext>
            </a:extLst>
          </p:cNvPr>
          <p:cNvSpPr txBox="1"/>
          <p:nvPr/>
        </p:nvSpPr>
        <p:spPr>
          <a:xfrm>
            <a:off x="753037" y="278457"/>
            <a:ext cx="11349316" cy="830997"/>
          </a:xfrm>
          <a:prstGeom prst="rect">
            <a:avLst/>
          </a:prstGeom>
          <a:noFill/>
        </p:spPr>
        <p:txBody>
          <a:bodyPr wrap="square" rtlCol="0">
            <a:spAutoFit/>
          </a:bodyPr>
          <a:lstStyle/>
          <a:p>
            <a:r>
              <a:rPr lang="pl-PL" sz="2400" dirty="0">
                <a:solidFill>
                  <a:srgbClr val="FFFFFF"/>
                </a:solidFill>
                <a:latin typeface="Times New Roman" panose="02020603050405020304" pitchFamily="18" charset="0"/>
                <a:cs typeface="Times New Roman" panose="02020603050405020304" pitchFamily="18" charset="0"/>
              </a:rPr>
              <a:t>§ 9 </a:t>
            </a:r>
            <a:br>
              <a:rPr lang="pl-PL" sz="2400" dirty="0">
                <a:solidFill>
                  <a:srgbClr val="FFFFFF"/>
                </a:solidFill>
                <a:latin typeface="Times New Roman" panose="02020603050405020304" pitchFamily="18" charset="0"/>
                <a:cs typeface="Times New Roman" panose="02020603050405020304" pitchFamily="18" charset="0"/>
              </a:rPr>
            </a:br>
            <a:r>
              <a:rPr lang="pl-PL" sz="2400" dirty="0">
                <a:solidFill>
                  <a:srgbClr val="FFFFFF"/>
                </a:solidFill>
                <a:latin typeface="Times New Roman" panose="02020603050405020304" pitchFamily="18" charset="0"/>
                <a:cs typeface="Times New Roman" panose="02020603050405020304" pitchFamily="18" charset="0"/>
              </a:rPr>
              <a:t>Vyhláška č. 75/2023 Z. z. o podrobnostiach o požiadavkách na zariadenia pre deti a mládež</a:t>
            </a:r>
            <a:endParaRPr lang="sr-Latn-RS" sz="2400"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9486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E70CB-C8B8-4FEE-4FC1-7F1D1EF5DB62}"/>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31C2BA4F-2EE4-6AEA-8024-4EEAE6E13894}"/>
              </a:ext>
            </a:extLst>
          </p:cNvPr>
          <p:cNvSpPr txBox="1"/>
          <p:nvPr/>
        </p:nvSpPr>
        <p:spPr>
          <a:xfrm>
            <a:off x="638068" y="2769909"/>
            <a:ext cx="11284991" cy="1318181"/>
          </a:xfrm>
          <a:prstGeom prst="rect">
            <a:avLst/>
          </a:prstGeom>
          <a:noFill/>
        </p:spPr>
        <p:txBody>
          <a:bodyPr wrap="square" rtlCol="0" anchor="ctr">
            <a:spAutoFit/>
          </a:bodyPr>
          <a:lstStyle/>
          <a:p>
            <a:pPr marL="109728" marR="0" lvl="0" algn="ctr" defTabSz="914400" rtl="0" eaLnBrk="1" fontAlgn="auto" latinLnBrk="0" hangingPunct="1">
              <a:lnSpc>
                <a:spcPct val="150000"/>
              </a:lnSpc>
              <a:spcBef>
                <a:spcPts val="300"/>
              </a:spcBef>
              <a:spcAft>
                <a:spcPts val="0"/>
              </a:spcAft>
              <a:buClr>
                <a:srgbClr val="1B587C">
                  <a:lumMod val="75000"/>
                </a:srgbClr>
              </a:buClr>
              <a:buSzTx/>
              <a:tabLst/>
              <a:defRPr/>
            </a:pPr>
            <a:r>
              <a:rPr kumimoji="0" lang="sk-SK" sz="2800" b="0" i="0" u="none" strike="noStrike" kern="1200" cap="none" spc="0" normalizeH="0" baseline="0" noProof="0" dirty="0">
                <a:ln>
                  <a:noFill/>
                </a:ln>
                <a:solidFill>
                  <a:srgbClr val="323232"/>
                </a:solidFill>
                <a:effectLst/>
                <a:uLnTx/>
                <a:uFillTx/>
                <a:latin typeface="Calibri" panose="020F0502020204030204"/>
                <a:ea typeface="+mn-ea"/>
                <a:cs typeface="+mn-cs"/>
              </a:rPr>
              <a:t>Jednou z najdôležitejších náležitostí prevádzkového poriadku je určenie </a:t>
            </a:r>
            <a:r>
              <a:rPr kumimoji="0" lang="sk-SK" sz="2800" b="1" i="0" u="none" strike="noStrike" kern="1200" cap="none" spc="0" normalizeH="0" baseline="0" noProof="0" dirty="0">
                <a:ln>
                  <a:noFill/>
                </a:ln>
                <a:solidFill>
                  <a:srgbClr val="323232"/>
                </a:solidFill>
                <a:effectLst/>
                <a:uLnTx/>
                <a:uFillTx/>
                <a:latin typeface="Calibri" panose="020F0502020204030204"/>
                <a:ea typeface="+mn-ea"/>
                <a:cs typeface="+mn-cs"/>
              </a:rPr>
              <a:t>kapacity zariadenia</a:t>
            </a:r>
            <a:r>
              <a:rPr kumimoji="0" lang="sk-SK" sz="2800" b="0" i="0" u="none" strike="noStrike" kern="1200" cap="none" spc="0" normalizeH="0" baseline="0" noProof="0" dirty="0">
                <a:ln>
                  <a:noFill/>
                </a:ln>
                <a:solidFill>
                  <a:srgbClr val="323232"/>
                </a:solidFill>
                <a:effectLst/>
                <a:uLnTx/>
                <a:uFillTx/>
                <a:latin typeface="Calibri" panose="020F0502020204030204"/>
                <a:ea typeface="+mn-ea"/>
                <a:cs typeface="+mn-cs"/>
              </a:rPr>
              <a:t> pre deti a mládež. </a:t>
            </a:r>
          </a:p>
        </p:txBody>
      </p:sp>
      <p:pic>
        <p:nvPicPr>
          <p:cNvPr id="2" name="Picture 1">
            <a:extLst>
              <a:ext uri="{FF2B5EF4-FFF2-40B4-BE49-F238E27FC236}">
                <a16:creationId xmlns:a16="http://schemas.microsoft.com/office/drawing/2014/main" id="{B523DE02-7FAD-2692-90C5-37FF2CB7966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81217"/>
            <a:ext cx="231516" cy="694547"/>
          </a:xfrm>
          <a:prstGeom prst="rect">
            <a:avLst/>
          </a:prstGeom>
        </p:spPr>
      </p:pic>
    </p:spTree>
    <p:extLst>
      <p:ext uri="{BB962C8B-B14F-4D97-AF65-F5344CB8AC3E}">
        <p14:creationId xmlns:p14="http://schemas.microsoft.com/office/powerpoint/2010/main" val="3642334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B3C63-28A2-86BB-8D50-D86CF993B933}"/>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A2D81D44-D827-B8F4-571F-320D88D5BC36}"/>
              </a:ext>
            </a:extLst>
          </p:cNvPr>
          <p:cNvSpPr txBox="1"/>
          <p:nvPr/>
        </p:nvSpPr>
        <p:spPr>
          <a:xfrm>
            <a:off x="638068" y="1230502"/>
            <a:ext cx="11284991" cy="5528886"/>
          </a:xfrm>
          <a:prstGeom prst="rect">
            <a:avLst/>
          </a:prstGeom>
          <a:noFill/>
        </p:spPr>
        <p:txBody>
          <a:bodyPr wrap="square" rtlCol="0" anchor="ctr">
            <a:spAutoFit/>
          </a:bodyPr>
          <a:lstStyle/>
          <a:p>
            <a:pPr marL="365760" marR="0" lvl="0" indent="-256032" algn="just" defTabSz="914400" rtl="0" eaLnBrk="1" fontAlgn="auto" latinLnBrk="0" hangingPunct="1">
              <a:lnSpc>
                <a:spcPct val="170000"/>
              </a:lnSpc>
              <a:spcBef>
                <a:spcPts val="300"/>
              </a:spcBef>
              <a:spcAft>
                <a:spcPts val="0"/>
              </a:spcAft>
              <a:buClr>
                <a:srgbClr val="1B587C">
                  <a:lumMod val="75000"/>
                </a:srgbClr>
              </a:buClr>
              <a:buSzTx/>
              <a:buFont typeface="Georgia"/>
              <a:buChar char="•"/>
              <a:tabLst/>
              <a:defRPr/>
            </a:pPr>
            <a:r>
              <a:rPr kumimoji="0" lang="sk-SK" sz="1800" b="0" i="0" u="none" strike="noStrike" kern="1200" cap="none" spc="0" normalizeH="0" baseline="0" noProof="0" dirty="0">
                <a:ln>
                  <a:noFill/>
                </a:ln>
                <a:solidFill>
                  <a:srgbClr val="323232"/>
                </a:solidFill>
                <a:effectLst/>
                <a:uLnTx/>
                <a:uFillTx/>
                <a:latin typeface="Calibri" panose="020F0502020204030204"/>
                <a:ea typeface="+mn-ea"/>
                <a:cs typeface="+mn-cs"/>
              </a:rPr>
              <a:t>Veľkosť plochy pripadajúcej na 1 žiaka pre konkrétny druh zariadenia a daného priestoru sú uvedené v § 2 vyhlášky MZ SR č. 75/2023 Z. z. </a:t>
            </a:r>
          </a:p>
          <a:p>
            <a:pPr marL="365760" marR="0" lvl="0" indent="-256032" algn="just" defTabSz="914400" rtl="0" eaLnBrk="1" fontAlgn="auto" latinLnBrk="0" hangingPunct="1">
              <a:lnSpc>
                <a:spcPct val="170000"/>
              </a:lnSpc>
              <a:spcBef>
                <a:spcPts val="300"/>
              </a:spcBef>
              <a:spcAft>
                <a:spcPts val="0"/>
              </a:spcAft>
              <a:buClr>
                <a:srgbClr val="1B587C">
                  <a:lumMod val="75000"/>
                </a:srgbClr>
              </a:buClr>
              <a:buSzTx/>
              <a:buFont typeface="Georgia"/>
              <a:buChar char="•"/>
              <a:tabLst/>
              <a:defRPr/>
            </a:pPr>
            <a:endParaRPr kumimoji="0" lang="sk-SK" sz="1800" b="0" i="0" u="none" strike="noStrike" kern="1200" cap="none" spc="0" normalizeH="0" baseline="0" noProof="0" dirty="0">
              <a:ln>
                <a:noFill/>
              </a:ln>
              <a:solidFill>
                <a:srgbClr val="323232"/>
              </a:solidFill>
              <a:effectLst/>
              <a:uLnTx/>
              <a:uFillTx/>
              <a:latin typeface="Calibri" panose="020F0502020204030204"/>
              <a:ea typeface="+mn-ea"/>
              <a:cs typeface="+mn-cs"/>
            </a:endParaRPr>
          </a:p>
          <a:p>
            <a:pPr marL="109728" marR="0" lvl="0" indent="0" algn="just" defTabSz="914400" rtl="0" eaLnBrk="1" fontAlgn="auto" latinLnBrk="0" hangingPunct="1">
              <a:lnSpc>
                <a:spcPct val="170000"/>
              </a:lnSpc>
              <a:spcBef>
                <a:spcPts val="300"/>
              </a:spcBef>
              <a:spcAft>
                <a:spcPts val="0"/>
              </a:spcAft>
              <a:buClr>
                <a:srgbClr val="1B587C">
                  <a:lumMod val="75000"/>
                </a:srgbClr>
              </a:buClr>
              <a:buSzTx/>
              <a:buFont typeface="Georgia"/>
              <a:buNone/>
              <a:tabLst/>
              <a:defRPr/>
            </a:pPr>
            <a:r>
              <a:rPr kumimoji="0" lang="sk-SK" sz="1800" b="0" i="0" u="none" strike="noStrike" kern="1200" cap="none" spc="0" normalizeH="0" baseline="0" noProof="0" dirty="0">
                <a:ln>
                  <a:noFill/>
                </a:ln>
                <a:solidFill>
                  <a:srgbClr val="323232"/>
                </a:solidFill>
                <a:effectLst/>
                <a:uLnTx/>
                <a:uFillTx/>
                <a:latin typeface="Calibri" panose="020F0502020204030204"/>
                <a:ea typeface="+mn-ea"/>
                <a:cs typeface="+mn-cs"/>
              </a:rPr>
              <a:t>Podľa § 29 ods. 5 </a:t>
            </a:r>
            <a:r>
              <a:rPr kumimoji="0" lang="sk-SK" sz="1800" b="1" i="0" u="none" strike="noStrike" kern="1200" cap="none" spc="0" normalizeH="0" baseline="0" noProof="0" dirty="0">
                <a:ln>
                  <a:noFill/>
                </a:ln>
                <a:solidFill>
                  <a:srgbClr val="323232"/>
                </a:solidFill>
                <a:effectLst/>
                <a:uLnTx/>
                <a:uFillTx/>
                <a:latin typeface="Calibri" panose="020F0502020204030204"/>
                <a:ea typeface="+mn-ea"/>
                <a:cs typeface="+mn-cs"/>
              </a:rPr>
              <a:t>školského zákona </a:t>
            </a:r>
            <a:r>
              <a:rPr kumimoji="0" lang="sk-SK" sz="1800" b="0" i="0" u="none" strike="noStrike" kern="1200" cap="none" spc="0" normalizeH="0" baseline="0" noProof="0" dirty="0">
                <a:ln>
                  <a:noFill/>
                </a:ln>
                <a:solidFill>
                  <a:srgbClr val="323232"/>
                </a:solidFill>
                <a:effectLst/>
                <a:uLnTx/>
                <a:uFillTx/>
                <a:latin typeface="Calibri" panose="020F0502020204030204"/>
                <a:ea typeface="+mn-ea"/>
                <a:cs typeface="+mn-cs"/>
              </a:rPr>
              <a:t>najvyšší počet žiakov v triede základnej školy je:</a:t>
            </a:r>
          </a:p>
          <a:p>
            <a:pPr marL="365760" marR="0" lvl="0" indent="-256032" algn="just" defTabSz="914400" rtl="0" eaLnBrk="1" fontAlgn="auto" latinLnBrk="0" hangingPunct="1">
              <a:lnSpc>
                <a:spcPct val="170000"/>
              </a:lnSpc>
              <a:spcBef>
                <a:spcPts val="300"/>
              </a:spcBef>
              <a:spcAft>
                <a:spcPts val="0"/>
              </a:spcAft>
              <a:buClr>
                <a:srgbClr val="1B587C">
                  <a:lumMod val="75000"/>
                </a:srgbClr>
              </a:buClr>
              <a:buSzTx/>
              <a:buFont typeface="Georgia"/>
              <a:buChar char="•"/>
              <a:tabLst/>
              <a:defRPr/>
            </a:pPr>
            <a:r>
              <a:rPr kumimoji="0" lang="sk-SK" sz="1800" b="0" i="0" u="none" strike="noStrike" kern="1200" cap="none" spc="0" normalizeH="0" baseline="0" noProof="0" dirty="0">
                <a:ln>
                  <a:noFill/>
                </a:ln>
                <a:solidFill>
                  <a:srgbClr val="323232"/>
                </a:solidFill>
                <a:effectLst/>
                <a:uLnTx/>
                <a:uFillTx/>
                <a:latin typeface="Calibri" panose="020F0502020204030204"/>
                <a:ea typeface="+mn-ea"/>
                <a:cs typeface="+mn-cs"/>
              </a:rPr>
              <a:t>Trieda pre žiakov viacerých ročníkov prvého stupňa ZŠ: 27 žiakov (24 žiakov v triede, možné je navýšenie o 3 žiakov, spolu 27 žiakov),</a:t>
            </a:r>
          </a:p>
          <a:p>
            <a:pPr marL="365760" marR="0" lvl="0" indent="-256032" algn="just" defTabSz="914400" rtl="0" eaLnBrk="1" fontAlgn="auto" latinLnBrk="0" hangingPunct="1">
              <a:lnSpc>
                <a:spcPct val="170000"/>
              </a:lnSpc>
              <a:spcBef>
                <a:spcPts val="300"/>
              </a:spcBef>
              <a:spcAft>
                <a:spcPts val="0"/>
              </a:spcAft>
              <a:buClr>
                <a:srgbClr val="1B587C">
                  <a:lumMod val="75000"/>
                </a:srgbClr>
              </a:buClr>
              <a:buSzTx/>
              <a:buFont typeface="Georgia"/>
              <a:buChar char="•"/>
              <a:tabLst/>
              <a:defRPr/>
            </a:pPr>
            <a:r>
              <a:rPr kumimoji="0" lang="sk-SK" sz="1800" b="0" i="0" u="none" strike="noStrike" kern="1200" cap="none" spc="0" normalizeH="0" baseline="0" noProof="0" dirty="0">
                <a:ln>
                  <a:noFill/>
                </a:ln>
                <a:solidFill>
                  <a:srgbClr val="323232"/>
                </a:solidFill>
                <a:effectLst/>
                <a:uLnTx/>
                <a:uFillTx/>
                <a:latin typeface="Calibri" panose="020F0502020204030204"/>
                <a:ea typeface="+mn-ea"/>
                <a:cs typeface="+mn-cs"/>
              </a:rPr>
              <a:t>Trieda pre žiakov prvého až štvrtého ročníka ZŠ: 28 žiakov (25 žiakov v triede, možné je navýšenie o 3 žiakov, spolu 28 žiakov),</a:t>
            </a:r>
          </a:p>
          <a:p>
            <a:pPr marL="365760" marR="0" lvl="0" indent="-256032" algn="just" defTabSz="914400" rtl="0" eaLnBrk="1" fontAlgn="auto" latinLnBrk="0" hangingPunct="1">
              <a:lnSpc>
                <a:spcPct val="170000"/>
              </a:lnSpc>
              <a:spcBef>
                <a:spcPts val="300"/>
              </a:spcBef>
              <a:spcAft>
                <a:spcPts val="0"/>
              </a:spcAft>
              <a:buClr>
                <a:srgbClr val="1B587C">
                  <a:lumMod val="75000"/>
                </a:srgbClr>
              </a:buClr>
              <a:buSzTx/>
              <a:buFont typeface="Georgia"/>
              <a:buChar char="•"/>
              <a:tabLst/>
              <a:defRPr/>
            </a:pPr>
            <a:r>
              <a:rPr kumimoji="0" lang="sk-SK" sz="1800" b="0" i="0" u="none" strike="noStrike" kern="1200" cap="none" spc="0" normalizeH="0" baseline="0" noProof="0" dirty="0">
                <a:ln>
                  <a:noFill/>
                </a:ln>
                <a:solidFill>
                  <a:srgbClr val="323232"/>
                </a:solidFill>
                <a:effectLst/>
                <a:uLnTx/>
                <a:uFillTx/>
                <a:latin typeface="Calibri" panose="020F0502020204030204"/>
                <a:ea typeface="+mn-ea"/>
                <a:cs typeface="+mn-cs"/>
              </a:rPr>
              <a:t>Trieda pre žiakov piateho až deviateho ročníka ZŠ: 32 žiakov (29 žiakov v triede, možné je navýšenie o 3 žiakov, spolu 32 žiakov).</a:t>
            </a:r>
          </a:p>
          <a:p>
            <a:pPr marL="109728" marR="0" lvl="0" algn="just" defTabSz="914400" rtl="0" eaLnBrk="1" fontAlgn="auto" latinLnBrk="0" hangingPunct="1">
              <a:lnSpc>
                <a:spcPct val="150000"/>
              </a:lnSpc>
              <a:spcBef>
                <a:spcPts val="300"/>
              </a:spcBef>
              <a:spcAft>
                <a:spcPts val="0"/>
              </a:spcAft>
              <a:buClr>
                <a:srgbClr val="1B587C">
                  <a:lumMod val="75000"/>
                </a:srgbClr>
              </a:buClr>
              <a:buSzTx/>
              <a:tabLst/>
              <a:defRPr/>
            </a:pPr>
            <a:endParaRPr kumimoji="0" lang="sk-SK" sz="2400" b="0" i="0" u="none" strike="noStrike" kern="1200" cap="none" spc="0" normalizeH="0" baseline="0" noProof="0" dirty="0">
              <a:ln>
                <a:noFill/>
              </a:ln>
              <a:solidFill>
                <a:srgbClr val="323232"/>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6544E4DA-4A8C-4B5C-72FF-C9825D98215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81217"/>
            <a:ext cx="231516" cy="694547"/>
          </a:xfrm>
          <a:prstGeom prst="rect">
            <a:avLst/>
          </a:prstGeom>
        </p:spPr>
      </p:pic>
    </p:spTree>
    <p:extLst>
      <p:ext uri="{BB962C8B-B14F-4D97-AF65-F5344CB8AC3E}">
        <p14:creationId xmlns:p14="http://schemas.microsoft.com/office/powerpoint/2010/main" val="3903130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3CAE2-EECB-54BF-9062-0C499D578CCC}"/>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6952FCAA-8001-93C9-E275-A36C2528D6D9}"/>
              </a:ext>
            </a:extLst>
          </p:cNvPr>
          <p:cNvSpPr txBox="1"/>
          <p:nvPr/>
        </p:nvSpPr>
        <p:spPr>
          <a:xfrm>
            <a:off x="406552" y="1326157"/>
            <a:ext cx="11516507" cy="4815164"/>
          </a:xfrm>
          <a:prstGeom prst="rect">
            <a:avLst/>
          </a:prstGeom>
          <a:noFill/>
        </p:spPr>
        <p:txBody>
          <a:bodyPr wrap="square" rtlCol="0" anchor="ctr">
            <a:spAutoFit/>
          </a:bodyPr>
          <a:lstStyle/>
          <a:p>
            <a:pPr marL="365760" marR="0" lvl="0" indent="-256032" algn="just" defTabSz="914400" rtl="0" eaLnBrk="1" fontAlgn="auto" latinLnBrk="0" hangingPunct="1">
              <a:lnSpc>
                <a:spcPct val="150000"/>
              </a:lnSpc>
              <a:spcBef>
                <a:spcPts val="300"/>
              </a:spcBef>
              <a:buClr>
                <a:srgbClr val="1B587C">
                  <a:lumMod val="75000"/>
                </a:srgbClr>
              </a:buClr>
              <a:buSzTx/>
              <a:buFont typeface="Georgia"/>
              <a:buChar char="•"/>
              <a:tabLst/>
              <a:defRPr/>
            </a:pPr>
            <a:r>
              <a:rPr kumimoji="0" lang="sk-SK" sz="2000" b="1" i="0" u="none" strike="noStrike" kern="1200" cap="none" spc="0" normalizeH="0" baseline="0" noProof="0" dirty="0">
                <a:ln>
                  <a:noFill/>
                </a:ln>
                <a:solidFill>
                  <a:srgbClr val="323232"/>
                </a:solidFill>
                <a:effectLst/>
                <a:uLnTx/>
                <a:uFillTx/>
                <a:latin typeface="Calibri" panose="020F0502020204030204"/>
                <a:ea typeface="+mn-ea"/>
                <a:cs typeface="+mn-cs"/>
              </a:rPr>
              <a:t>Maximálna kapacita </a:t>
            </a:r>
            <a:r>
              <a:rPr kumimoji="0" lang="sk-SK" sz="2000" b="0" i="0" u="none" strike="noStrike" kern="1200" cap="none" spc="0" normalizeH="0" baseline="0" noProof="0" dirty="0">
                <a:ln>
                  <a:noFill/>
                </a:ln>
                <a:solidFill>
                  <a:srgbClr val="323232"/>
                </a:solidFill>
                <a:effectLst/>
                <a:uLnTx/>
                <a:uFillTx/>
                <a:latin typeface="Calibri" panose="020F0502020204030204"/>
                <a:ea typeface="+mn-ea"/>
                <a:cs typeface="+mn-cs"/>
              </a:rPr>
              <a:t>jednotlivých tried bude stanovená v PP </a:t>
            </a:r>
            <a:r>
              <a:rPr kumimoji="0" lang="sk-SK" sz="2000" b="1" i="0" u="none" strike="noStrike" kern="1200" cap="none" spc="0" normalizeH="0" baseline="0" noProof="0" dirty="0">
                <a:ln>
                  <a:noFill/>
                </a:ln>
                <a:solidFill>
                  <a:srgbClr val="323232"/>
                </a:solidFill>
                <a:effectLst/>
                <a:uLnTx/>
                <a:uFillTx/>
                <a:latin typeface="Calibri" panose="020F0502020204030204"/>
                <a:ea typeface="+mn-ea"/>
                <a:cs typeface="+mn-cs"/>
              </a:rPr>
              <a:t>v súlade so školským zákonom </a:t>
            </a:r>
            <a:r>
              <a:rPr kumimoji="0" lang="sk-SK" sz="2000" b="0" i="0" u="none" strike="noStrike" kern="1200" cap="none" spc="0" normalizeH="0" baseline="0" noProof="0" dirty="0">
                <a:ln>
                  <a:noFill/>
                </a:ln>
                <a:solidFill>
                  <a:srgbClr val="323232"/>
                </a:solidFill>
                <a:effectLst/>
                <a:uLnTx/>
                <a:uFillTx/>
                <a:latin typeface="Calibri" panose="020F0502020204030204"/>
                <a:ea typeface="+mn-ea"/>
                <a:cs typeface="+mn-cs"/>
              </a:rPr>
              <a:t>podľa druhu a stupňa a v súlade s takto stanovenou max. kapacitou triedy posúdime, či daný priestor pre stanovený počet žiakov zodpovedá podmienkam ustanovenia § 24 ods. 3 zákona č. 355/2007 Z. z.</a:t>
            </a:r>
          </a:p>
          <a:p>
            <a:pPr marL="109728" marR="0" lvl="0" algn="just" defTabSz="914400" rtl="0" eaLnBrk="1" fontAlgn="auto" latinLnBrk="0" hangingPunct="1">
              <a:lnSpc>
                <a:spcPct val="150000"/>
              </a:lnSpc>
              <a:spcBef>
                <a:spcPts val="300"/>
              </a:spcBef>
              <a:buClr>
                <a:srgbClr val="1B587C">
                  <a:lumMod val="75000"/>
                </a:srgbClr>
              </a:buClr>
              <a:buSzTx/>
              <a:tabLst/>
              <a:defRPr/>
            </a:pPr>
            <a:r>
              <a:rPr kumimoji="0" lang="sk-SK" sz="2000" b="0" i="0" u="none" strike="noStrike" kern="1200" cap="none" spc="0" normalizeH="0" baseline="0" noProof="0" dirty="0">
                <a:ln>
                  <a:noFill/>
                </a:ln>
                <a:solidFill>
                  <a:srgbClr val="323232"/>
                </a:solidFill>
                <a:effectLst/>
                <a:uLnTx/>
                <a:uFillTx/>
                <a:latin typeface="Calibri" panose="020F0502020204030204"/>
                <a:ea typeface="+mn-ea"/>
                <a:cs typeface="+mn-cs"/>
              </a:rPr>
              <a:t> </a:t>
            </a:r>
          </a:p>
          <a:p>
            <a:pPr marL="365760" marR="0" lvl="0" indent="-256032" algn="just" defTabSz="914400" rtl="0" eaLnBrk="1" fontAlgn="auto" latinLnBrk="0" hangingPunct="1">
              <a:lnSpc>
                <a:spcPct val="150000"/>
              </a:lnSpc>
              <a:spcBef>
                <a:spcPts val="300"/>
              </a:spcBef>
              <a:buClr>
                <a:srgbClr val="1B587C">
                  <a:lumMod val="75000"/>
                </a:srgbClr>
              </a:buClr>
              <a:buSzTx/>
              <a:buFont typeface="Georgia"/>
              <a:buChar char="•"/>
              <a:tabLst/>
              <a:defRPr/>
            </a:pPr>
            <a:r>
              <a:rPr kumimoji="0" lang="sk-SK" sz="2000" b="0" i="0" u="none" strike="noStrike" kern="1200" cap="none" spc="0" normalizeH="0" baseline="0" noProof="0" dirty="0">
                <a:ln>
                  <a:noFill/>
                </a:ln>
                <a:solidFill>
                  <a:srgbClr val="323232"/>
                </a:solidFill>
                <a:effectLst/>
                <a:uLnTx/>
                <a:uFillTx/>
                <a:latin typeface="Calibri" panose="020F0502020204030204"/>
                <a:ea typeface="+mn-ea"/>
                <a:cs typeface="+mn-cs"/>
              </a:rPr>
              <a:t>Ak je priestor dosť veľký pre max. kapacitu triedy stanovenú v prevádzkovom poriadku podľa školského zákona a spĺňa aj ostatné stavebno-technické podmienky pre daný počet žiakov, tak sa kapacita schváli vo vzťahu k ploche triedy a najvyššiemu počtu žiakov.</a:t>
            </a:r>
          </a:p>
          <a:p>
            <a:pPr marL="109728" marR="0" lvl="0" algn="just" defTabSz="914400" rtl="0" eaLnBrk="1" fontAlgn="auto" latinLnBrk="0" hangingPunct="1">
              <a:lnSpc>
                <a:spcPct val="150000"/>
              </a:lnSpc>
              <a:spcBef>
                <a:spcPts val="300"/>
              </a:spcBef>
              <a:buClr>
                <a:srgbClr val="1B587C">
                  <a:lumMod val="75000"/>
                </a:srgbClr>
              </a:buClr>
              <a:buSzTx/>
              <a:tabLst/>
              <a:defRPr/>
            </a:pPr>
            <a:endParaRPr kumimoji="0" lang="sk-SK" sz="2000" b="0" i="0" u="none" strike="noStrike" kern="1200" cap="none" spc="0" normalizeH="0" baseline="0" noProof="0" dirty="0">
              <a:ln>
                <a:noFill/>
              </a:ln>
              <a:solidFill>
                <a:srgbClr val="323232"/>
              </a:solidFill>
              <a:effectLst/>
              <a:uLnTx/>
              <a:uFillTx/>
              <a:latin typeface="Calibri" panose="020F0502020204030204"/>
              <a:ea typeface="+mn-ea"/>
              <a:cs typeface="+mn-cs"/>
            </a:endParaRPr>
          </a:p>
          <a:p>
            <a:pPr marL="365760" marR="0" lvl="0" indent="-256032" algn="just" defTabSz="914400" rtl="0" eaLnBrk="1" fontAlgn="auto" latinLnBrk="0" hangingPunct="1">
              <a:lnSpc>
                <a:spcPct val="150000"/>
              </a:lnSpc>
              <a:spcBef>
                <a:spcPts val="300"/>
              </a:spcBef>
              <a:buClr>
                <a:srgbClr val="1B587C">
                  <a:lumMod val="75000"/>
                </a:srgbClr>
              </a:buClr>
              <a:buSzTx/>
              <a:buFont typeface="Georgia"/>
              <a:buChar char="•"/>
              <a:tabLst/>
              <a:defRPr/>
            </a:pPr>
            <a:r>
              <a:rPr kumimoji="0" lang="sk-SK" sz="2000" b="0" i="0" u="none" strike="noStrike" kern="1200" cap="none" spc="0" normalizeH="0" baseline="0" noProof="0" dirty="0">
                <a:ln>
                  <a:noFill/>
                </a:ln>
                <a:solidFill>
                  <a:srgbClr val="323232"/>
                </a:solidFill>
                <a:effectLst/>
                <a:uLnTx/>
                <a:uFillTx/>
                <a:latin typeface="Calibri" panose="020F0502020204030204"/>
                <a:ea typeface="+mn-ea"/>
                <a:cs typeface="+mn-cs"/>
              </a:rPr>
              <a:t>Ak nie je priestor triedy dostatočne veľký, je potrebné urobiť technické alebo organizačné opatrenia, príp. znížiť kapacitu triedy.</a:t>
            </a:r>
          </a:p>
        </p:txBody>
      </p:sp>
      <p:pic>
        <p:nvPicPr>
          <p:cNvPr id="2" name="Picture 1">
            <a:extLst>
              <a:ext uri="{FF2B5EF4-FFF2-40B4-BE49-F238E27FC236}">
                <a16:creationId xmlns:a16="http://schemas.microsoft.com/office/drawing/2014/main" id="{19C06DE4-715F-BA0E-1CD6-89E6F94DCC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81217"/>
            <a:ext cx="231516" cy="694547"/>
          </a:xfrm>
          <a:prstGeom prst="rect">
            <a:avLst/>
          </a:prstGeom>
        </p:spPr>
      </p:pic>
    </p:spTree>
    <p:extLst>
      <p:ext uri="{BB962C8B-B14F-4D97-AF65-F5344CB8AC3E}">
        <p14:creationId xmlns:p14="http://schemas.microsoft.com/office/powerpoint/2010/main" val="4228227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BC41F-075B-6853-E0AB-BC91A931F8DD}"/>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A797AEB7-34BE-55F6-0F7E-70FE2913EBD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552" y="309591"/>
            <a:ext cx="185118" cy="555353"/>
          </a:xfrm>
          <a:prstGeom prst="rect">
            <a:avLst/>
          </a:prstGeom>
        </p:spPr>
      </p:pic>
      <p:pic>
        <p:nvPicPr>
          <p:cNvPr id="3" name="Picture 2">
            <a:extLst>
              <a:ext uri="{FF2B5EF4-FFF2-40B4-BE49-F238E27FC236}">
                <a16:creationId xmlns:a16="http://schemas.microsoft.com/office/drawing/2014/main" id="{EF79E0DD-45B7-9916-1645-1BF222ECB9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3036" y="278456"/>
            <a:ext cx="11510682" cy="626979"/>
          </a:xfrm>
          <a:prstGeom prst="rect">
            <a:avLst/>
          </a:prstGeom>
        </p:spPr>
      </p:pic>
      <p:sp>
        <p:nvSpPr>
          <p:cNvPr id="4" name="TextBox 3">
            <a:extLst>
              <a:ext uri="{FF2B5EF4-FFF2-40B4-BE49-F238E27FC236}">
                <a16:creationId xmlns:a16="http://schemas.microsoft.com/office/drawing/2014/main" id="{B68C0AA6-01BE-1DCF-EAA8-D9B3D1EE9C36}"/>
              </a:ext>
            </a:extLst>
          </p:cNvPr>
          <p:cNvSpPr txBox="1"/>
          <p:nvPr/>
        </p:nvSpPr>
        <p:spPr>
          <a:xfrm>
            <a:off x="753036" y="381217"/>
            <a:ext cx="11349316" cy="523220"/>
          </a:xfrm>
          <a:prstGeom prst="rect">
            <a:avLst/>
          </a:prstGeom>
          <a:noFill/>
        </p:spPr>
        <p:txBody>
          <a:bodyPr wrap="square" rtlCol="0">
            <a:spAutoFit/>
          </a:bodyPr>
          <a:lstStyle/>
          <a:p>
            <a:r>
              <a:rPr lang="pl-PL" sz="2800" dirty="0">
                <a:solidFill>
                  <a:srgbClr val="FFFFFF"/>
                </a:solidFill>
                <a:latin typeface="Times New Roman" panose="02020603050405020304" pitchFamily="18" charset="0"/>
                <a:cs typeface="Times New Roman" panose="02020603050405020304" pitchFamily="18" charset="0"/>
              </a:rPr>
              <a:t>Príklad</a:t>
            </a:r>
            <a:endParaRPr lang="sr-Latn-RS" sz="2800" dirty="0">
              <a:solidFill>
                <a:srgbClr val="FFFFFF"/>
              </a:solidFill>
              <a:latin typeface="Times New Roman" panose="02020603050405020304" pitchFamily="18" charset="0"/>
              <a:cs typeface="Times New Roman" panose="02020603050405020304" pitchFamily="18" charset="0"/>
            </a:endParaRPr>
          </a:p>
        </p:txBody>
      </p:sp>
      <p:pic>
        <p:nvPicPr>
          <p:cNvPr id="5" name="Obrázok 4">
            <a:extLst>
              <a:ext uri="{FF2B5EF4-FFF2-40B4-BE49-F238E27FC236}">
                <a16:creationId xmlns:a16="http://schemas.microsoft.com/office/drawing/2014/main" id="{7AE09C31-A3A3-B61D-8188-EF69793BEFF5}"/>
              </a:ext>
            </a:extLst>
          </p:cNvPr>
          <p:cNvPicPr>
            <a:picLocks noChangeAspect="1"/>
          </p:cNvPicPr>
          <p:nvPr/>
        </p:nvPicPr>
        <p:blipFill>
          <a:blip r:embed="rId4"/>
          <a:stretch>
            <a:fillRect/>
          </a:stretch>
        </p:blipFill>
        <p:spPr>
          <a:xfrm>
            <a:off x="1396738" y="904437"/>
            <a:ext cx="9398524" cy="5722070"/>
          </a:xfrm>
          <a:prstGeom prst="rect">
            <a:avLst/>
          </a:prstGeom>
        </p:spPr>
      </p:pic>
    </p:spTree>
    <p:extLst>
      <p:ext uri="{BB962C8B-B14F-4D97-AF65-F5344CB8AC3E}">
        <p14:creationId xmlns:p14="http://schemas.microsoft.com/office/powerpoint/2010/main" val="5785871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1370</TotalTime>
  <Words>890</Words>
  <Application>Microsoft Office PowerPoint</Application>
  <PresentationFormat>Širokouhlá</PresentationFormat>
  <Paragraphs>55</Paragraphs>
  <Slides>14</Slides>
  <Notes>0</Notes>
  <HiddenSlides>0</HiddenSlides>
  <MMClips>0</MMClips>
  <ScaleCrop>false</ScaleCrop>
  <HeadingPairs>
    <vt:vector size="6" baseType="variant">
      <vt:variant>
        <vt:lpstr>Použité písma</vt:lpstr>
      </vt:variant>
      <vt:variant>
        <vt:i4>5</vt:i4>
      </vt:variant>
      <vt:variant>
        <vt:lpstr>Motív</vt:lpstr>
      </vt:variant>
      <vt:variant>
        <vt:i4>1</vt:i4>
      </vt:variant>
      <vt:variant>
        <vt:lpstr>Nadpisy snímok</vt:lpstr>
      </vt:variant>
      <vt:variant>
        <vt:i4>14</vt:i4>
      </vt:variant>
    </vt:vector>
  </HeadingPairs>
  <TitlesOfParts>
    <vt:vector size="20" baseType="lpstr">
      <vt:lpstr>Arial</vt:lpstr>
      <vt:lpstr>Calibri</vt:lpstr>
      <vt:lpstr>Calibri Light</vt:lpstr>
      <vt:lpstr>Georgia</vt:lpstr>
      <vt:lpstr>Times New Roman</vt:lpstr>
      <vt:lpstr>Office Theme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c:title>
  <dc:creator>davor</dc:creator>
  <cp:lastModifiedBy>Katarína Galová</cp:lastModifiedBy>
  <cp:revision>19</cp:revision>
  <cp:lastPrinted>2026-04-29T06:20:27Z</cp:lastPrinted>
  <dcterms:created xsi:type="dcterms:W3CDTF">2024-06-04T14:57:20Z</dcterms:created>
  <dcterms:modified xsi:type="dcterms:W3CDTF">2026-04-29T09:17:58Z</dcterms:modified>
</cp:coreProperties>
</file>