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1241" r:id="rId2"/>
    <p:sldId id="256" r:id="rId3"/>
    <p:sldId id="1242" r:id="rId4"/>
    <p:sldId id="267" r:id="rId5"/>
    <p:sldId id="270" r:id="rId6"/>
    <p:sldId id="268" r:id="rId7"/>
    <p:sldId id="1215" r:id="rId8"/>
    <p:sldId id="1216" r:id="rId9"/>
    <p:sldId id="1223" r:id="rId10"/>
    <p:sldId id="1204" r:id="rId11"/>
    <p:sldId id="1219" r:id="rId12"/>
    <p:sldId id="1228" r:id="rId13"/>
    <p:sldId id="1229" r:id="rId14"/>
    <p:sldId id="1243" r:id="rId15"/>
    <p:sldId id="1244" r:id="rId16"/>
    <p:sldId id="1245" r:id="rId17"/>
    <p:sldId id="1246" r:id="rId18"/>
    <p:sldId id="1221" r:id="rId19"/>
    <p:sldId id="1224" r:id="rId20"/>
    <p:sldId id="1225" r:id="rId21"/>
    <p:sldId id="1226" r:id="rId22"/>
    <p:sldId id="1230" r:id="rId23"/>
    <p:sldId id="1210" r:id="rId24"/>
    <p:sldId id="1238" r:id="rId25"/>
    <p:sldId id="1227" r:id="rId26"/>
    <p:sldId id="1233" r:id="rId27"/>
    <p:sldId id="1231" r:id="rId28"/>
    <p:sldId id="1232" r:id="rId29"/>
    <p:sldId id="1236" r:id="rId30"/>
    <p:sldId id="1237" r:id="rId31"/>
    <p:sldId id="1255" r:id="rId32"/>
    <p:sldId id="1251" r:id="rId33"/>
    <p:sldId id="1234" r:id="rId34"/>
    <p:sldId id="1254" r:id="rId35"/>
    <p:sldId id="1239" r:id="rId36"/>
    <p:sldId id="1247" r:id="rId37"/>
    <p:sldId id="1248" r:id="rId38"/>
    <p:sldId id="1249" r:id="rId39"/>
    <p:sldId id="1250" r:id="rId40"/>
    <p:sldId id="1252" r:id="rId41"/>
    <p:sldId id="1253" r:id="rId42"/>
    <p:sldId id="1256" r:id="rId43"/>
    <p:sldId id="1257" r:id="rId44"/>
    <p:sldId id="1258" r:id="rId45"/>
    <p:sldId id="258" r:id="rId46"/>
  </p:sldIdLst>
  <p:sldSz cx="12192000" cy="6858000"/>
  <p:notesSz cx="9947275" cy="6858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EAEFF7"/>
    <a:srgbClr val="EA9BD5"/>
    <a:srgbClr val="000000"/>
    <a:srgbClr val="FFFFFF"/>
    <a:srgbClr val="C5C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55" d="100"/>
          <a:sy n="55" d="100"/>
        </p:scale>
        <p:origin x="90" y="6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10486" cy="343666"/>
          </a:xfrm>
          <a:prstGeom prst="rect">
            <a:avLst/>
          </a:prstGeom>
        </p:spPr>
        <p:txBody>
          <a:bodyPr vert="horz" lIns="91429" tIns="45714" rIns="91429" bIns="45714" rtlCol="0"/>
          <a:lstStyle>
            <a:lvl1pPr algn="l">
              <a:defRPr sz="1200"/>
            </a:lvl1pPr>
          </a:lstStyle>
          <a:p>
            <a:endParaRPr lang="sk-SK"/>
          </a:p>
        </p:txBody>
      </p:sp>
      <p:sp>
        <p:nvSpPr>
          <p:cNvPr id="3" name="Date Placeholder 2"/>
          <p:cNvSpPr>
            <a:spLocks noGrp="1"/>
          </p:cNvSpPr>
          <p:nvPr>
            <p:ph type="dt" sz="quarter" idx="1"/>
          </p:nvPr>
        </p:nvSpPr>
        <p:spPr>
          <a:xfrm>
            <a:off x="5634489" y="1"/>
            <a:ext cx="4310486" cy="343666"/>
          </a:xfrm>
          <a:prstGeom prst="rect">
            <a:avLst/>
          </a:prstGeom>
        </p:spPr>
        <p:txBody>
          <a:bodyPr vert="horz" lIns="91429" tIns="45714" rIns="91429" bIns="45714" rtlCol="0"/>
          <a:lstStyle>
            <a:lvl1pPr algn="r">
              <a:defRPr sz="1200"/>
            </a:lvl1pPr>
          </a:lstStyle>
          <a:p>
            <a:fld id="{2140417C-6538-435B-A6AF-7A902BFB93B9}" type="datetimeFigureOut">
              <a:rPr lang="sk-SK" smtClean="0"/>
              <a:t>7. 5. 2026</a:t>
            </a:fld>
            <a:endParaRPr lang="sk-SK"/>
          </a:p>
        </p:txBody>
      </p:sp>
      <p:sp>
        <p:nvSpPr>
          <p:cNvPr id="4" name="Footer Placeholder 3"/>
          <p:cNvSpPr>
            <a:spLocks noGrp="1"/>
          </p:cNvSpPr>
          <p:nvPr>
            <p:ph type="ftr" sz="quarter" idx="2"/>
          </p:nvPr>
        </p:nvSpPr>
        <p:spPr>
          <a:xfrm>
            <a:off x="0" y="6514335"/>
            <a:ext cx="4310486" cy="343666"/>
          </a:xfrm>
          <a:prstGeom prst="rect">
            <a:avLst/>
          </a:prstGeom>
        </p:spPr>
        <p:txBody>
          <a:bodyPr vert="horz" lIns="91429" tIns="45714" rIns="91429" bIns="45714" rtlCol="0" anchor="b"/>
          <a:lstStyle>
            <a:lvl1pPr algn="l">
              <a:defRPr sz="1200"/>
            </a:lvl1pPr>
          </a:lstStyle>
          <a:p>
            <a:endParaRPr lang="sk-SK"/>
          </a:p>
        </p:txBody>
      </p:sp>
      <p:sp>
        <p:nvSpPr>
          <p:cNvPr id="5" name="Slide Number Placeholder 4"/>
          <p:cNvSpPr>
            <a:spLocks noGrp="1"/>
          </p:cNvSpPr>
          <p:nvPr>
            <p:ph type="sldNum" sz="quarter" idx="3"/>
          </p:nvPr>
        </p:nvSpPr>
        <p:spPr>
          <a:xfrm>
            <a:off x="5634489" y="6514335"/>
            <a:ext cx="4310486" cy="343666"/>
          </a:xfrm>
          <a:prstGeom prst="rect">
            <a:avLst/>
          </a:prstGeom>
        </p:spPr>
        <p:txBody>
          <a:bodyPr vert="horz" lIns="91429" tIns="45714" rIns="91429" bIns="45714" rtlCol="0" anchor="b"/>
          <a:lstStyle>
            <a:lvl1pPr algn="r">
              <a:defRPr sz="1200"/>
            </a:lvl1pPr>
          </a:lstStyle>
          <a:p>
            <a:fld id="{2718177A-A515-4B49-9B4A-A4EF4EEC84DC}" type="slidenum">
              <a:rPr lang="sk-SK" smtClean="0"/>
              <a:t>‹#›</a:t>
            </a:fld>
            <a:endParaRPr lang="sk-SK"/>
          </a:p>
        </p:txBody>
      </p:sp>
    </p:spTree>
    <p:extLst>
      <p:ext uri="{BB962C8B-B14F-4D97-AF65-F5344CB8AC3E}">
        <p14:creationId xmlns:p14="http://schemas.microsoft.com/office/powerpoint/2010/main" val="1058867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4310486" cy="344091"/>
          </a:xfrm>
          <a:prstGeom prst="rect">
            <a:avLst/>
          </a:prstGeom>
        </p:spPr>
        <p:txBody>
          <a:bodyPr vert="horz" lIns="91429" tIns="45714" rIns="91429" bIns="45714" rtlCol="0"/>
          <a:lstStyle>
            <a:lvl1pPr algn="l">
              <a:defRPr sz="1200"/>
            </a:lvl1pPr>
          </a:lstStyle>
          <a:p>
            <a:endParaRPr lang="sk-SK"/>
          </a:p>
        </p:txBody>
      </p:sp>
      <p:sp>
        <p:nvSpPr>
          <p:cNvPr id="3" name="Zástupný objekt pre dátum 2"/>
          <p:cNvSpPr>
            <a:spLocks noGrp="1"/>
          </p:cNvSpPr>
          <p:nvPr>
            <p:ph type="dt" idx="1"/>
          </p:nvPr>
        </p:nvSpPr>
        <p:spPr>
          <a:xfrm>
            <a:off x="5634489" y="0"/>
            <a:ext cx="4310486" cy="344091"/>
          </a:xfrm>
          <a:prstGeom prst="rect">
            <a:avLst/>
          </a:prstGeom>
        </p:spPr>
        <p:txBody>
          <a:bodyPr vert="horz" lIns="91429" tIns="45714" rIns="91429" bIns="45714" rtlCol="0"/>
          <a:lstStyle>
            <a:lvl1pPr algn="r">
              <a:defRPr sz="1200"/>
            </a:lvl1pPr>
          </a:lstStyle>
          <a:p>
            <a:fld id="{5099CC90-AF99-4282-9382-9CA4FE42A5BC}" type="datetimeFigureOut">
              <a:rPr lang="sk-SK" smtClean="0"/>
              <a:t>7. 5. 2026</a:t>
            </a:fld>
            <a:endParaRPr lang="sk-SK"/>
          </a:p>
        </p:txBody>
      </p:sp>
      <p:sp>
        <p:nvSpPr>
          <p:cNvPr id="4" name="Zástupný objekt pre obrázok snímky 3"/>
          <p:cNvSpPr>
            <a:spLocks noGrp="1" noRot="1" noChangeAspect="1"/>
          </p:cNvSpPr>
          <p:nvPr>
            <p:ph type="sldImg" idx="2"/>
          </p:nvPr>
        </p:nvSpPr>
        <p:spPr>
          <a:xfrm>
            <a:off x="2916238" y="857250"/>
            <a:ext cx="4114800" cy="2314575"/>
          </a:xfrm>
          <a:prstGeom prst="rect">
            <a:avLst/>
          </a:prstGeom>
          <a:noFill/>
          <a:ln w="12700">
            <a:solidFill>
              <a:prstClr val="black"/>
            </a:solidFill>
          </a:ln>
        </p:spPr>
        <p:txBody>
          <a:bodyPr vert="horz" lIns="91429" tIns="45714" rIns="91429" bIns="45714" rtlCol="0" anchor="ctr"/>
          <a:lstStyle/>
          <a:p>
            <a:endParaRPr lang="sk-SK"/>
          </a:p>
        </p:txBody>
      </p:sp>
      <p:sp>
        <p:nvSpPr>
          <p:cNvPr id="5" name="Zástupný objekt pre poznámky 4"/>
          <p:cNvSpPr>
            <a:spLocks noGrp="1"/>
          </p:cNvSpPr>
          <p:nvPr>
            <p:ph type="body" sz="quarter" idx="3"/>
          </p:nvPr>
        </p:nvSpPr>
        <p:spPr>
          <a:xfrm>
            <a:off x="994729" y="3300412"/>
            <a:ext cx="7957820" cy="2700338"/>
          </a:xfrm>
          <a:prstGeom prst="rect">
            <a:avLst/>
          </a:prstGeom>
        </p:spPr>
        <p:txBody>
          <a:bodyPr vert="horz" lIns="91429" tIns="45714" rIns="91429" bIns="45714"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6513910"/>
            <a:ext cx="4310486" cy="344090"/>
          </a:xfrm>
          <a:prstGeom prst="rect">
            <a:avLst/>
          </a:prstGeom>
        </p:spPr>
        <p:txBody>
          <a:bodyPr vert="horz" lIns="91429" tIns="45714" rIns="91429" bIns="45714"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5634489" y="6513910"/>
            <a:ext cx="4310486" cy="344090"/>
          </a:xfrm>
          <a:prstGeom prst="rect">
            <a:avLst/>
          </a:prstGeom>
        </p:spPr>
        <p:txBody>
          <a:bodyPr vert="horz" lIns="91429" tIns="45714" rIns="91429" bIns="45714" rtlCol="0" anchor="b"/>
          <a:lstStyle>
            <a:lvl1pPr algn="r">
              <a:defRPr sz="1200"/>
            </a:lvl1pPr>
          </a:lstStyle>
          <a:p>
            <a:fld id="{9F798A82-6431-44B1-8A1C-D13F45E4F8FB}" type="slidenum">
              <a:rPr lang="sk-SK" smtClean="0"/>
              <a:t>‹#›</a:t>
            </a:fld>
            <a:endParaRPr lang="sk-SK"/>
          </a:p>
        </p:txBody>
      </p:sp>
    </p:spTree>
    <p:extLst>
      <p:ext uri="{BB962C8B-B14F-4D97-AF65-F5344CB8AC3E}">
        <p14:creationId xmlns:p14="http://schemas.microsoft.com/office/powerpoint/2010/main" val="223097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389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161666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199079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338251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110122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366120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8622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130471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178289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108312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79AA2A-F222-4152-ABAB-2A01B3D5D5E8}" type="datetimeFigureOut">
              <a:rPr lang="sr-Latn-RS" smtClean="0"/>
              <a:t>7.5.2026.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2AEDF7E1-F30B-429E-9393-A14F43A548AA}" type="slidenum">
              <a:rPr lang="sr-Latn-RS" smtClean="0"/>
              <a:t>‹#›</a:t>
            </a:fld>
            <a:endParaRPr lang="sr-Latn-RS"/>
          </a:p>
        </p:txBody>
      </p:sp>
    </p:spTree>
    <p:extLst>
      <p:ext uri="{BB962C8B-B14F-4D97-AF65-F5344CB8AC3E}">
        <p14:creationId xmlns:p14="http://schemas.microsoft.com/office/powerpoint/2010/main" val="22903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AA2A-F222-4152-ABAB-2A01B3D5D5E8}" type="datetimeFigureOut">
              <a:rPr lang="sr-Latn-RS" smtClean="0"/>
              <a:t>7.5.2026.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DF7E1-F30B-429E-9393-A14F43A548AA}" type="slidenum">
              <a:rPr lang="sr-Latn-RS" smtClean="0"/>
              <a:t>‹#›</a:t>
            </a:fld>
            <a:endParaRPr lang="sr-Latn-RS"/>
          </a:p>
        </p:txBody>
      </p:sp>
    </p:spTree>
    <p:extLst>
      <p:ext uri="{BB962C8B-B14F-4D97-AF65-F5344CB8AC3E}">
        <p14:creationId xmlns:p14="http://schemas.microsoft.com/office/powerpoint/2010/main" val="86984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minedu.sk/komponent-10-lakanie-a-udrzanie-talentov/" TargetMode="External"/><Relationship Id="rId3" Type="http://schemas.openxmlformats.org/officeDocument/2006/relationships/image" Target="../media/image3.png"/><Relationship Id="rId7" Type="http://schemas.openxmlformats.org/officeDocument/2006/relationships/hyperlink" Target="http://www.minedu.sk/komponent-8-zvysenie-vykonnosti-slovenskych-vysokych-skol/"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minedu.sk/komponent-7-vzdelavanie-pre-21-storocie/" TargetMode="External"/><Relationship Id="rId5" Type="http://schemas.openxmlformats.org/officeDocument/2006/relationships/hyperlink" Target="http://www.minedu.sk/komponent-6-dostupnost-rozvoj-a-kvalita-inkluzivneho-vzdelavania-na-vsetkych-stupnoch/"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75EC9-2838-5072-7F60-353A8BB4EBB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F3646D2-5E9B-B4F3-9897-AFC463613DAD}"/>
              </a:ext>
            </a:extLst>
          </p:cNvPr>
          <p:cNvSpPr txBox="1"/>
          <p:nvPr/>
        </p:nvSpPr>
        <p:spPr>
          <a:xfrm>
            <a:off x="439615" y="2379866"/>
            <a:ext cx="11482754" cy="2098267"/>
          </a:xfrm>
          <a:prstGeom prst="rect">
            <a:avLst/>
          </a:prstGeom>
          <a:noFill/>
        </p:spPr>
        <p:txBody>
          <a:bodyPr wrap="square" rtlCol="0" anchor="ctr">
            <a:spAutoFit/>
          </a:bodyPr>
          <a:lstStyle/>
          <a:p>
            <a:pPr algn="ctr">
              <a:lnSpc>
                <a:spcPct val="150000"/>
              </a:lnSpc>
            </a:pPr>
            <a:r>
              <a:rPr lang="sk-SK" sz="3000" b="1" cap="all" dirty="0">
                <a:solidFill>
                  <a:srgbClr val="002060"/>
                </a:solidFill>
                <a:ea typeface="Calibri" panose="020F0502020204030204" pitchFamily="34" charset="0"/>
              </a:rPr>
              <a:t>PRACOVNÉ STRETNUTIE STAROSTOV a RIADITEĽOV ZÁKLADNÝCH ŠKÔL </a:t>
            </a:r>
          </a:p>
          <a:p>
            <a:pPr algn="ctr">
              <a:lnSpc>
                <a:spcPct val="150000"/>
              </a:lnSpc>
            </a:pPr>
            <a:r>
              <a:rPr lang="sk-SK" sz="3000" b="1" cap="all" dirty="0">
                <a:solidFill>
                  <a:srgbClr val="002060"/>
                </a:solidFill>
                <a:ea typeface="Calibri" panose="020F0502020204030204" pitchFamily="34" charset="0"/>
              </a:rPr>
              <a:t>v okresoch NITRA a Šaľa </a:t>
            </a:r>
          </a:p>
          <a:p>
            <a:pPr algn="ctr">
              <a:lnSpc>
                <a:spcPct val="150000"/>
              </a:lnSpc>
            </a:pPr>
            <a:r>
              <a:rPr lang="sk-SK" sz="3000" b="1" cap="all" dirty="0">
                <a:solidFill>
                  <a:srgbClr val="002060"/>
                </a:solidFill>
                <a:ea typeface="Calibri" panose="020F0502020204030204" pitchFamily="34" charset="0"/>
              </a:rPr>
              <a:t>07. Máj 2026, Gymnázium </a:t>
            </a:r>
            <a:r>
              <a:rPr lang="sk-SK" sz="3000" b="1" cap="all" dirty="0" err="1">
                <a:solidFill>
                  <a:srgbClr val="002060"/>
                </a:solidFill>
                <a:ea typeface="Calibri" panose="020F0502020204030204" pitchFamily="34" charset="0"/>
              </a:rPr>
              <a:t>Párovská</a:t>
            </a:r>
            <a:r>
              <a:rPr lang="sk-SK" sz="3000" b="1" cap="all" dirty="0">
                <a:solidFill>
                  <a:srgbClr val="002060"/>
                </a:solidFill>
                <a:ea typeface="Calibri" panose="020F0502020204030204" pitchFamily="34" charset="0"/>
              </a:rPr>
              <a:t> 1, Nitra</a:t>
            </a:r>
          </a:p>
        </p:txBody>
      </p:sp>
      <p:pic>
        <p:nvPicPr>
          <p:cNvPr id="11" name="Picture 10">
            <a:extLst>
              <a:ext uri="{FF2B5EF4-FFF2-40B4-BE49-F238E27FC236}">
                <a16:creationId xmlns:a16="http://schemas.microsoft.com/office/drawing/2014/main" id="{AD8092CF-7B5A-B381-983C-D02BFAEE82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760" y="389675"/>
            <a:ext cx="2326480" cy="1267146"/>
          </a:xfrm>
          <a:prstGeom prst="rect">
            <a:avLst/>
          </a:prstGeom>
        </p:spPr>
      </p:pic>
      <p:sp>
        <p:nvSpPr>
          <p:cNvPr id="14" name="TextBox 13">
            <a:extLst>
              <a:ext uri="{FF2B5EF4-FFF2-40B4-BE49-F238E27FC236}">
                <a16:creationId xmlns:a16="http://schemas.microsoft.com/office/drawing/2014/main" id="{1A26E4C7-5203-68A8-C8DC-CC158369EB39}"/>
              </a:ext>
            </a:extLst>
          </p:cNvPr>
          <p:cNvSpPr txBox="1"/>
          <p:nvPr/>
        </p:nvSpPr>
        <p:spPr>
          <a:xfrm>
            <a:off x="1040423" y="5201177"/>
            <a:ext cx="10111153" cy="1200329"/>
          </a:xfrm>
          <a:prstGeom prst="rect">
            <a:avLst/>
          </a:prstGeom>
          <a:noFill/>
        </p:spPr>
        <p:txBody>
          <a:bodyPr wrap="square" rtlCol="0">
            <a:spAutoFit/>
          </a:bodyPr>
          <a:lstStyle/>
          <a:p>
            <a:pPr algn="ctr"/>
            <a:r>
              <a:rPr lang="sk-SK" sz="2400" b="1" dirty="0">
                <a:solidFill>
                  <a:schemeClr val="accent5">
                    <a:lumMod val="75000"/>
                  </a:schemeClr>
                </a:solidFill>
                <a:cs typeface="Times New Roman" panose="02020603050405020304" pitchFamily="18" charset="0"/>
              </a:rPr>
              <a:t>Regionálny úrad verejného zdravotníctva so sídlom v Nitre</a:t>
            </a:r>
          </a:p>
          <a:p>
            <a:pPr algn="ctr"/>
            <a:r>
              <a:rPr lang="sk-SK" sz="2400" b="1" dirty="0">
                <a:solidFill>
                  <a:schemeClr val="accent5">
                    <a:lumMod val="75000"/>
                  </a:schemeClr>
                </a:solidFill>
                <a:cs typeface="Times New Roman" panose="02020603050405020304" pitchFamily="18" charset="0"/>
              </a:rPr>
              <a:t>PhDr. Alena Gregušová, PhD., MPH</a:t>
            </a:r>
          </a:p>
          <a:p>
            <a:pPr algn="ctr"/>
            <a:r>
              <a:rPr lang="sk-SK" sz="2400" b="1" dirty="0">
                <a:solidFill>
                  <a:schemeClr val="accent5">
                    <a:lumMod val="75000"/>
                  </a:schemeClr>
                </a:solidFill>
                <a:cs typeface="Times New Roman" panose="02020603050405020304" pitchFamily="18" charset="0"/>
              </a:rPr>
              <a:t>Hlavný odborník hlavného hygienika SR pre odbor hygieny detí a mládeže</a:t>
            </a:r>
            <a:endParaRPr lang="sr-Latn-RS" sz="2400" b="1" dirty="0">
              <a:solidFill>
                <a:schemeClr val="accent5">
                  <a:lumMod val="75000"/>
                </a:schemeClr>
              </a:solidFill>
              <a:cs typeface="Times New Roman" panose="02020603050405020304" pitchFamily="18" charset="0"/>
            </a:endParaRPr>
          </a:p>
        </p:txBody>
      </p:sp>
    </p:spTree>
    <p:extLst>
      <p:ext uri="{BB962C8B-B14F-4D97-AF65-F5344CB8AC3E}">
        <p14:creationId xmlns:p14="http://schemas.microsoft.com/office/powerpoint/2010/main" val="247955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2CE-72B0-4BA0-9B41-C5E97574BE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615DA4-6B7F-3DB7-7B14-46B15F026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7FF2722-4193-D75D-36DD-10820E71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2026BC6D-3C65-3740-EB13-80F950016C9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4" name="Picture 3"/>
          <p:cNvPicPr>
            <a:picLocks noChangeAspect="1"/>
          </p:cNvPicPr>
          <p:nvPr/>
        </p:nvPicPr>
        <p:blipFill rotWithShape="1">
          <a:blip r:embed="rId4"/>
          <a:srcRect l="25414" t="20021" r="27329" b="10422"/>
          <a:stretch/>
        </p:blipFill>
        <p:spPr>
          <a:xfrm>
            <a:off x="2710151" y="965811"/>
            <a:ext cx="6830458" cy="5655327"/>
          </a:xfrm>
          <a:prstGeom prst="rect">
            <a:avLst/>
          </a:prstGeom>
        </p:spPr>
      </p:pic>
    </p:spTree>
    <p:extLst>
      <p:ext uri="{BB962C8B-B14F-4D97-AF65-F5344CB8AC3E}">
        <p14:creationId xmlns:p14="http://schemas.microsoft.com/office/powerpoint/2010/main" val="7023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2CE-72B0-4BA0-9B41-C5E97574BE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615DA4-6B7F-3DB7-7B14-46B15F026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7FF2722-4193-D75D-36DD-10820E71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2026BC6D-3C65-3740-EB13-80F950016C9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5" name="Picture 4"/>
          <p:cNvPicPr>
            <a:picLocks noChangeAspect="1"/>
          </p:cNvPicPr>
          <p:nvPr/>
        </p:nvPicPr>
        <p:blipFill rotWithShape="1">
          <a:blip r:embed="rId4"/>
          <a:srcRect l="25009" t="44318" r="27793" b="19200"/>
          <a:stretch/>
        </p:blipFill>
        <p:spPr>
          <a:xfrm>
            <a:off x="265875" y="1289453"/>
            <a:ext cx="11173302" cy="4857960"/>
          </a:xfrm>
          <a:prstGeom prst="rect">
            <a:avLst/>
          </a:prstGeom>
        </p:spPr>
      </p:pic>
      <p:sp>
        <p:nvSpPr>
          <p:cNvPr id="7" name="Oval 6"/>
          <p:cNvSpPr/>
          <p:nvPr/>
        </p:nvSpPr>
        <p:spPr>
          <a:xfrm>
            <a:off x="2914238" y="2127739"/>
            <a:ext cx="5139516" cy="99427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86449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6A690-822B-8CFC-C77C-913BA014AB2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2333AD-DEBA-2FB3-0949-6D283ABFA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479FFC19-5B46-0BB4-D413-DD36C2C68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E1D28EE1-ED8B-B5A5-9D4B-E493F9C2C2B2}"/>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TextBox 6">
            <a:extLst>
              <a:ext uri="{FF2B5EF4-FFF2-40B4-BE49-F238E27FC236}">
                <a16:creationId xmlns:a16="http://schemas.microsoft.com/office/drawing/2014/main" id="{69BE55E9-B564-A764-5FC2-8FF3E71AAFD5}"/>
              </a:ext>
            </a:extLst>
          </p:cNvPr>
          <p:cNvSpPr txBox="1"/>
          <p:nvPr/>
        </p:nvSpPr>
        <p:spPr>
          <a:xfrm>
            <a:off x="825408" y="1570459"/>
            <a:ext cx="10541183" cy="4216539"/>
          </a:xfrm>
          <a:prstGeom prst="rect">
            <a:avLst/>
          </a:prstGeom>
          <a:noFill/>
        </p:spPr>
        <p:txBody>
          <a:bodyPr wrap="square" rtlCol="0" anchor="ctr">
            <a:spAutoFit/>
          </a:bodyPr>
          <a:lstStyle/>
          <a:p>
            <a:pPr algn="just"/>
            <a:r>
              <a:rPr lang="sk-SK" sz="2800" b="1" dirty="0">
                <a:solidFill>
                  <a:srgbClr val="002060"/>
                </a:solidFill>
              </a:rPr>
              <a:t>Požiadavky pri ukončovaní výziev vo vzťahu k RÚVZ sa týkajú vydania:</a:t>
            </a:r>
          </a:p>
          <a:p>
            <a:pPr marL="342900" indent="-342900" algn="just">
              <a:buFont typeface="Arial" panose="020B0604020202020204" pitchFamily="34" charset="0"/>
              <a:buChar char="•"/>
            </a:pPr>
            <a:endParaRPr lang="sk-SK" sz="2800" b="1" dirty="0">
              <a:solidFill>
                <a:srgbClr val="002060"/>
              </a:solidFill>
            </a:endParaRPr>
          </a:p>
          <a:p>
            <a:pPr marL="342900" indent="-342900" algn="just">
              <a:buFont typeface="Arial" panose="020B0604020202020204" pitchFamily="34" charset="0"/>
              <a:buChar char="•"/>
            </a:pPr>
            <a:r>
              <a:rPr lang="sk-SK" sz="2800" b="1" dirty="0">
                <a:solidFill>
                  <a:srgbClr val="0070C0"/>
                </a:solidFill>
              </a:rPr>
              <a:t>Záväzné stanovisko ku kolaudácii stavby</a:t>
            </a:r>
            <a:r>
              <a:rPr lang="sk-SK" sz="2800" dirty="0">
                <a:solidFill>
                  <a:srgbClr val="0070C0"/>
                </a:solidFill>
              </a:rPr>
              <a:t> alebo pri zmene v užívaní stavby, ak ide o stavbu, ktorá ovplyvňuje zdravé životné podmienky alebo zdravé pracovné podmienky podľa piatej časti tohto zákona</a:t>
            </a:r>
            <a:endParaRPr lang="sk-SK" sz="2800" b="1" dirty="0">
              <a:solidFill>
                <a:srgbClr val="0070C0"/>
              </a:solidFill>
            </a:endParaRPr>
          </a:p>
          <a:p>
            <a:pPr marL="342900" indent="-342900" algn="just">
              <a:buFont typeface="Arial" panose="020B0604020202020204" pitchFamily="34" charset="0"/>
              <a:buChar char="•"/>
            </a:pPr>
            <a:endParaRPr lang="sk-SK" sz="2800" b="1" dirty="0">
              <a:solidFill>
                <a:srgbClr val="002060"/>
              </a:solidFill>
            </a:endParaRPr>
          </a:p>
          <a:p>
            <a:pPr marL="342900" indent="-342900" algn="just">
              <a:buFont typeface="Arial" panose="020B0604020202020204" pitchFamily="34" charset="0"/>
              <a:buChar char="•"/>
            </a:pPr>
            <a:r>
              <a:rPr lang="sk-SK" sz="2800" b="1" dirty="0">
                <a:solidFill>
                  <a:srgbClr val="0070C0"/>
                </a:solidFill>
              </a:rPr>
              <a:t>Právoplatné rozhodnutie na uvedenie priestorov do prevádzky</a:t>
            </a:r>
            <a:r>
              <a:rPr lang="sk-SK" sz="2800" dirty="0">
                <a:solidFill>
                  <a:srgbClr val="0070C0"/>
                </a:solidFill>
              </a:rPr>
              <a:t>, vrátane zmeny v prevádzkovaní a na schválenie prevádzkového poriadku, vrátane zmeny prevádzkového poriadku.</a:t>
            </a:r>
            <a:endParaRPr lang="sk-SK" sz="2800" dirty="0"/>
          </a:p>
          <a:p>
            <a:pPr algn="just" eaLnBrk="1" hangingPunct="1">
              <a:lnSpc>
                <a:spcPct val="100000"/>
              </a:lnSpc>
              <a:spcBef>
                <a:spcPts val="0"/>
              </a:spcBef>
              <a:defRPr/>
            </a:pPr>
            <a:endParaRPr lang="sk-SK" sz="1600" dirty="0">
              <a:cs typeface="Times New Roman" panose="02020603050405020304" pitchFamily="18" charset="0"/>
            </a:endParaRPr>
          </a:p>
        </p:txBody>
      </p:sp>
    </p:spTree>
    <p:extLst>
      <p:ext uri="{BB962C8B-B14F-4D97-AF65-F5344CB8AC3E}">
        <p14:creationId xmlns:p14="http://schemas.microsoft.com/office/powerpoint/2010/main" val="280530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45CA-0188-6BC2-3998-4EB9B2726A8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AFAFAA-2370-BDAE-DA62-D17C141283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66C49F04-7B83-22AA-2ABE-FF390634F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46243DF7-A31D-A9BB-0BD5-281A66B402E5}"/>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TextBox 6">
            <a:extLst>
              <a:ext uri="{FF2B5EF4-FFF2-40B4-BE49-F238E27FC236}">
                <a16:creationId xmlns:a16="http://schemas.microsoft.com/office/drawing/2014/main" id="{A8DD507D-D950-3A15-E969-DB855A5F94AE}"/>
              </a:ext>
            </a:extLst>
          </p:cNvPr>
          <p:cNvSpPr txBox="1"/>
          <p:nvPr/>
        </p:nvSpPr>
        <p:spPr>
          <a:xfrm>
            <a:off x="825408" y="1255009"/>
            <a:ext cx="10541183" cy="5016758"/>
          </a:xfrm>
          <a:prstGeom prst="rect">
            <a:avLst/>
          </a:prstGeom>
          <a:noFill/>
        </p:spPr>
        <p:txBody>
          <a:bodyPr wrap="square" rtlCol="0" anchor="ctr">
            <a:spAutoFit/>
          </a:bodyPr>
          <a:lstStyle/>
          <a:p>
            <a:endParaRPr lang="sk-SK" sz="2400" b="1" dirty="0">
              <a:solidFill>
                <a:srgbClr val="002060"/>
              </a:solidFill>
            </a:endParaRPr>
          </a:p>
          <a:p>
            <a:pPr algn="just"/>
            <a:r>
              <a:rPr lang="sk-SK" sz="2400" b="1" dirty="0">
                <a:solidFill>
                  <a:srgbClr val="002060"/>
                </a:solidFill>
              </a:rPr>
              <a:t>Požiadavky Ministerstva školstva SR pri ukončovaní výziev vo vzťahu k RÚVZ:</a:t>
            </a:r>
          </a:p>
          <a:p>
            <a:pPr marL="342900" indent="-342900" algn="just">
              <a:buFont typeface="Arial" panose="020B0604020202020204" pitchFamily="34" charset="0"/>
              <a:buChar char="•"/>
            </a:pPr>
            <a:endParaRPr lang="sk-SK" sz="2400" b="1" dirty="0">
              <a:solidFill>
                <a:srgbClr val="002060"/>
              </a:solidFill>
            </a:endParaRPr>
          </a:p>
          <a:p>
            <a:pPr marL="342900" indent="-342900" algn="just">
              <a:buFont typeface="Arial" panose="020B0604020202020204" pitchFamily="34" charset="0"/>
              <a:buChar char="•"/>
            </a:pPr>
            <a:r>
              <a:rPr lang="sk-SK" sz="2400" dirty="0">
                <a:solidFill>
                  <a:srgbClr val="0070C0"/>
                </a:solidFill>
              </a:rPr>
              <a:t>Všetky tieto projekty budú ukončené novým prevádzkovým poriadkom školy, ktorého schvaľovanie je v kompetencii RÚVZ.</a:t>
            </a:r>
          </a:p>
          <a:p>
            <a:pPr algn="just"/>
            <a:r>
              <a:rPr lang="sk-SK" sz="2400" dirty="0">
                <a:solidFill>
                  <a:srgbClr val="0070C0"/>
                </a:solidFill>
              </a:rPr>
              <a:t> </a:t>
            </a:r>
          </a:p>
          <a:p>
            <a:pPr marL="342900" indent="-342900" algn="just">
              <a:buFont typeface="Arial" panose="020B0604020202020204" pitchFamily="34" charset="0"/>
              <a:buChar char="•"/>
            </a:pPr>
            <a:r>
              <a:rPr lang="sk-SK" sz="2800" dirty="0">
                <a:solidFill>
                  <a:srgbClr val="0070C0"/>
                </a:solidFill>
              </a:rPr>
              <a:t>MŠ SR požiadalo </a:t>
            </a:r>
            <a:r>
              <a:rPr lang="sk-SK" sz="2800" b="1" u="sng" dirty="0">
                <a:solidFill>
                  <a:srgbClr val="002060"/>
                </a:solidFill>
              </a:rPr>
              <a:t>o zosúladenie procesu pri schvaľovaní prevádzkových poriadkov </a:t>
            </a:r>
            <a:r>
              <a:rPr lang="sk-SK" sz="2800" dirty="0">
                <a:solidFill>
                  <a:srgbClr val="0070C0"/>
                </a:solidFill>
              </a:rPr>
              <a:t>v nasledovných bodoch:</a:t>
            </a:r>
          </a:p>
          <a:p>
            <a:pPr marL="800100" lvl="1" indent="-342900" algn="just">
              <a:buFont typeface="Arial" panose="020B0604020202020204" pitchFamily="34" charset="0"/>
              <a:buChar char="•"/>
            </a:pPr>
            <a:r>
              <a:rPr lang="sk-SK" sz="2400" dirty="0">
                <a:solidFill>
                  <a:srgbClr val="0070C0"/>
                </a:solidFill>
              </a:rPr>
              <a:t>aby vyzerali prevádzkové poriadky aspoň do určitej miery </a:t>
            </a:r>
            <a:r>
              <a:rPr lang="sk-SK" sz="2400" b="1" dirty="0">
                <a:solidFill>
                  <a:srgbClr val="002060"/>
                </a:solidFill>
              </a:rPr>
              <a:t>jednotne, </a:t>
            </a:r>
          </a:p>
          <a:p>
            <a:pPr marL="800100" lvl="1" indent="-342900" algn="just">
              <a:buFont typeface="Arial" panose="020B0604020202020204" pitchFamily="34" charset="0"/>
              <a:buChar char="•"/>
            </a:pPr>
            <a:r>
              <a:rPr lang="sk-SK" sz="2400" dirty="0">
                <a:solidFill>
                  <a:srgbClr val="0070C0"/>
                </a:solidFill>
              </a:rPr>
              <a:t>aby obsahovali jednoznačný ukazovateľ – </a:t>
            </a:r>
            <a:r>
              <a:rPr lang="sk-SK" sz="2400" b="1" dirty="0">
                <a:solidFill>
                  <a:srgbClr val="002060"/>
                </a:solidFill>
              </a:rPr>
              <a:t>kapacitu tried a školy </a:t>
            </a:r>
            <a:r>
              <a:rPr lang="sk-SK" sz="2400" dirty="0">
                <a:solidFill>
                  <a:srgbClr val="0070C0"/>
                </a:solidFill>
              </a:rPr>
              <a:t>(nie len m</a:t>
            </a:r>
            <a:r>
              <a:rPr lang="sk-SK" sz="2400" baseline="30000" dirty="0">
                <a:solidFill>
                  <a:srgbClr val="0070C0"/>
                </a:solidFill>
              </a:rPr>
              <a:t>2</a:t>
            </a:r>
            <a:r>
              <a:rPr lang="sk-SK" sz="2400" dirty="0">
                <a:solidFill>
                  <a:srgbClr val="0070C0"/>
                </a:solidFill>
              </a:rPr>
              <a:t>), </a:t>
            </a:r>
          </a:p>
          <a:p>
            <a:pPr marL="800100" lvl="1" indent="-342900" algn="just">
              <a:buFont typeface="Arial" panose="020B0604020202020204" pitchFamily="34" charset="0"/>
              <a:buChar char="•"/>
            </a:pPr>
            <a:r>
              <a:rPr lang="sk-SK" sz="2400" dirty="0">
                <a:solidFill>
                  <a:srgbClr val="0070C0"/>
                </a:solidFill>
              </a:rPr>
              <a:t>aby sa riadili maximálnym počtom žiakov na triedu pre základnú školu,</a:t>
            </a:r>
          </a:p>
          <a:p>
            <a:pPr marL="800100" lvl="1" indent="-342900" algn="just">
              <a:buFont typeface="Arial" panose="020B0604020202020204" pitchFamily="34" charset="0"/>
              <a:buChar char="•"/>
            </a:pPr>
            <a:r>
              <a:rPr lang="sk-SK" sz="2400" dirty="0">
                <a:solidFill>
                  <a:srgbClr val="0070C0"/>
                </a:solidFill>
              </a:rPr>
              <a:t>aby tieto prevádzkové poriadky predložené na schvaľovanie boli posudzované primárne podľa zdravotníckej legislatívy (vyhláška MZ SR č. 75/2023).</a:t>
            </a:r>
            <a:endParaRPr lang="sk-SK"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2958891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0B37-C256-5A01-B0DA-1310E9B6B32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8DD0CF-670D-4147-7A88-27056CA69AD0}"/>
              </a:ext>
            </a:extLst>
          </p:cNvPr>
          <p:cNvSpPr txBox="1"/>
          <p:nvPr/>
        </p:nvSpPr>
        <p:spPr>
          <a:xfrm>
            <a:off x="794238" y="1809556"/>
            <a:ext cx="10603524" cy="4832092"/>
          </a:xfrm>
          <a:prstGeom prst="rect">
            <a:avLst/>
          </a:prstGeom>
          <a:noFill/>
        </p:spPr>
        <p:txBody>
          <a:bodyPr wrap="square" rtlCol="0" anchor="ctr">
            <a:spAutoFit/>
          </a:bodyPr>
          <a:lstStyle/>
          <a:p>
            <a:pPr marL="342900" indent="-342900" algn="just">
              <a:buFont typeface="Arial" panose="020B0604020202020204" pitchFamily="34" charset="0"/>
              <a:buChar char="•"/>
            </a:pPr>
            <a:r>
              <a:rPr lang="sk-SK" sz="2800" dirty="0">
                <a:solidFill>
                  <a:schemeClr val="accent5">
                    <a:lumMod val="75000"/>
                  </a:schemeClr>
                </a:solidFill>
              </a:rPr>
              <a:t>Ďalší z dôvodov, s ktorým súvisí potreba aktualizácie prevádzkových poriadkov základných škôl, je novelizácia školského zákona č. 245/2008 </a:t>
            </a:r>
            <a:r>
              <a:rPr lang="sk-SK" sz="2800" dirty="0" err="1">
                <a:solidFill>
                  <a:schemeClr val="accent5">
                    <a:lumMod val="75000"/>
                  </a:schemeClr>
                </a:solidFill>
              </a:rPr>
              <a:t>Z.z</a:t>
            </a:r>
            <a:r>
              <a:rPr lang="sk-SK" sz="2800" dirty="0">
                <a:solidFill>
                  <a:schemeClr val="accent5">
                    <a:lumMod val="75000"/>
                  </a:schemeClr>
                </a:solidFill>
              </a:rPr>
              <a:t>. o výchove a vzdelávaní (školský zákon) a o zmene a doplnení niektorých zákonov v znení neskorších predpisov. </a:t>
            </a:r>
          </a:p>
          <a:p>
            <a:pPr marL="342900" indent="-342900" algn="just">
              <a:buFont typeface="Arial" panose="020B0604020202020204" pitchFamily="34" charset="0"/>
              <a:buChar char="•"/>
            </a:pPr>
            <a:r>
              <a:rPr lang="sk-SK" sz="2800" dirty="0">
                <a:solidFill>
                  <a:schemeClr val="accent5">
                    <a:lumMod val="75000"/>
                  </a:schemeClr>
                </a:solidFill>
              </a:rPr>
              <a:t>Tento zákon bol zmenený a doplnený zákonom č. 323/2025 </a:t>
            </a:r>
            <a:r>
              <a:rPr lang="sk-SK" sz="2800" dirty="0" err="1">
                <a:solidFill>
                  <a:schemeClr val="accent5">
                    <a:lumMod val="75000"/>
                  </a:schemeClr>
                </a:solidFill>
              </a:rPr>
              <a:t>Z.z</a:t>
            </a:r>
            <a:r>
              <a:rPr lang="sk-SK" sz="2800" dirty="0">
                <a:solidFill>
                  <a:schemeClr val="accent5">
                    <a:lumMod val="75000"/>
                  </a:schemeClr>
                </a:solidFill>
              </a:rPr>
              <a:t>. (§ 20) s účinnosťou od 01.01.2026. </a:t>
            </a:r>
          </a:p>
          <a:p>
            <a:pPr marL="342900" indent="-342900" algn="just">
              <a:buFont typeface="Arial" panose="020B0604020202020204" pitchFamily="34" charset="0"/>
              <a:buChar char="•"/>
            </a:pPr>
            <a:r>
              <a:rPr lang="sk-SK" sz="2800" dirty="0">
                <a:solidFill>
                  <a:schemeClr val="accent5">
                    <a:lumMod val="75000"/>
                  </a:schemeClr>
                </a:solidFill>
              </a:rPr>
              <a:t>Uvedenou zmenou došlo k upraveniu niektorých povinností pri prijímaní detí na plnenie povinnej školskej dochádzky aj </a:t>
            </a:r>
            <a:r>
              <a:rPr lang="sk-SK" sz="2800" b="1" dirty="0">
                <a:solidFill>
                  <a:schemeClr val="accent5">
                    <a:lumMod val="75000"/>
                  </a:schemeClr>
                </a:solidFill>
              </a:rPr>
              <a:t>pre prípady, ak škola nemá kapacitné možnosti na prijatie všetkých detí</a:t>
            </a:r>
            <a:r>
              <a:rPr lang="sk-SK" sz="2800" dirty="0">
                <a:solidFill>
                  <a:schemeClr val="accent5">
                    <a:lumMod val="75000"/>
                  </a:schemeClr>
                </a:solidFill>
              </a:rPr>
              <a:t>. </a:t>
            </a:r>
          </a:p>
          <a:p>
            <a:pPr marL="342900" indent="-342900" algn="just">
              <a:buFont typeface="Arial" panose="020B0604020202020204" pitchFamily="34" charset="0"/>
              <a:buChar char="•"/>
            </a:pPr>
            <a:r>
              <a:rPr lang="sk-SK" sz="2800" dirty="0">
                <a:solidFill>
                  <a:schemeClr val="accent5">
                    <a:lumMod val="75000"/>
                  </a:schemeClr>
                </a:solidFill>
              </a:rPr>
              <a:t>Aj z toho dôvodu sa stáva stanovenie kapacity základnej školy v rámci prevádzkového poriadku dôležitým ukazovateľom.</a:t>
            </a:r>
            <a:r>
              <a:rPr lang="sk-SK" sz="2800" dirty="0"/>
              <a:t> </a:t>
            </a:r>
          </a:p>
        </p:txBody>
      </p:sp>
      <p:pic>
        <p:nvPicPr>
          <p:cNvPr id="11" name="Picture 10">
            <a:extLst>
              <a:ext uri="{FF2B5EF4-FFF2-40B4-BE49-F238E27FC236}">
                <a16:creationId xmlns:a16="http://schemas.microsoft.com/office/drawing/2014/main" id="{7DA50878-00AB-8132-884E-5CF9314CA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760" y="216352"/>
            <a:ext cx="2326480" cy="1267146"/>
          </a:xfrm>
          <a:prstGeom prst="rect">
            <a:avLst/>
          </a:prstGeom>
        </p:spPr>
      </p:pic>
    </p:spTree>
    <p:extLst>
      <p:ext uri="{BB962C8B-B14F-4D97-AF65-F5344CB8AC3E}">
        <p14:creationId xmlns:p14="http://schemas.microsoft.com/office/powerpoint/2010/main" val="239188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A4B5-71E3-B36E-0369-EAE6F678144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25638BD-3995-63F0-0585-F658751BC450}"/>
              </a:ext>
            </a:extLst>
          </p:cNvPr>
          <p:cNvSpPr txBox="1"/>
          <p:nvPr/>
        </p:nvSpPr>
        <p:spPr>
          <a:xfrm>
            <a:off x="794238" y="3129397"/>
            <a:ext cx="10603524" cy="2616101"/>
          </a:xfrm>
          <a:prstGeom prst="rect">
            <a:avLst/>
          </a:prstGeom>
          <a:noFill/>
        </p:spPr>
        <p:txBody>
          <a:bodyPr wrap="square" rtlCol="0" anchor="ctr">
            <a:spAutoFit/>
          </a:bodyPr>
          <a:lstStyle/>
          <a:p>
            <a:endParaRPr lang="sk-SK" dirty="0">
              <a:solidFill>
                <a:schemeClr val="accent5">
                  <a:lumMod val="75000"/>
                </a:schemeClr>
              </a:solidFill>
            </a:endParaRPr>
          </a:p>
          <a:p>
            <a:pPr algn="just"/>
            <a:r>
              <a:rPr lang="sk-SK" sz="3200" dirty="0">
                <a:solidFill>
                  <a:schemeClr val="accent5">
                    <a:lumMod val="75000"/>
                  </a:schemeClr>
                </a:solidFill>
              </a:rPr>
              <a:t>Na základe týchto skutočností </a:t>
            </a:r>
            <a:r>
              <a:rPr lang="sk-SK" sz="3200" b="1" dirty="0">
                <a:solidFill>
                  <a:schemeClr val="accent5">
                    <a:lumMod val="75000"/>
                  </a:schemeClr>
                </a:solidFill>
              </a:rPr>
              <a:t>MŠ SR požiadalo RÚVZ v SR o spoluprácu a súčinnosť</a:t>
            </a:r>
            <a:r>
              <a:rPr lang="sk-SK" sz="3200" dirty="0">
                <a:solidFill>
                  <a:schemeClr val="accent5">
                    <a:lumMod val="75000"/>
                  </a:schemeClr>
                </a:solidFill>
              </a:rPr>
              <a:t> tak, aby v priebehu nasledujúcich 6 mesiacov </a:t>
            </a:r>
            <a:r>
              <a:rPr lang="sk-SK" sz="3200" b="1" dirty="0">
                <a:solidFill>
                  <a:schemeClr val="accent5">
                    <a:lumMod val="75000"/>
                  </a:schemeClr>
                </a:solidFill>
              </a:rPr>
              <a:t>boli postupne aktualizované prevádzkové poriadky základných škôl</a:t>
            </a:r>
            <a:r>
              <a:rPr lang="sk-SK" sz="3200" dirty="0">
                <a:solidFill>
                  <a:schemeClr val="accent5">
                    <a:lumMod val="75000"/>
                  </a:schemeClr>
                </a:solidFill>
              </a:rPr>
              <a:t>. </a:t>
            </a:r>
          </a:p>
          <a:p>
            <a:r>
              <a:rPr lang="sk-SK" dirty="0"/>
              <a:t> </a:t>
            </a:r>
          </a:p>
        </p:txBody>
      </p:sp>
      <p:pic>
        <p:nvPicPr>
          <p:cNvPr id="11" name="Picture 10">
            <a:extLst>
              <a:ext uri="{FF2B5EF4-FFF2-40B4-BE49-F238E27FC236}">
                <a16:creationId xmlns:a16="http://schemas.microsoft.com/office/drawing/2014/main" id="{FF3CF502-C43E-1F5D-5A8B-8DE105056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166" y="833450"/>
            <a:ext cx="2326480" cy="1267146"/>
          </a:xfrm>
          <a:prstGeom prst="rect">
            <a:avLst/>
          </a:prstGeom>
        </p:spPr>
      </p:pic>
    </p:spTree>
    <p:extLst>
      <p:ext uri="{BB962C8B-B14F-4D97-AF65-F5344CB8AC3E}">
        <p14:creationId xmlns:p14="http://schemas.microsoft.com/office/powerpoint/2010/main" val="300040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16AF-0DAF-2F7F-EB4F-BD82863C9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2DBC886-87E3-9CE8-268A-27162EEF48E4}"/>
              </a:ext>
            </a:extLst>
          </p:cNvPr>
          <p:cNvSpPr txBox="1"/>
          <p:nvPr/>
        </p:nvSpPr>
        <p:spPr>
          <a:xfrm>
            <a:off x="794238" y="2175288"/>
            <a:ext cx="10603524" cy="4524315"/>
          </a:xfrm>
          <a:prstGeom prst="rect">
            <a:avLst/>
          </a:prstGeom>
          <a:noFill/>
        </p:spPr>
        <p:txBody>
          <a:bodyPr wrap="square" rtlCol="0" anchor="ctr">
            <a:spAutoFit/>
          </a:bodyPr>
          <a:lstStyle/>
          <a:p>
            <a:pPr marL="285750" indent="-285750" algn="just">
              <a:buFont typeface="Arial" panose="020B0604020202020204" pitchFamily="34" charset="0"/>
              <a:buChar char="•"/>
            </a:pPr>
            <a:r>
              <a:rPr lang="sk-SK" sz="2400" dirty="0">
                <a:solidFill>
                  <a:srgbClr val="002060"/>
                </a:solidFill>
              </a:rPr>
              <a:t>V októbri 2025 bol vypracovaný nový </a:t>
            </a:r>
            <a:r>
              <a:rPr lang="sk-SK" sz="2400" b="1" dirty="0">
                <a:solidFill>
                  <a:srgbClr val="002060"/>
                </a:solidFill>
              </a:rPr>
              <a:t>vzor prevádzkového poriadku pre základné školy.</a:t>
            </a:r>
          </a:p>
          <a:p>
            <a:pPr marL="285750" indent="-285750" algn="just">
              <a:buFont typeface="Arial" panose="020B0604020202020204" pitchFamily="34" charset="0"/>
              <a:buChar char="•"/>
            </a:pPr>
            <a:endParaRPr lang="sk-SK" sz="2400" dirty="0">
              <a:solidFill>
                <a:srgbClr val="002060"/>
              </a:solidFill>
            </a:endParaRPr>
          </a:p>
          <a:p>
            <a:pPr marL="285750" indent="-285750" algn="just">
              <a:buFont typeface="Arial" panose="020B0604020202020204" pitchFamily="34" charset="0"/>
              <a:buChar char="•"/>
            </a:pPr>
            <a:r>
              <a:rPr lang="sk-SK" sz="2400" dirty="0">
                <a:solidFill>
                  <a:srgbClr val="002060"/>
                </a:solidFill>
              </a:rPr>
              <a:t>Jedná sa o vzor, ktorý bol vypracovaný ako návod pre prevádzkovateľov základných škôl pri vypracovávaní prevádzkových poriadkov s cieľom uviesť základné informácie k jednotlivým náležitostiam dôležité z hľadiska ochrany verejného zdravia.</a:t>
            </a:r>
          </a:p>
          <a:p>
            <a:pPr marL="285750" indent="-285750" algn="just">
              <a:buFont typeface="Arial" panose="020B0604020202020204" pitchFamily="34" charset="0"/>
              <a:buChar char="•"/>
            </a:pPr>
            <a:endParaRPr lang="sk-SK" sz="2400" dirty="0">
              <a:solidFill>
                <a:srgbClr val="002060"/>
              </a:solidFill>
            </a:endParaRPr>
          </a:p>
          <a:p>
            <a:pPr marL="285750" indent="-285750" algn="just">
              <a:buFont typeface="Arial" panose="020B0604020202020204" pitchFamily="34" charset="0"/>
              <a:buChar char="•"/>
            </a:pPr>
            <a:r>
              <a:rPr lang="sk-SK" sz="2400" dirty="0">
                <a:solidFill>
                  <a:srgbClr val="002060"/>
                </a:solidFill>
              </a:rPr>
              <a:t>Žiadna zo škôl však nie je povinná vypracovávať prevádzkový poriadok striktne podľa vypracovaného vzoru, ale podľa svojich konkrétnych podmienok, ktoré ju charakterizujú tak, aby boli do prevádzkového poriadku zahrnuté všetky povinné náležitosti.</a:t>
            </a:r>
          </a:p>
        </p:txBody>
      </p:sp>
      <p:pic>
        <p:nvPicPr>
          <p:cNvPr id="11" name="Picture 10">
            <a:extLst>
              <a:ext uri="{FF2B5EF4-FFF2-40B4-BE49-F238E27FC236}">
                <a16:creationId xmlns:a16="http://schemas.microsoft.com/office/drawing/2014/main" id="{D44D667A-7840-20B2-C522-44E3A5B58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997" y="534512"/>
            <a:ext cx="2326480" cy="1267146"/>
          </a:xfrm>
          <a:prstGeom prst="rect">
            <a:avLst/>
          </a:prstGeom>
        </p:spPr>
      </p:pic>
    </p:spTree>
    <p:extLst>
      <p:ext uri="{BB962C8B-B14F-4D97-AF65-F5344CB8AC3E}">
        <p14:creationId xmlns:p14="http://schemas.microsoft.com/office/powerpoint/2010/main" val="334950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976FB-C505-652C-6D46-E2541C97E77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413AD9E-9B36-1AC8-76F6-CAF39E109F4C}"/>
              </a:ext>
            </a:extLst>
          </p:cNvPr>
          <p:cNvSpPr txBox="1"/>
          <p:nvPr/>
        </p:nvSpPr>
        <p:spPr>
          <a:xfrm>
            <a:off x="424961" y="2879853"/>
            <a:ext cx="10987454" cy="2677656"/>
          </a:xfrm>
          <a:prstGeom prst="rect">
            <a:avLst/>
          </a:prstGeom>
          <a:noFill/>
        </p:spPr>
        <p:txBody>
          <a:bodyPr wrap="square" rtlCol="0" anchor="ctr">
            <a:spAutoFit/>
          </a:bodyPr>
          <a:lstStyle/>
          <a:p>
            <a:pPr marL="342900" indent="-342900" algn="just">
              <a:buFont typeface="Arial" panose="020B0604020202020204" pitchFamily="34" charset="0"/>
              <a:buChar char="•"/>
            </a:pPr>
            <a:r>
              <a:rPr lang="sk-SK" sz="2400" b="1" dirty="0">
                <a:solidFill>
                  <a:srgbClr val="002060"/>
                </a:solidFill>
              </a:rPr>
              <a:t>Schvaľovanie prevádzkových poriadkov základných škôl</a:t>
            </a:r>
            <a:r>
              <a:rPr lang="sk-SK" sz="2400" dirty="0">
                <a:solidFill>
                  <a:srgbClr val="002060"/>
                </a:solidFill>
              </a:rPr>
              <a:t> je vo </a:t>
            </a:r>
            <a:r>
              <a:rPr lang="sk-SK" sz="2400" b="1" dirty="0">
                <a:solidFill>
                  <a:srgbClr val="002060"/>
                </a:solidFill>
              </a:rPr>
              <a:t>výlučnej kompetencii jednotlivých RÚVZ v SR</a:t>
            </a:r>
            <a:r>
              <a:rPr lang="sk-SK" sz="2400" dirty="0">
                <a:solidFill>
                  <a:srgbClr val="002060"/>
                </a:solidFill>
              </a:rPr>
              <a:t>. </a:t>
            </a:r>
          </a:p>
          <a:p>
            <a:pPr marL="342900" indent="-342900" algn="just">
              <a:buFont typeface="Arial" panose="020B0604020202020204" pitchFamily="34" charset="0"/>
              <a:buChar char="•"/>
            </a:pPr>
            <a:r>
              <a:rPr lang="sk-SK" sz="2400" dirty="0">
                <a:solidFill>
                  <a:srgbClr val="002060"/>
                </a:solidFill>
              </a:rPr>
              <a:t>Pokiaľ majú základné školy v pôsobnosti jednotlivých RÚVZ v SR schválené prevádzkové poriadky podľa § 24 ods. 5 písm. f) zák. č. 355/2007 </a:t>
            </a:r>
            <a:r>
              <a:rPr lang="sk-SK" sz="2400" dirty="0" err="1">
                <a:solidFill>
                  <a:srgbClr val="002060"/>
                </a:solidFill>
              </a:rPr>
              <a:t>Z.z</a:t>
            </a:r>
            <a:r>
              <a:rPr lang="sk-SK" sz="2400" dirty="0">
                <a:solidFill>
                  <a:srgbClr val="002060"/>
                </a:solidFill>
              </a:rPr>
              <a:t>. v súlade so všetkými požadovanými náležitosťami podľa zák. č. 355/2007 </a:t>
            </a:r>
            <a:r>
              <a:rPr lang="sk-SK" sz="2400" dirty="0" err="1">
                <a:solidFill>
                  <a:srgbClr val="002060"/>
                </a:solidFill>
              </a:rPr>
              <a:t>Z.z</a:t>
            </a:r>
            <a:r>
              <a:rPr lang="sk-SK" sz="2400" dirty="0">
                <a:solidFill>
                  <a:srgbClr val="002060"/>
                </a:solidFill>
              </a:rPr>
              <a:t>. a vyhl. č. 75/2023 vrátane stanovenia najvyššieho počtu detí, nie je potrebné, aby si školy prevádzkové poriadky nanovo vypracovávali a žiadali o ich opakované schválenie. </a:t>
            </a:r>
          </a:p>
        </p:txBody>
      </p:sp>
      <p:pic>
        <p:nvPicPr>
          <p:cNvPr id="11" name="Picture 10">
            <a:extLst>
              <a:ext uri="{FF2B5EF4-FFF2-40B4-BE49-F238E27FC236}">
                <a16:creationId xmlns:a16="http://schemas.microsoft.com/office/drawing/2014/main" id="{860F10C1-319D-4DB1-E018-47CA73B98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997" y="534512"/>
            <a:ext cx="2326480" cy="1267146"/>
          </a:xfrm>
          <a:prstGeom prst="rect">
            <a:avLst/>
          </a:prstGeom>
        </p:spPr>
      </p:pic>
    </p:spTree>
    <p:extLst>
      <p:ext uri="{BB962C8B-B14F-4D97-AF65-F5344CB8AC3E}">
        <p14:creationId xmlns:p14="http://schemas.microsoft.com/office/powerpoint/2010/main" val="416462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2CE-72B0-4BA0-9B41-C5E97574BE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615DA4-6B7F-3DB7-7B14-46B15F026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7FF2722-4193-D75D-36DD-10820E71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2026BC6D-3C65-3740-EB13-80F950016C9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5" name="Picture 4"/>
          <p:cNvPicPr>
            <a:picLocks noChangeAspect="1"/>
          </p:cNvPicPr>
          <p:nvPr/>
        </p:nvPicPr>
        <p:blipFill rotWithShape="1">
          <a:blip r:embed="rId4"/>
          <a:srcRect l="15483" t="11501" r="18547" b="12134"/>
          <a:stretch/>
        </p:blipFill>
        <p:spPr>
          <a:xfrm>
            <a:off x="1872867" y="947451"/>
            <a:ext cx="8595192" cy="5596568"/>
          </a:xfrm>
          <a:prstGeom prst="rect">
            <a:avLst/>
          </a:prstGeom>
        </p:spPr>
      </p:pic>
    </p:spTree>
    <p:extLst>
      <p:ext uri="{BB962C8B-B14F-4D97-AF65-F5344CB8AC3E}">
        <p14:creationId xmlns:p14="http://schemas.microsoft.com/office/powerpoint/2010/main" val="115619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2CE-72B0-4BA0-9B41-C5E97574BE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615DA4-6B7F-3DB7-7B14-46B15F026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7FF2722-4193-D75D-36DD-10820E71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2026BC6D-3C65-3740-EB13-80F950016C9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4" name="Picture 3"/>
          <p:cNvPicPr>
            <a:picLocks noChangeAspect="1"/>
          </p:cNvPicPr>
          <p:nvPr/>
        </p:nvPicPr>
        <p:blipFill rotWithShape="1">
          <a:blip r:embed="rId4"/>
          <a:srcRect l="14807" t="14585" r="17599" b="22183"/>
          <a:stretch/>
        </p:blipFill>
        <p:spPr>
          <a:xfrm>
            <a:off x="1743445" y="1112656"/>
            <a:ext cx="9180979" cy="4830944"/>
          </a:xfrm>
          <a:prstGeom prst="rect">
            <a:avLst/>
          </a:prstGeom>
        </p:spPr>
      </p:pic>
    </p:spTree>
    <p:extLst>
      <p:ext uri="{BB962C8B-B14F-4D97-AF65-F5344CB8AC3E}">
        <p14:creationId xmlns:p14="http://schemas.microsoft.com/office/powerpoint/2010/main" val="384892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1146" y="2290495"/>
            <a:ext cx="10849708" cy="4311886"/>
          </a:xfrm>
          <a:prstGeom prst="rect">
            <a:avLst/>
          </a:prstGeom>
          <a:noFill/>
        </p:spPr>
        <p:txBody>
          <a:bodyPr wrap="square" rtlCol="0" anchor="ctr">
            <a:spAutoFit/>
          </a:bodyPr>
          <a:lstStyle/>
          <a:p>
            <a:pPr algn="just">
              <a:lnSpc>
                <a:spcPct val="150000"/>
              </a:lnSpc>
            </a:pPr>
            <a:r>
              <a:rPr lang="sk-SK" sz="3100" b="1" dirty="0">
                <a:solidFill>
                  <a:srgbClr val="002060"/>
                </a:solidFill>
                <a:ea typeface="Calibri" panose="020F0502020204030204" pitchFamily="34" charset="0"/>
              </a:rPr>
              <a:t>RÚVZ v Nitre - aktuálne riešené otázky: </a:t>
            </a:r>
          </a:p>
          <a:p>
            <a:pPr marL="514350" indent="-514350" algn="just">
              <a:lnSpc>
                <a:spcPct val="150000"/>
              </a:lnSpc>
              <a:buAutoNum type="arabicPeriod"/>
            </a:pPr>
            <a:r>
              <a:rPr lang="sk-SK" sz="3100" b="1" dirty="0">
                <a:solidFill>
                  <a:srgbClr val="006298"/>
                </a:solidFill>
                <a:ea typeface="Calibri" panose="020F0502020204030204" pitchFamily="34" charset="0"/>
              </a:rPr>
              <a:t>Usmernenie k postupu schvaľovania prevádzkových poriadkov</a:t>
            </a:r>
            <a:endParaRPr lang="sk-SK" sz="3100" b="1" cap="all" dirty="0">
              <a:solidFill>
                <a:srgbClr val="006298"/>
              </a:solidFill>
              <a:ea typeface="Calibri" panose="020F0502020204030204" pitchFamily="34" charset="0"/>
            </a:endParaRPr>
          </a:p>
          <a:p>
            <a:pPr marL="514350" indent="-514350" algn="just">
              <a:lnSpc>
                <a:spcPct val="150000"/>
              </a:lnSpc>
              <a:buAutoNum type="arabicPeriod"/>
            </a:pPr>
            <a:r>
              <a:rPr lang="sk-SK" sz="3100" b="1" cap="all" dirty="0">
                <a:solidFill>
                  <a:srgbClr val="006298"/>
                </a:solidFill>
                <a:ea typeface="Calibri" panose="020F0502020204030204" pitchFamily="34" charset="0"/>
              </a:rPr>
              <a:t>Š</a:t>
            </a:r>
            <a:r>
              <a:rPr lang="sk-SK" sz="3100" b="1" dirty="0">
                <a:solidFill>
                  <a:srgbClr val="006298"/>
                </a:solidFill>
                <a:ea typeface="Calibri" panose="020F0502020204030204" pitchFamily="34" charset="0"/>
              </a:rPr>
              <a:t>kolský program (školské mlieko a školské ovocie)</a:t>
            </a:r>
          </a:p>
          <a:p>
            <a:pPr marL="514350" indent="-514350" algn="just">
              <a:lnSpc>
                <a:spcPct val="150000"/>
              </a:lnSpc>
              <a:buAutoNum type="arabicPeriod"/>
            </a:pPr>
            <a:r>
              <a:rPr lang="sk-SK" sz="3100" b="1" dirty="0">
                <a:solidFill>
                  <a:srgbClr val="006298"/>
                </a:solidFill>
                <a:ea typeface="Calibri" panose="020F0502020204030204" pitchFamily="34" charset="0"/>
              </a:rPr>
              <a:t>Osobitné stravovanie</a:t>
            </a:r>
          </a:p>
          <a:p>
            <a:pPr marL="514350" indent="-514350" algn="just">
              <a:lnSpc>
                <a:spcPct val="150000"/>
              </a:lnSpc>
              <a:buAutoNum type="arabicPeriod"/>
            </a:pPr>
            <a:r>
              <a:rPr lang="sk-SK" sz="3100" b="1" dirty="0">
                <a:solidFill>
                  <a:srgbClr val="006298"/>
                </a:solidFill>
                <a:ea typeface="Calibri" panose="020F0502020204030204" pitchFamily="34" charset="0"/>
              </a:rPr>
              <a:t>Sortiment školských bufetov</a:t>
            </a:r>
          </a:p>
          <a:p>
            <a:pPr marL="514350" indent="-514350" algn="just">
              <a:lnSpc>
                <a:spcPct val="150000"/>
              </a:lnSpc>
              <a:buAutoNum type="arabicPeriod"/>
            </a:pPr>
            <a:r>
              <a:rPr lang="sk-SK" sz="3100" b="1" dirty="0">
                <a:solidFill>
                  <a:srgbClr val="006298"/>
                </a:solidFill>
                <a:ea typeface="Calibri" panose="020F0502020204030204" pitchFamily="34" charset="0"/>
              </a:rPr>
              <a:t>Meranie objemovej aktivity radónu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760" y="622434"/>
            <a:ext cx="2326480" cy="1267146"/>
          </a:xfrm>
          <a:prstGeom prst="rect">
            <a:avLst/>
          </a:prstGeom>
        </p:spPr>
      </p:pic>
    </p:spTree>
    <p:extLst>
      <p:ext uri="{BB962C8B-B14F-4D97-AF65-F5344CB8AC3E}">
        <p14:creationId xmlns:p14="http://schemas.microsoft.com/office/powerpoint/2010/main" val="415740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2CE-72B0-4BA0-9B41-C5E97574BE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615DA4-6B7F-3DB7-7B14-46B15F026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7FF2722-4193-D75D-36DD-10820E71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2026BC6D-3C65-3740-EB13-80F950016C9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4" name="Picture 3"/>
          <p:cNvPicPr>
            <a:picLocks noChangeAspect="1"/>
          </p:cNvPicPr>
          <p:nvPr/>
        </p:nvPicPr>
        <p:blipFill rotWithShape="1">
          <a:blip r:embed="rId4"/>
          <a:srcRect l="14827" t="14504" r="17670" b="10081"/>
          <a:stretch/>
        </p:blipFill>
        <p:spPr>
          <a:xfrm>
            <a:off x="2019307" y="724733"/>
            <a:ext cx="8629256" cy="5422909"/>
          </a:xfrm>
          <a:prstGeom prst="rect">
            <a:avLst/>
          </a:prstGeom>
        </p:spPr>
      </p:pic>
      <p:sp>
        <p:nvSpPr>
          <p:cNvPr id="7" name="Right Arrow 6"/>
          <p:cNvSpPr/>
          <p:nvPr/>
        </p:nvSpPr>
        <p:spPr>
          <a:xfrm>
            <a:off x="987691" y="5552143"/>
            <a:ext cx="1574101" cy="4185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095207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2CE-72B0-4BA0-9B41-C5E97574BE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615DA4-6B7F-3DB7-7B14-46B15F026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7FF2722-4193-D75D-36DD-10820E71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2026BC6D-3C65-3740-EB13-80F950016C9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4" name="Picture 3"/>
          <p:cNvPicPr>
            <a:picLocks noChangeAspect="1"/>
          </p:cNvPicPr>
          <p:nvPr/>
        </p:nvPicPr>
        <p:blipFill rotWithShape="1">
          <a:blip r:embed="rId4"/>
          <a:srcRect l="35469" t="22009" r="21984" b="9829"/>
          <a:stretch/>
        </p:blipFill>
        <p:spPr>
          <a:xfrm>
            <a:off x="2802065" y="971550"/>
            <a:ext cx="6229350" cy="5613454"/>
          </a:xfrm>
          <a:prstGeom prst="rect">
            <a:avLst/>
          </a:prstGeom>
        </p:spPr>
      </p:pic>
      <p:sp>
        <p:nvSpPr>
          <p:cNvPr id="5" name="Cloud Callout 4"/>
          <p:cNvSpPr/>
          <p:nvPr/>
        </p:nvSpPr>
        <p:spPr>
          <a:xfrm>
            <a:off x="8502486" y="971550"/>
            <a:ext cx="3097530" cy="18470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TextBox 11"/>
          <p:cNvSpPr txBox="1"/>
          <p:nvPr/>
        </p:nvSpPr>
        <p:spPr>
          <a:xfrm>
            <a:off x="8766950" y="1571928"/>
            <a:ext cx="2568601" cy="646331"/>
          </a:xfrm>
          <a:prstGeom prst="rect">
            <a:avLst/>
          </a:prstGeom>
          <a:noFill/>
        </p:spPr>
        <p:txBody>
          <a:bodyPr wrap="square" rtlCol="0">
            <a:spAutoFit/>
          </a:bodyPr>
          <a:lstStyle/>
          <a:p>
            <a:r>
              <a:rPr lang="sk-SK" b="1" dirty="0">
                <a:solidFill>
                  <a:srgbClr val="002060"/>
                </a:solidFill>
              </a:rPr>
              <a:t>Nový vzor –</a:t>
            </a:r>
          </a:p>
          <a:p>
            <a:r>
              <a:rPr lang="sk-SK" b="1" dirty="0">
                <a:solidFill>
                  <a:srgbClr val="002060"/>
                </a:solidFill>
              </a:rPr>
              <a:t>vrátane určenia kapacity</a:t>
            </a:r>
          </a:p>
        </p:txBody>
      </p:sp>
    </p:spTree>
    <p:extLst>
      <p:ext uri="{BB962C8B-B14F-4D97-AF65-F5344CB8AC3E}">
        <p14:creationId xmlns:p14="http://schemas.microsoft.com/office/powerpoint/2010/main" val="108476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630F-8BB6-DA02-F272-4EBE4324E8E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C4D8FF0-FD61-55CE-8650-B021B2F733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8378DBF2-C4F6-229F-A003-29E19AD94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89B31871-A3B2-2FFE-1ED0-587E39913509}"/>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TextBox 6">
            <a:extLst>
              <a:ext uri="{FF2B5EF4-FFF2-40B4-BE49-F238E27FC236}">
                <a16:creationId xmlns:a16="http://schemas.microsoft.com/office/drawing/2014/main" id="{2AFDCBC9-4E71-D7B5-6C40-8F174BE18B33}"/>
              </a:ext>
            </a:extLst>
          </p:cNvPr>
          <p:cNvSpPr txBox="1"/>
          <p:nvPr/>
        </p:nvSpPr>
        <p:spPr>
          <a:xfrm>
            <a:off x="857644" y="640913"/>
            <a:ext cx="10774608" cy="6217087"/>
          </a:xfrm>
          <a:prstGeom prst="rect">
            <a:avLst/>
          </a:prstGeom>
          <a:noFill/>
        </p:spPr>
        <p:txBody>
          <a:bodyPr wrap="square" rtlCol="0" anchor="ctr">
            <a:spAutoFit/>
          </a:bodyPr>
          <a:lstStyle/>
          <a:p>
            <a:pPr algn="just"/>
            <a:r>
              <a:rPr lang="sk-SK" sz="2000" b="1" dirty="0">
                <a:solidFill>
                  <a:srgbClr val="FF0000"/>
                </a:solidFill>
              </a:rPr>
              <a:t>Náležitosti prevádzkového poriadku:</a:t>
            </a:r>
          </a:p>
          <a:p>
            <a:pPr algn="just"/>
            <a:r>
              <a:rPr lang="sk-SK" b="1" dirty="0">
                <a:solidFill>
                  <a:srgbClr val="002060"/>
                </a:solidFill>
              </a:rPr>
              <a:t>1. Identifikačné údaje zariadenia pre deti a mládež:</a:t>
            </a:r>
          </a:p>
          <a:p>
            <a:pPr algn="just"/>
            <a:r>
              <a:rPr lang="sk-SK" b="1" dirty="0">
                <a:solidFill>
                  <a:srgbClr val="002060"/>
                </a:solidFill>
              </a:rPr>
              <a:t>2. Druh zariadenia pre deti a mládež a kapacita zariadenia pre deti a mládež</a:t>
            </a:r>
          </a:p>
          <a:p>
            <a:pPr algn="just"/>
            <a:r>
              <a:rPr lang="sk-SK" b="1" dirty="0"/>
              <a:t>	</a:t>
            </a:r>
            <a:r>
              <a:rPr lang="sk-SK" b="1" dirty="0">
                <a:solidFill>
                  <a:srgbClr val="0070C0"/>
                </a:solidFill>
              </a:rPr>
              <a:t>2.1 Druh zariadenia pre deti a mládež/charakteristika zariadenia pre deti a mládež: </a:t>
            </a:r>
          </a:p>
          <a:p>
            <a:pPr algn="just"/>
            <a:r>
              <a:rPr lang="sk-SK" b="1" dirty="0">
                <a:solidFill>
                  <a:srgbClr val="0070C0"/>
                </a:solidFill>
              </a:rPr>
              <a:t>	2.2 Kapacita zariadenia pre deti a mládež</a:t>
            </a:r>
          </a:p>
          <a:p>
            <a:pPr algn="just"/>
            <a:r>
              <a:rPr lang="sk-SK" b="1" dirty="0">
                <a:solidFill>
                  <a:srgbClr val="002060"/>
                </a:solidFill>
              </a:rPr>
              <a:t>3. Organizácia prevádzky zariadenia pre deti a mládež </a:t>
            </a:r>
            <a:endParaRPr lang="sk-SK" dirty="0">
              <a:solidFill>
                <a:srgbClr val="002060"/>
              </a:solidFill>
            </a:endParaRPr>
          </a:p>
          <a:p>
            <a:pPr algn="just"/>
            <a:r>
              <a:rPr lang="sk-SK" b="1" dirty="0"/>
              <a:t>	</a:t>
            </a:r>
            <a:r>
              <a:rPr lang="sk-SK" b="1" dirty="0">
                <a:solidFill>
                  <a:srgbClr val="0070C0"/>
                </a:solidFill>
              </a:rPr>
              <a:t>3.1 Organizácia režimu dňa detí a žiakov, výchovno-vzdelávacej činnosti</a:t>
            </a:r>
            <a:endParaRPr lang="sk-SK" dirty="0">
              <a:solidFill>
                <a:srgbClr val="0070C0"/>
              </a:solidFill>
            </a:endParaRPr>
          </a:p>
          <a:p>
            <a:pPr algn="just"/>
            <a:r>
              <a:rPr lang="sk-SK" b="1" dirty="0">
                <a:solidFill>
                  <a:srgbClr val="0070C0"/>
                </a:solidFill>
              </a:rPr>
              <a:t>	3.2 Postup pri výskyte akútneho ochorenia alebo prenosného parazitárneho ochorenia</a:t>
            </a:r>
          </a:p>
          <a:p>
            <a:pPr algn="just"/>
            <a:r>
              <a:rPr lang="sk-SK" b="1" dirty="0"/>
              <a:t>		</a:t>
            </a:r>
            <a:r>
              <a:rPr lang="sk-SK" b="1" dirty="0">
                <a:solidFill>
                  <a:srgbClr val="00B0F0"/>
                </a:solidFill>
              </a:rPr>
              <a:t>3.2.1 Preventívne opatrenia pre prípad pandémie chrípky </a:t>
            </a:r>
          </a:p>
          <a:p>
            <a:pPr algn="just"/>
            <a:r>
              <a:rPr lang="sk-SK" b="1" dirty="0">
                <a:solidFill>
                  <a:srgbClr val="00B0F0"/>
                </a:solidFill>
              </a:rPr>
              <a:t>		3.2.2 Postup pri výskyte vši hlavovej, príp. iného prenosného parazitárneho ochorenia</a:t>
            </a:r>
          </a:p>
          <a:p>
            <a:pPr algn="just"/>
            <a:r>
              <a:rPr lang="sk-SK" b="1" dirty="0"/>
              <a:t>	</a:t>
            </a:r>
            <a:r>
              <a:rPr lang="sk-SK" b="1" dirty="0">
                <a:solidFill>
                  <a:srgbClr val="0070C0"/>
                </a:solidFill>
              </a:rPr>
              <a:t>3.3 Podmienky pohybovej aktivity</a:t>
            </a:r>
            <a:endParaRPr lang="sk-SK" dirty="0">
              <a:solidFill>
                <a:srgbClr val="0070C0"/>
              </a:solidFill>
            </a:endParaRPr>
          </a:p>
          <a:p>
            <a:pPr algn="just"/>
            <a:r>
              <a:rPr lang="sk-SK" b="1" dirty="0">
                <a:solidFill>
                  <a:srgbClr val="0070C0"/>
                </a:solidFill>
              </a:rPr>
              <a:t>	3.4 Režim stravovania vrátane plnenia celospoločenských programov podpory zdravia</a:t>
            </a:r>
            <a:endParaRPr lang="sk-SK" dirty="0">
              <a:solidFill>
                <a:srgbClr val="0070C0"/>
              </a:solidFill>
            </a:endParaRPr>
          </a:p>
          <a:p>
            <a:pPr algn="just"/>
            <a:r>
              <a:rPr lang="sk-SK" b="1" dirty="0">
                <a:solidFill>
                  <a:srgbClr val="002060"/>
                </a:solidFill>
              </a:rPr>
              <a:t>4. Zabezpečenie dostatočného množstva pitnej vody</a:t>
            </a:r>
          </a:p>
          <a:p>
            <a:pPr algn="just"/>
            <a:r>
              <a:rPr lang="sk-SK" b="1" dirty="0">
                <a:solidFill>
                  <a:srgbClr val="002060"/>
                </a:solidFill>
              </a:rPr>
              <a:t>5. Zabezpečenia čistoty, údržby, upratovania a dezinfekcie zariadenia pre deti a mládež</a:t>
            </a:r>
            <a:endParaRPr lang="sk-SK" dirty="0">
              <a:solidFill>
                <a:srgbClr val="002060"/>
              </a:solidFill>
            </a:endParaRPr>
          </a:p>
          <a:p>
            <a:pPr algn="just"/>
            <a:r>
              <a:rPr lang="sk-SK" b="1" dirty="0">
                <a:solidFill>
                  <a:srgbClr val="002060"/>
                </a:solidFill>
              </a:rPr>
              <a:t>6. Starostlivosť o vonkajšie priestory</a:t>
            </a:r>
            <a:endParaRPr lang="sk-SK" dirty="0">
              <a:solidFill>
                <a:srgbClr val="002060"/>
              </a:solidFill>
            </a:endParaRPr>
          </a:p>
          <a:p>
            <a:pPr algn="just"/>
            <a:r>
              <a:rPr lang="sk-SK" b="1" dirty="0">
                <a:solidFill>
                  <a:srgbClr val="002060"/>
                </a:solidFill>
              </a:rPr>
              <a:t>7. Starostlivosť o stav zariadení detských ihrísk z hľadiska bezpečnosti detí</a:t>
            </a:r>
            <a:endParaRPr lang="sk-SK" dirty="0">
              <a:solidFill>
                <a:srgbClr val="002060"/>
              </a:solidFill>
            </a:endParaRPr>
          </a:p>
          <a:p>
            <a:pPr algn="just"/>
            <a:r>
              <a:rPr lang="sk-SK" b="1" dirty="0">
                <a:solidFill>
                  <a:srgbClr val="002060"/>
                </a:solidFill>
              </a:rPr>
              <a:t>8. Zneškodňovania tuhého odpadu, frekvencie vyprázdňovania odpadových nádob, ich čistenia a dezinfekcie</a:t>
            </a:r>
            <a:endParaRPr lang="sk-SK" dirty="0">
              <a:solidFill>
                <a:srgbClr val="002060"/>
              </a:solidFill>
            </a:endParaRPr>
          </a:p>
          <a:p>
            <a:pPr algn="just"/>
            <a:r>
              <a:rPr lang="sk-SK" b="1" dirty="0">
                <a:solidFill>
                  <a:srgbClr val="002060"/>
                </a:solidFill>
              </a:rPr>
              <a:t>9. Pokyny pre zamestnancov </a:t>
            </a:r>
            <a:endParaRPr lang="sk-SK" dirty="0">
              <a:solidFill>
                <a:srgbClr val="002060"/>
              </a:solidFill>
            </a:endParaRPr>
          </a:p>
          <a:p>
            <a:pPr algn="just"/>
            <a:r>
              <a:rPr lang="sk-SK" b="1" dirty="0">
                <a:solidFill>
                  <a:srgbClr val="002060"/>
                </a:solidFill>
              </a:rPr>
              <a:t>10. Pokyny pre návštevníkov</a:t>
            </a:r>
            <a:endParaRPr lang="sk-SK" dirty="0">
              <a:solidFill>
                <a:srgbClr val="002060"/>
              </a:solidFill>
            </a:endParaRPr>
          </a:p>
          <a:p>
            <a:pPr algn="just"/>
            <a:r>
              <a:rPr lang="sk-SK" b="1" dirty="0">
                <a:solidFill>
                  <a:srgbClr val="002060"/>
                </a:solidFill>
              </a:rPr>
              <a:t>11. Plán opatrení pre prípad mimoriadnych situácií a havárií</a:t>
            </a:r>
            <a:endParaRPr lang="sk-SK" dirty="0">
              <a:solidFill>
                <a:srgbClr val="002060"/>
              </a:solidFill>
            </a:endParaRPr>
          </a:p>
          <a:p>
            <a:pPr algn="just"/>
            <a:r>
              <a:rPr lang="sk-SK" b="1" dirty="0">
                <a:solidFill>
                  <a:srgbClr val="002060"/>
                </a:solidFill>
              </a:rPr>
              <a:t>12. Telefónne čísla tiesňových volaní, ak ide o mimoriadnu situáciu</a:t>
            </a:r>
            <a:endParaRPr lang="sk-SK" dirty="0">
              <a:solidFill>
                <a:srgbClr val="002060"/>
              </a:solidFill>
            </a:endParaRPr>
          </a:p>
          <a:p>
            <a:pPr algn="just"/>
            <a:r>
              <a:rPr lang="sk-SK" b="1" dirty="0">
                <a:solidFill>
                  <a:srgbClr val="002060"/>
                </a:solidFill>
              </a:rPr>
              <a:t>13. Uplatňovanie zákona č. 377/2004 Z. z. o ochrane nefajčiarov a o zmene a doplnení   niektorých zákonov</a:t>
            </a:r>
            <a:endParaRPr lang="sk-SK" dirty="0">
              <a:solidFill>
                <a:srgbClr val="002060"/>
              </a:solidFill>
            </a:endParaRPr>
          </a:p>
        </p:txBody>
      </p:sp>
    </p:spTree>
    <p:extLst>
      <p:ext uri="{BB962C8B-B14F-4D97-AF65-F5344CB8AC3E}">
        <p14:creationId xmlns:p14="http://schemas.microsoft.com/office/powerpoint/2010/main" val="1950825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5F085-08C2-D039-3BD5-355FCB1539E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EDADA3-7DE2-2D22-9B8C-2AA17361E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83230EF6-3034-983F-A8AC-28701BCCE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36D92CFE-5240-869F-69A8-9988A2A79983}"/>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10" name="Bublina myšlienky: obláčik 9">
            <a:extLst>
              <a:ext uri="{FF2B5EF4-FFF2-40B4-BE49-F238E27FC236}">
                <a16:creationId xmlns:a16="http://schemas.microsoft.com/office/drawing/2014/main" id="{9562539A-8916-C36E-7246-40662E5837F9}"/>
              </a:ext>
            </a:extLst>
          </p:cNvPr>
          <p:cNvSpPr/>
          <p:nvPr/>
        </p:nvSpPr>
        <p:spPr>
          <a:xfrm>
            <a:off x="9724291" y="4149969"/>
            <a:ext cx="2467709" cy="221855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pPr>
            <a:r>
              <a:rPr lang="sk-SK" b="1" dirty="0">
                <a:solidFill>
                  <a:schemeClr val="tx1"/>
                </a:solidFill>
                <a:ea typeface="Times New Roman" panose="02020603050405020304" pitchFamily="18" charset="0"/>
              </a:rPr>
              <a:t>Celková kapacita školy = súčet kapacít teoretických tried</a:t>
            </a:r>
            <a:r>
              <a:rPr lang="sk-SK" b="1" dirty="0">
                <a:solidFill>
                  <a:srgbClr val="0070C0"/>
                </a:solidFill>
                <a:ea typeface="Times New Roman" panose="02020603050405020304" pitchFamily="18" charset="0"/>
              </a:rPr>
              <a:t> </a:t>
            </a:r>
          </a:p>
        </p:txBody>
      </p:sp>
      <p:pic>
        <p:nvPicPr>
          <p:cNvPr id="5" name="Obrázok 4">
            <a:extLst>
              <a:ext uri="{FF2B5EF4-FFF2-40B4-BE49-F238E27FC236}">
                <a16:creationId xmlns:a16="http://schemas.microsoft.com/office/drawing/2014/main" id="{365478E9-5311-8F6E-2EDD-67336315D132}"/>
              </a:ext>
            </a:extLst>
          </p:cNvPr>
          <p:cNvPicPr>
            <a:picLocks noChangeAspect="1"/>
          </p:cNvPicPr>
          <p:nvPr/>
        </p:nvPicPr>
        <p:blipFill>
          <a:blip r:embed="rId4"/>
          <a:srcRect l="24807" t="25641" r="22693" b="12052"/>
          <a:stretch>
            <a:fillRect/>
          </a:stretch>
        </p:blipFill>
        <p:spPr>
          <a:xfrm>
            <a:off x="193557" y="708876"/>
            <a:ext cx="9202114" cy="6143168"/>
          </a:xfrm>
          <a:prstGeom prst="rect">
            <a:avLst/>
          </a:prstGeom>
        </p:spPr>
      </p:pic>
    </p:spTree>
    <p:extLst>
      <p:ext uri="{BB962C8B-B14F-4D97-AF65-F5344CB8AC3E}">
        <p14:creationId xmlns:p14="http://schemas.microsoft.com/office/powerpoint/2010/main" val="213841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14BE-F754-2C7A-AC65-20BA786A96E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1F58DB-B171-8CFF-CC3A-2532F75A8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0C64FDC8-54A9-3718-7EF4-8A52B7167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9474BC80-0A16-AF72-6C10-0F7708E86360}"/>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graphicFrame>
        <p:nvGraphicFramePr>
          <p:cNvPr id="4" name="Tabuľka 3">
            <a:extLst>
              <a:ext uri="{FF2B5EF4-FFF2-40B4-BE49-F238E27FC236}">
                <a16:creationId xmlns:a16="http://schemas.microsoft.com/office/drawing/2014/main" id="{601FB36C-2F31-819B-EAF5-A4FF1BA9527A}"/>
              </a:ext>
            </a:extLst>
          </p:cNvPr>
          <p:cNvGraphicFramePr>
            <a:graphicFrameLocks noGrp="1"/>
          </p:cNvGraphicFramePr>
          <p:nvPr>
            <p:extLst>
              <p:ext uri="{D42A27DB-BD31-4B8C-83A1-F6EECF244321}">
                <p14:modId xmlns:p14="http://schemas.microsoft.com/office/powerpoint/2010/main" val="518854117"/>
              </p:ext>
            </p:extLst>
          </p:nvPr>
        </p:nvGraphicFramePr>
        <p:xfrm>
          <a:off x="1332273" y="1145686"/>
          <a:ext cx="9338523" cy="5671743"/>
        </p:xfrm>
        <a:graphic>
          <a:graphicData uri="http://schemas.openxmlformats.org/drawingml/2006/table">
            <a:tbl>
              <a:tblPr firstRow="1" firstCol="1" lastRow="1" lastCol="1" bandRow="1" bandCol="1">
                <a:tableStyleId>{5C22544A-7EE6-4342-B048-85BDC9FD1C3A}</a:tableStyleId>
              </a:tblPr>
              <a:tblGrid>
                <a:gridCol w="3634612">
                  <a:extLst>
                    <a:ext uri="{9D8B030D-6E8A-4147-A177-3AD203B41FA5}">
                      <a16:colId xmlns:a16="http://schemas.microsoft.com/office/drawing/2014/main" val="3750914252"/>
                    </a:ext>
                  </a:extLst>
                </a:gridCol>
                <a:gridCol w="1484209">
                  <a:extLst>
                    <a:ext uri="{9D8B030D-6E8A-4147-A177-3AD203B41FA5}">
                      <a16:colId xmlns:a16="http://schemas.microsoft.com/office/drawing/2014/main" val="2208030941"/>
                    </a:ext>
                  </a:extLst>
                </a:gridCol>
                <a:gridCol w="1365121">
                  <a:extLst>
                    <a:ext uri="{9D8B030D-6E8A-4147-A177-3AD203B41FA5}">
                      <a16:colId xmlns:a16="http://schemas.microsoft.com/office/drawing/2014/main" val="3315640626"/>
                    </a:ext>
                  </a:extLst>
                </a:gridCol>
                <a:gridCol w="1797801">
                  <a:extLst>
                    <a:ext uri="{9D8B030D-6E8A-4147-A177-3AD203B41FA5}">
                      <a16:colId xmlns:a16="http://schemas.microsoft.com/office/drawing/2014/main" val="1062515819"/>
                    </a:ext>
                  </a:extLst>
                </a:gridCol>
                <a:gridCol w="1056780">
                  <a:extLst>
                    <a:ext uri="{9D8B030D-6E8A-4147-A177-3AD203B41FA5}">
                      <a16:colId xmlns:a16="http://schemas.microsoft.com/office/drawing/2014/main" val="2239737290"/>
                    </a:ext>
                  </a:extLst>
                </a:gridCol>
              </a:tblGrid>
              <a:tr h="618641">
                <a:tc>
                  <a:txBody>
                    <a:bodyPr/>
                    <a:lstStyle/>
                    <a:p>
                      <a:pPr algn="just">
                        <a:buNone/>
                      </a:pPr>
                      <a:r>
                        <a:rPr lang="sk-SK" sz="1200" dirty="0">
                          <a:solidFill>
                            <a:schemeClr val="tx1"/>
                          </a:solidFill>
                          <a:effectLst/>
                          <a:latin typeface="+mn-lt"/>
                        </a:rPr>
                        <a:t>Druh priestoru</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just">
                        <a:buNone/>
                      </a:pPr>
                      <a:r>
                        <a:rPr lang="sk-SK" sz="1200" dirty="0">
                          <a:solidFill>
                            <a:schemeClr val="tx1"/>
                          </a:solidFill>
                          <a:effectLst/>
                          <a:latin typeface="+mn-lt"/>
                        </a:rPr>
                        <a:t>Rozmery </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marL="0" algn="just">
                        <a:lnSpc>
                          <a:spcPct val="115000"/>
                        </a:lnSpc>
                        <a:buNone/>
                      </a:pPr>
                      <a:r>
                        <a:rPr lang="sk-SK" sz="1200" dirty="0">
                          <a:solidFill>
                            <a:schemeClr val="tx1"/>
                          </a:solidFill>
                          <a:effectLst/>
                          <a:latin typeface="+mn-lt"/>
                        </a:rPr>
                        <a:t>Plošná výmera/ </a:t>
                      </a:r>
                    </a:p>
                    <a:p>
                      <a:pPr algn="just">
                        <a:buNone/>
                      </a:pPr>
                      <a:r>
                        <a:rPr lang="sk-SK" sz="1200" dirty="0">
                          <a:solidFill>
                            <a:schemeClr val="tx1"/>
                          </a:solidFill>
                          <a:effectLst/>
                          <a:latin typeface="+mn-lt"/>
                        </a:rPr>
                        <a:t>svetlá výška</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just">
                        <a:buNone/>
                      </a:pPr>
                      <a:r>
                        <a:rPr lang="sk-SK" sz="1200" dirty="0">
                          <a:solidFill>
                            <a:schemeClr val="tx1"/>
                          </a:solidFill>
                          <a:effectLst/>
                          <a:latin typeface="+mn-lt"/>
                        </a:rPr>
                        <a:t>Najmenšia plocha triedy na 1 žiaka/norma na žiaka </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just">
                        <a:buNone/>
                      </a:pPr>
                      <a:r>
                        <a:rPr lang="sk-SK" sz="1200" dirty="0">
                          <a:solidFill>
                            <a:schemeClr val="tx1"/>
                          </a:solidFill>
                          <a:effectLst/>
                          <a:latin typeface="+mn-lt"/>
                        </a:rPr>
                        <a:t>Najvyšší počet žiakov v triede podľa plochy</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236987000"/>
                  </a:ext>
                </a:extLst>
              </a:tr>
              <a:tr h="178794">
                <a:tc>
                  <a:txBody>
                    <a:bodyPr/>
                    <a:lstStyle/>
                    <a:p>
                      <a:pPr algn="just">
                        <a:buNone/>
                      </a:pPr>
                      <a:r>
                        <a:rPr lang="sk-SK" sz="1200" dirty="0">
                          <a:solidFill>
                            <a:schemeClr val="tx1"/>
                          </a:solidFill>
                          <a:effectLst/>
                          <a:latin typeface="+mn-lt"/>
                        </a:rPr>
                        <a:t>Špeciálna trieda Fyzika-chémia</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10,5 m x 7,2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75,6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37</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2722217717"/>
                  </a:ext>
                </a:extLst>
              </a:tr>
              <a:tr h="178794">
                <a:tc>
                  <a:txBody>
                    <a:bodyPr/>
                    <a:lstStyle/>
                    <a:p>
                      <a:pPr algn="just">
                        <a:buNone/>
                      </a:pPr>
                      <a:r>
                        <a:rPr lang="sk-SK" sz="1200">
                          <a:solidFill>
                            <a:schemeClr val="tx1"/>
                          </a:solidFill>
                          <a:effectLst/>
                          <a:latin typeface="+mn-lt"/>
                        </a:rPr>
                        <a:t>Špecializovaná učebňa Biológia</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8,8 m x 8,2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72,16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36</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4101217842"/>
                  </a:ext>
                </a:extLst>
              </a:tr>
              <a:tr h="178794">
                <a:tc>
                  <a:txBody>
                    <a:bodyPr/>
                    <a:lstStyle/>
                    <a:p>
                      <a:pPr algn="just">
                        <a:buNone/>
                      </a:pPr>
                      <a:r>
                        <a:rPr lang="sk-SK" sz="1200" dirty="0">
                          <a:solidFill>
                            <a:schemeClr val="tx1"/>
                          </a:solidFill>
                          <a:effectLst/>
                          <a:latin typeface="+mn-lt"/>
                        </a:rPr>
                        <a:t>Školská dielňa</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8,25 m x 6,8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56,10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cs-CZ" sz="1200">
                          <a:solidFill>
                            <a:schemeClr val="tx1"/>
                          </a:solidFill>
                          <a:effectLst/>
                          <a:latin typeface="+mn-lt"/>
                        </a:rPr>
                        <a:t>2</a:t>
                      </a:r>
                      <a:r>
                        <a:rPr lang="sk-SK" sz="1200">
                          <a:solidFill>
                            <a:schemeClr val="tx1"/>
                          </a:solidFill>
                          <a:effectLst/>
                          <a:latin typeface="+mn-lt"/>
                        </a:rPr>
                        <a:t>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28</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671160442"/>
                  </a:ext>
                </a:extLst>
              </a:tr>
              <a:tr h="178794">
                <a:tc>
                  <a:txBody>
                    <a:bodyPr/>
                    <a:lstStyle/>
                    <a:p>
                      <a:pPr algn="just">
                        <a:buNone/>
                      </a:pPr>
                      <a:r>
                        <a:rPr lang="sk-SK" sz="1200" dirty="0">
                          <a:solidFill>
                            <a:schemeClr val="tx1"/>
                          </a:solidFill>
                          <a:effectLst/>
                          <a:latin typeface="+mn-lt"/>
                        </a:rPr>
                        <a:t>Laboratórium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10,5 m x 7,2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75,6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37</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27472187"/>
                  </a:ext>
                </a:extLst>
              </a:tr>
              <a:tr h="178794">
                <a:tc>
                  <a:txBody>
                    <a:bodyPr/>
                    <a:lstStyle/>
                    <a:p>
                      <a:pPr algn="just">
                        <a:buNone/>
                      </a:pPr>
                      <a:r>
                        <a:rPr lang="sk-SK" sz="1200" dirty="0">
                          <a:solidFill>
                            <a:schemeClr val="tx1"/>
                          </a:solidFill>
                          <a:effectLst/>
                          <a:latin typeface="+mn-lt"/>
                        </a:rPr>
                        <a:t>Počítačová učebňa č.1</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9,9 m x 7,28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72,07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36</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427841991"/>
                  </a:ext>
                </a:extLst>
              </a:tr>
              <a:tr h="178794">
                <a:tc>
                  <a:txBody>
                    <a:bodyPr/>
                    <a:lstStyle/>
                    <a:p>
                      <a:pPr algn="just">
                        <a:buNone/>
                      </a:pPr>
                      <a:r>
                        <a:rPr lang="sk-SK" sz="1200" dirty="0">
                          <a:solidFill>
                            <a:schemeClr val="tx1"/>
                          </a:solidFill>
                          <a:effectLst/>
                          <a:latin typeface="+mn-lt"/>
                        </a:rPr>
                        <a:t>Počítačová učebňa č.2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4,20 m x 7,28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30,57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15</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718252880"/>
                  </a:ext>
                </a:extLst>
              </a:tr>
              <a:tr h="178794">
                <a:tc>
                  <a:txBody>
                    <a:bodyPr/>
                    <a:lstStyle/>
                    <a:p>
                      <a:pPr algn="just">
                        <a:buNone/>
                      </a:pPr>
                      <a:r>
                        <a:rPr lang="sk-SK" sz="1200">
                          <a:solidFill>
                            <a:schemeClr val="tx1"/>
                          </a:solidFill>
                          <a:effectLst/>
                          <a:latin typeface="+mn-lt"/>
                        </a:rPr>
                        <a:t>Cvičná kuchyňa</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8,25 m x 6,65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54,86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cs-CZ" sz="1200">
                          <a:solidFill>
                            <a:schemeClr val="tx1"/>
                          </a:solidFill>
                          <a:effectLst/>
                          <a:latin typeface="+mn-lt"/>
                        </a:rPr>
                        <a:t>2</a:t>
                      </a:r>
                      <a:r>
                        <a:rPr lang="sk-SK" sz="1200">
                          <a:solidFill>
                            <a:schemeClr val="tx1"/>
                          </a:solidFill>
                          <a:effectLst/>
                          <a:latin typeface="+mn-lt"/>
                        </a:rPr>
                        <a:t>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27</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975310653"/>
                  </a:ext>
                </a:extLst>
              </a:tr>
              <a:tr h="178794">
                <a:tc>
                  <a:txBody>
                    <a:bodyPr/>
                    <a:lstStyle/>
                    <a:p>
                      <a:pPr algn="just">
                        <a:buNone/>
                      </a:pPr>
                      <a:r>
                        <a:rPr lang="sk-SK" sz="1200" dirty="0">
                          <a:solidFill>
                            <a:schemeClr val="tx1"/>
                          </a:solidFill>
                          <a:effectLst/>
                          <a:latin typeface="+mn-lt"/>
                        </a:rPr>
                        <a:t>Školská knižnica</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17,88 m x 7,35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131,41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65</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528647301"/>
                  </a:ext>
                </a:extLst>
              </a:tr>
              <a:tr h="178794">
                <a:tc>
                  <a:txBody>
                    <a:bodyPr/>
                    <a:lstStyle/>
                    <a:p>
                      <a:pPr algn="just">
                        <a:buNone/>
                      </a:pPr>
                      <a:r>
                        <a:rPr lang="sk-SK" sz="1200" dirty="0">
                          <a:solidFill>
                            <a:schemeClr val="tx1"/>
                          </a:solidFill>
                          <a:effectLst/>
                          <a:latin typeface="+mn-lt"/>
                        </a:rPr>
                        <a:t>Školský klub detí č.1</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8,2 m x 7,05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57,81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28</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853123746"/>
                  </a:ext>
                </a:extLst>
              </a:tr>
              <a:tr h="178794">
                <a:tc>
                  <a:txBody>
                    <a:bodyPr/>
                    <a:lstStyle/>
                    <a:p>
                      <a:pPr algn="just">
                        <a:buNone/>
                      </a:pPr>
                      <a:r>
                        <a:rPr lang="sk-SK" sz="1200">
                          <a:solidFill>
                            <a:schemeClr val="tx1"/>
                          </a:solidFill>
                          <a:effectLst/>
                          <a:latin typeface="+mn-lt"/>
                        </a:rPr>
                        <a:t>Školský klub detí č.2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8,2 m x 6,9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56,58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28</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683223218"/>
                  </a:ext>
                </a:extLst>
              </a:tr>
              <a:tr h="178794">
                <a:tc>
                  <a:txBody>
                    <a:bodyPr/>
                    <a:lstStyle/>
                    <a:p>
                      <a:pPr algn="just">
                        <a:buNone/>
                      </a:pPr>
                      <a:r>
                        <a:rPr lang="sk-SK" sz="1200">
                          <a:solidFill>
                            <a:schemeClr val="tx1"/>
                          </a:solidFill>
                          <a:effectLst/>
                          <a:latin typeface="+mn-lt"/>
                        </a:rPr>
                        <a:t>Jedáleň</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14,2 m x 16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227,2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1,4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162</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2125352903"/>
                  </a:ext>
                </a:extLst>
              </a:tr>
              <a:tr h="178794">
                <a:tc>
                  <a:txBody>
                    <a:bodyPr/>
                    <a:lstStyle/>
                    <a:p>
                      <a:pPr algn="just">
                        <a:buNone/>
                      </a:pPr>
                      <a:r>
                        <a:rPr lang="sk-SK" sz="1200" dirty="0">
                          <a:solidFill>
                            <a:schemeClr val="tx1"/>
                          </a:solidFill>
                          <a:effectLst/>
                          <a:latin typeface="+mn-lt"/>
                        </a:rPr>
                        <a:t>Šatňa pre žiakov</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10,5 m x 7,2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75,6 m²</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846257323"/>
                  </a:ext>
                </a:extLst>
              </a:tr>
              <a:tr h="178794">
                <a:tc>
                  <a:txBody>
                    <a:bodyPr/>
                    <a:lstStyle/>
                    <a:p>
                      <a:pPr algn="just">
                        <a:buNone/>
                      </a:pPr>
                      <a:r>
                        <a:rPr lang="sk-SK" sz="1200">
                          <a:solidFill>
                            <a:schemeClr val="tx1"/>
                          </a:solidFill>
                          <a:effectLst/>
                          <a:latin typeface="+mn-lt"/>
                        </a:rPr>
                        <a:t>Chodba, využívaná na prestávky </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6,5 m x 29,1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189,15 m²</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952776856"/>
                  </a:ext>
                </a:extLst>
              </a:tr>
              <a:tr h="178794">
                <a:tc>
                  <a:txBody>
                    <a:bodyPr/>
                    <a:lstStyle/>
                    <a:p>
                      <a:pPr algn="just">
                        <a:buNone/>
                      </a:pPr>
                      <a:r>
                        <a:rPr lang="sk-SK" sz="1200" dirty="0">
                          <a:solidFill>
                            <a:schemeClr val="tx1"/>
                          </a:solidFill>
                          <a:effectLst/>
                          <a:latin typeface="+mn-lt"/>
                        </a:rPr>
                        <a:t>Komunikačná chodba </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43,9 m x 2,2 m</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96,58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baseline="30000">
                          <a:solidFill>
                            <a:schemeClr val="tx1"/>
                          </a:solidFill>
                          <a:effectLst/>
                          <a:latin typeface="+mn-lt"/>
                        </a:rPr>
                        <a:t>-</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997318544"/>
                  </a:ext>
                </a:extLst>
              </a:tr>
              <a:tr h="178794">
                <a:tc>
                  <a:txBody>
                    <a:bodyPr/>
                    <a:lstStyle/>
                    <a:p>
                      <a:pPr algn="just">
                        <a:buNone/>
                      </a:pPr>
                      <a:r>
                        <a:rPr lang="sk-SK" sz="1200" dirty="0">
                          <a:solidFill>
                            <a:schemeClr val="tx1"/>
                          </a:solidFill>
                          <a:effectLst/>
                          <a:latin typeface="+mn-lt"/>
                        </a:rPr>
                        <a:t>Umyváreň pre dievčatá</a:t>
                      </a:r>
                      <a:endParaRPr lang="sk-SK" sz="1200" dirty="0">
                        <a:solidFill>
                          <a:schemeClr val="tx1"/>
                        </a:solidFill>
                        <a:effectLst/>
                        <a:latin typeface="+mn-lt"/>
                        <a:ea typeface="Times New Roman" panose="02020603050405020304" pitchFamily="18" charset="0"/>
                      </a:endParaRPr>
                    </a:p>
                  </a:txBody>
                  <a:tcPr marL="58538" marR="58538" marT="0" marB="0"/>
                </a:tc>
                <a:tc rowSpan="3">
                  <a:txBody>
                    <a:bodyPr/>
                    <a:lstStyle/>
                    <a:p>
                      <a:pPr algn="r">
                        <a:buNone/>
                      </a:pPr>
                      <a:r>
                        <a:rPr lang="sk-SK" sz="1200">
                          <a:solidFill>
                            <a:schemeClr val="tx1"/>
                          </a:solidFill>
                          <a:effectLst/>
                          <a:latin typeface="+mn-lt"/>
                        </a:rPr>
                        <a:t>14,7 m x 5,8 m</a:t>
                      </a:r>
                      <a:endParaRPr lang="sk-SK" sz="1200">
                        <a:solidFill>
                          <a:schemeClr val="tx1"/>
                        </a:solidFill>
                        <a:effectLst/>
                        <a:latin typeface="+mn-lt"/>
                        <a:ea typeface="Times New Roman" panose="02020603050405020304" pitchFamily="18" charset="0"/>
                      </a:endParaRPr>
                    </a:p>
                  </a:txBody>
                  <a:tcPr marL="58538" marR="58538" marT="0" marB="0"/>
                </a:tc>
                <a:tc rowSpan="3">
                  <a:txBody>
                    <a:bodyPr/>
                    <a:lstStyle/>
                    <a:p>
                      <a:pPr algn="r">
                        <a:buNone/>
                      </a:pPr>
                      <a:r>
                        <a:rPr lang="sk-SK" sz="1200" dirty="0">
                          <a:solidFill>
                            <a:schemeClr val="tx1"/>
                          </a:solidFill>
                          <a:effectLst/>
                          <a:latin typeface="+mn-lt"/>
                        </a:rPr>
                        <a:t>85,26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5 umývadiel</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100 dievčat</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417740398"/>
                  </a:ext>
                </a:extLst>
              </a:tr>
              <a:tr h="178794">
                <a:tc rowSpan="2">
                  <a:txBody>
                    <a:bodyPr/>
                    <a:lstStyle/>
                    <a:p>
                      <a:pPr algn="just">
                        <a:buNone/>
                      </a:pPr>
                      <a:r>
                        <a:rPr lang="sk-SK" sz="1200" dirty="0">
                          <a:solidFill>
                            <a:schemeClr val="tx1"/>
                          </a:solidFill>
                          <a:effectLst/>
                          <a:latin typeface="+mn-lt"/>
                        </a:rPr>
                        <a:t>Záchody pre dievčatá</a:t>
                      </a:r>
                      <a:endParaRPr lang="sk-SK" sz="1200" dirty="0">
                        <a:solidFill>
                          <a:schemeClr val="tx1"/>
                        </a:solidFill>
                        <a:effectLst/>
                        <a:latin typeface="+mn-lt"/>
                        <a:ea typeface="Times New Roman" panose="02020603050405020304" pitchFamily="18" charset="0"/>
                      </a:endParaRPr>
                    </a:p>
                  </a:txBody>
                  <a:tcPr marL="58538" marR="58538" marT="0" marB="0"/>
                </a:tc>
                <a:tc vMerge="1">
                  <a:txBody>
                    <a:bodyPr/>
                    <a:lstStyle/>
                    <a:p>
                      <a:endParaRPr lang="sk-SK"/>
                    </a:p>
                  </a:txBody>
                  <a:tcPr/>
                </a:tc>
                <a:tc vMerge="1">
                  <a:txBody>
                    <a:bodyPr/>
                    <a:lstStyle/>
                    <a:p>
                      <a:endParaRPr lang="sk-SK"/>
                    </a:p>
                  </a:txBody>
                  <a:tcPr/>
                </a:tc>
                <a:tc>
                  <a:txBody>
                    <a:bodyPr/>
                    <a:lstStyle/>
                    <a:p>
                      <a:pPr algn="r">
                        <a:buNone/>
                      </a:pPr>
                      <a:r>
                        <a:rPr lang="sk-SK" sz="1200">
                          <a:solidFill>
                            <a:schemeClr val="tx1"/>
                          </a:solidFill>
                          <a:effectLst/>
                          <a:latin typeface="+mn-lt"/>
                        </a:rPr>
                        <a:t>5 záchodov</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100 dievčat</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303304490"/>
                  </a:ext>
                </a:extLst>
              </a:tr>
              <a:tr h="178794">
                <a:tc vMerge="1">
                  <a:txBody>
                    <a:bodyPr/>
                    <a:lstStyle/>
                    <a:p>
                      <a:endParaRPr lang="sk-SK"/>
                    </a:p>
                  </a:txBody>
                  <a:tcPr/>
                </a:tc>
                <a:tc vMerge="1">
                  <a:txBody>
                    <a:bodyPr/>
                    <a:lstStyle/>
                    <a:p>
                      <a:endParaRPr lang="sk-SK"/>
                    </a:p>
                  </a:txBody>
                  <a:tcPr/>
                </a:tc>
                <a:tc vMerge="1">
                  <a:txBody>
                    <a:bodyPr/>
                    <a:lstStyle/>
                    <a:p>
                      <a:endParaRPr lang="sk-SK"/>
                    </a:p>
                  </a:txBody>
                  <a:tcPr/>
                </a:tc>
                <a:tc>
                  <a:txBody>
                    <a:bodyPr/>
                    <a:lstStyle/>
                    <a:p>
                      <a:pPr algn="r">
                        <a:buNone/>
                      </a:pPr>
                      <a:r>
                        <a:rPr lang="sk-SK" sz="1200" dirty="0">
                          <a:solidFill>
                            <a:schemeClr val="tx1"/>
                          </a:solidFill>
                          <a:effectLst/>
                          <a:latin typeface="+mn-lt"/>
                        </a:rPr>
                        <a:t>1 hygienická kabína</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80 dievčat</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86985644"/>
                  </a:ext>
                </a:extLst>
              </a:tr>
              <a:tr h="178794">
                <a:tc>
                  <a:txBody>
                    <a:bodyPr/>
                    <a:lstStyle/>
                    <a:p>
                      <a:pPr algn="just">
                        <a:buNone/>
                      </a:pPr>
                      <a:r>
                        <a:rPr lang="sk-SK" sz="1200">
                          <a:solidFill>
                            <a:schemeClr val="tx1"/>
                          </a:solidFill>
                          <a:effectLst/>
                          <a:latin typeface="+mn-lt"/>
                        </a:rPr>
                        <a:t>Umyváreň pre chlapcov</a:t>
                      </a:r>
                      <a:endParaRPr lang="sk-SK" sz="1200">
                        <a:solidFill>
                          <a:schemeClr val="tx1"/>
                        </a:solidFill>
                        <a:effectLst/>
                        <a:latin typeface="+mn-lt"/>
                        <a:ea typeface="Times New Roman" panose="02020603050405020304" pitchFamily="18" charset="0"/>
                      </a:endParaRPr>
                    </a:p>
                  </a:txBody>
                  <a:tcPr marL="58538" marR="58538" marT="0" marB="0"/>
                </a:tc>
                <a:tc rowSpan="3">
                  <a:txBody>
                    <a:bodyPr/>
                    <a:lstStyle/>
                    <a:p>
                      <a:pPr algn="r">
                        <a:buNone/>
                      </a:pPr>
                      <a:r>
                        <a:rPr lang="sk-SK" sz="1200" dirty="0">
                          <a:solidFill>
                            <a:schemeClr val="tx1"/>
                          </a:solidFill>
                          <a:effectLst/>
                          <a:latin typeface="+mn-lt"/>
                        </a:rPr>
                        <a:t>14,7 m x 5,8 m</a:t>
                      </a:r>
                      <a:endParaRPr lang="sk-SK" sz="1200" dirty="0">
                        <a:solidFill>
                          <a:schemeClr val="tx1"/>
                        </a:solidFill>
                        <a:effectLst/>
                        <a:latin typeface="+mn-lt"/>
                        <a:ea typeface="Times New Roman" panose="02020603050405020304" pitchFamily="18" charset="0"/>
                      </a:endParaRPr>
                    </a:p>
                  </a:txBody>
                  <a:tcPr marL="58538" marR="58538" marT="0" marB="0"/>
                </a:tc>
                <a:tc rowSpan="3">
                  <a:txBody>
                    <a:bodyPr/>
                    <a:lstStyle/>
                    <a:p>
                      <a:pPr algn="r">
                        <a:buNone/>
                      </a:pPr>
                      <a:r>
                        <a:rPr lang="sk-SK" sz="1200" dirty="0">
                          <a:solidFill>
                            <a:schemeClr val="tx1"/>
                          </a:solidFill>
                          <a:effectLst/>
                          <a:latin typeface="+mn-lt"/>
                        </a:rPr>
                        <a:t>85,26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5 umývadiel</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100 dievčat</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698728335"/>
                  </a:ext>
                </a:extLst>
              </a:tr>
              <a:tr h="178794">
                <a:tc rowSpan="2">
                  <a:txBody>
                    <a:bodyPr/>
                    <a:lstStyle/>
                    <a:p>
                      <a:pPr algn="just">
                        <a:buNone/>
                      </a:pPr>
                      <a:r>
                        <a:rPr lang="sk-SK" sz="1200" dirty="0">
                          <a:solidFill>
                            <a:schemeClr val="tx1"/>
                          </a:solidFill>
                          <a:effectLst/>
                          <a:latin typeface="+mn-lt"/>
                        </a:rPr>
                        <a:t>Záchody pre chlapcov</a:t>
                      </a:r>
                      <a:endParaRPr lang="sk-SK" sz="1200" dirty="0">
                        <a:solidFill>
                          <a:schemeClr val="tx1"/>
                        </a:solidFill>
                        <a:effectLst/>
                        <a:latin typeface="+mn-lt"/>
                        <a:ea typeface="Times New Roman" panose="02020603050405020304" pitchFamily="18" charset="0"/>
                      </a:endParaRPr>
                    </a:p>
                  </a:txBody>
                  <a:tcPr marL="58538" marR="58538" marT="0" marB="0"/>
                </a:tc>
                <a:tc vMerge="1">
                  <a:txBody>
                    <a:bodyPr/>
                    <a:lstStyle/>
                    <a:p>
                      <a:endParaRPr lang="sk-SK"/>
                    </a:p>
                  </a:txBody>
                  <a:tcPr/>
                </a:tc>
                <a:tc vMerge="1">
                  <a:txBody>
                    <a:bodyPr/>
                    <a:lstStyle/>
                    <a:p>
                      <a:endParaRPr lang="sk-SK"/>
                    </a:p>
                  </a:txBody>
                  <a:tcPr/>
                </a:tc>
                <a:tc>
                  <a:txBody>
                    <a:bodyPr/>
                    <a:lstStyle/>
                    <a:p>
                      <a:pPr algn="r">
                        <a:buNone/>
                      </a:pPr>
                      <a:r>
                        <a:rPr lang="sk-SK" sz="1200" dirty="0">
                          <a:solidFill>
                            <a:schemeClr val="tx1"/>
                          </a:solidFill>
                          <a:effectLst/>
                          <a:latin typeface="+mn-lt"/>
                        </a:rPr>
                        <a:t>5 pisoárov </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100 chlapcov</a:t>
                      </a:r>
                      <a:endParaRPr lang="sk-SK" sz="120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523776210"/>
                  </a:ext>
                </a:extLst>
              </a:tr>
              <a:tr h="178794">
                <a:tc vMerge="1">
                  <a:txBody>
                    <a:bodyPr/>
                    <a:lstStyle/>
                    <a:p>
                      <a:endParaRPr lang="sk-SK"/>
                    </a:p>
                  </a:txBody>
                  <a:tcPr/>
                </a:tc>
                <a:tc vMerge="1">
                  <a:txBody>
                    <a:bodyPr/>
                    <a:lstStyle/>
                    <a:p>
                      <a:endParaRPr lang="sk-SK"/>
                    </a:p>
                  </a:txBody>
                  <a:tcPr/>
                </a:tc>
                <a:tc vMerge="1">
                  <a:txBody>
                    <a:bodyPr/>
                    <a:lstStyle/>
                    <a:p>
                      <a:endParaRPr lang="sk-SK"/>
                    </a:p>
                  </a:txBody>
                  <a:tcPr/>
                </a:tc>
                <a:tc>
                  <a:txBody>
                    <a:bodyPr/>
                    <a:lstStyle/>
                    <a:p>
                      <a:pPr algn="r">
                        <a:buNone/>
                      </a:pPr>
                      <a:r>
                        <a:rPr lang="sk-SK" sz="1200" dirty="0">
                          <a:solidFill>
                            <a:schemeClr val="tx1"/>
                          </a:solidFill>
                          <a:effectLst/>
                          <a:latin typeface="+mn-lt"/>
                        </a:rPr>
                        <a:t>2 záchody</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160 chlapcov</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493741590"/>
                  </a:ext>
                </a:extLst>
              </a:tr>
              <a:tr h="178794">
                <a:tc>
                  <a:txBody>
                    <a:bodyPr/>
                    <a:lstStyle/>
                    <a:p>
                      <a:pPr algn="just">
                        <a:buNone/>
                      </a:pPr>
                      <a:r>
                        <a:rPr lang="sk-SK" sz="1200">
                          <a:solidFill>
                            <a:schemeClr val="tx1"/>
                          </a:solidFill>
                          <a:effectLst/>
                          <a:latin typeface="+mn-lt"/>
                        </a:rPr>
                        <a:t>Telocvičňa  malá</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12 m x 12, 1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145,2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4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316385127"/>
                  </a:ext>
                </a:extLst>
              </a:tr>
              <a:tr h="178794">
                <a:tc>
                  <a:txBody>
                    <a:bodyPr/>
                    <a:lstStyle/>
                    <a:p>
                      <a:pPr algn="just">
                        <a:buNone/>
                      </a:pPr>
                      <a:r>
                        <a:rPr lang="sk-SK" sz="1200">
                          <a:solidFill>
                            <a:schemeClr val="tx1"/>
                          </a:solidFill>
                          <a:effectLst/>
                          <a:latin typeface="+mn-lt"/>
                        </a:rPr>
                        <a:t>Telocvičňa veľká</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12,2 m x 24,1m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294,02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4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713521636"/>
                  </a:ext>
                </a:extLst>
              </a:tr>
              <a:tr h="178794">
                <a:tc>
                  <a:txBody>
                    <a:bodyPr/>
                    <a:lstStyle/>
                    <a:p>
                      <a:pPr algn="just">
                        <a:buNone/>
                      </a:pPr>
                      <a:r>
                        <a:rPr lang="sk-SK" sz="1200">
                          <a:solidFill>
                            <a:schemeClr val="tx1"/>
                          </a:solidFill>
                          <a:effectLst/>
                          <a:latin typeface="+mn-lt"/>
                        </a:rPr>
                        <a:t>Posilňovňa</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12 m x 5,6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67,2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4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3679629931"/>
                  </a:ext>
                </a:extLst>
              </a:tr>
              <a:tr h="357588">
                <a:tc>
                  <a:txBody>
                    <a:bodyPr/>
                    <a:lstStyle/>
                    <a:p>
                      <a:pPr algn="just">
                        <a:buNone/>
                      </a:pPr>
                      <a:r>
                        <a:rPr lang="sk-SK" sz="1200">
                          <a:solidFill>
                            <a:schemeClr val="tx1"/>
                          </a:solidFill>
                          <a:effectLst/>
                          <a:latin typeface="+mn-lt"/>
                        </a:rPr>
                        <a:t>Šatne pri TV trakte</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2,8 m x 3, 95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11,6 m</a:t>
                      </a:r>
                      <a:r>
                        <a:rPr lang="sk-SK" sz="1200" baseline="30000" dirty="0">
                          <a:solidFill>
                            <a:schemeClr val="tx1"/>
                          </a:solidFill>
                          <a:effectLst/>
                          <a:latin typeface="+mn-lt"/>
                        </a:rPr>
                        <a:t>2</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0,5 m</a:t>
                      </a:r>
                      <a:r>
                        <a:rPr lang="sk-SK" sz="1200" baseline="30000" dirty="0">
                          <a:solidFill>
                            <a:schemeClr val="tx1"/>
                          </a:solidFill>
                          <a:effectLst/>
                          <a:latin typeface="+mn-lt"/>
                        </a:rPr>
                        <a:t>2 </a:t>
                      </a:r>
                      <a:endParaRPr lang="sk-SK" sz="1200" dirty="0">
                        <a:solidFill>
                          <a:schemeClr val="tx1"/>
                        </a:solidFill>
                        <a:effectLst/>
                        <a:latin typeface="+mn-lt"/>
                      </a:endParaRPr>
                    </a:p>
                    <a:p>
                      <a:pPr algn="r">
                        <a:buNone/>
                      </a:pPr>
                      <a:r>
                        <a:rPr lang="sk-SK" sz="1200" dirty="0">
                          <a:solidFill>
                            <a:schemeClr val="tx1"/>
                          </a:solidFill>
                          <a:effectLst/>
                          <a:latin typeface="+mn-lt"/>
                        </a:rPr>
                        <a:t>0,4 m</a:t>
                      </a:r>
                      <a:r>
                        <a:rPr lang="sk-SK" sz="1200" baseline="30000" dirty="0">
                          <a:solidFill>
                            <a:schemeClr val="tx1"/>
                          </a:solidFill>
                          <a:effectLst/>
                          <a:latin typeface="+mn-lt"/>
                        </a:rPr>
                        <a:t> </a:t>
                      </a:r>
                      <a:r>
                        <a:rPr lang="sk-SK" sz="1200" dirty="0">
                          <a:solidFill>
                            <a:schemeClr val="tx1"/>
                          </a:solidFill>
                          <a:effectLst/>
                          <a:latin typeface="+mn-lt"/>
                        </a:rPr>
                        <a:t>dĺžky lavičky</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2604609445"/>
                  </a:ext>
                </a:extLst>
              </a:tr>
              <a:tr h="178794">
                <a:tc>
                  <a:txBody>
                    <a:bodyPr/>
                    <a:lstStyle/>
                    <a:p>
                      <a:pPr algn="just">
                        <a:buNone/>
                      </a:pPr>
                      <a:r>
                        <a:rPr lang="sk-SK" sz="1200">
                          <a:solidFill>
                            <a:schemeClr val="tx1"/>
                          </a:solidFill>
                          <a:effectLst/>
                          <a:latin typeface="+mn-lt"/>
                        </a:rPr>
                        <a:t>Umyvárne a sprchy TV trakte</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5,55 m x 3,40 m</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a:solidFill>
                            <a:schemeClr val="tx1"/>
                          </a:solidFill>
                          <a:effectLst/>
                          <a:latin typeface="+mn-lt"/>
                        </a:rPr>
                        <a:t>18,87 m</a:t>
                      </a:r>
                      <a:r>
                        <a:rPr lang="sk-SK" sz="1200" baseline="30000">
                          <a:solidFill>
                            <a:schemeClr val="tx1"/>
                          </a:solidFill>
                          <a:effectLst/>
                          <a:latin typeface="+mn-lt"/>
                        </a:rPr>
                        <a:t>2</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1 ružica pre 8 žiakov</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1945698817"/>
                  </a:ext>
                </a:extLst>
              </a:tr>
              <a:tr h="298222">
                <a:tc>
                  <a:txBody>
                    <a:bodyPr/>
                    <a:lstStyle/>
                    <a:p>
                      <a:pPr algn="just">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buNone/>
                      </a:pPr>
                      <a:r>
                        <a:rPr lang="sk-SK" sz="1200">
                          <a:solidFill>
                            <a:schemeClr val="tx1"/>
                          </a:solidFill>
                          <a:effectLst/>
                          <a:latin typeface="+mn-lt"/>
                        </a:rPr>
                        <a:t> </a:t>
                      </a:r>
                      <a:endParaRPr lang="sk-SK" sz="1200">
                        <a:solidFill>
                          <a:schemeClr val="tx1"/>
                        </a:solidFill>
                        <a:effectLst/>
                        <a:latin typeface="+mn-lt"/>
                        <a:ea typeface="Times New Roman" panose="02020603050405020304" pitchFamily="18" charset="0"/>
                      </a:endParaRPr>
                    </a:p>
                  </a:txBody>
                  <a:tcPr marL="58538" marR="58538" marT="0" marB="0"/>
                </a:tc>
                <a:tc>
                  <a:txBody>
                    <a:bodyPr/>
                    <a:lstStyle/>
                    <a:p>
                      <a:pPr>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b="0" dirty="0">
                          <a:solidFill>
                            <a:schemeClr val="tx1"/>
                          </a:solidFill>
                          <a:effectLst/>
                          <a:latin typeface="+mn-lt"/>
                        </a:rPr>
                        <a:t>1 umývadlo pre 10 žiakov</a:t>
                      </a:r>
                      <a:endParaRPr lang="sk-SK" sz="1200" b="0" dirty="0">
                        <a:solidFill>
                          <a:schemeClr val="tx1"/>
                        </a:solidFill>
                        <a:effectLst/>
                        <a:latin typeface="+mn-lt"/>
                        <a:ea typeface="Times New Roman" panose="02020603050405020304" pitchFamily="18" charset="0"/>
                      </a:endParaRPr>
                    </a:p>
                  </a:txBody>
                  <a:tcPr marL="58538" marR="58538" marT="0" marB="0"/>
                </a:tc>
                <a:tc>
                  <a:txBody>
                    <a:bodyPr/>
                    <a:lstStyle/>
                    <a:p>
                      <a:pPr algn="r">
                        <a:buNone/>
                      </a:pPr>
                      <a:r>
                        <a:rPr lang="sk-SK" sz="1200" dirty="0">
                          <a:solidFill>
                            <a:schemeClr val="tx1"/>
                          </a:solidFill>
                          <a:effectLst/>
                          <a:latin typeface="+mn-lt"/>
                        </a:rPr>
                        <a:t> </a:t>
                      </a:r>
                      <a:endParaRPr lang="sk-SK" sz="1200" dirty="0">
                        <a:solidFill>
                          <a:schemeClr val="tx1"/>
                        </a:solidFill>
                        <a:effectLst/>
                        <a:latin typeface="+mn-lt"/>
                        <a:ea typeface="Times New Roman" panose="02020603050405020304" pitchFamily="18" charset="0"/>
                      </a:endParaRPr>
                    </a:p>
                  </a:txBody>
                  <a:tcPr marL="58538" marR="58538" marT="0" marB="0"/>
                </a:tc>
                <a:extLst>
                  <a:ext uri="{0D108BD9-81ED-4DB2-BD59-A6C34878D82A}">
                    <a16:rowId xmlns:a16="http://schemas.microsoft.com/office/drawing/2014/main" val="2118503987"/>
                  </a:ext>
                </a:extLst>
              </a:tr>
            </a:tbl>
          </a:graphicData>
        </a:graphic>
      </p:graphicFrame>
      <p:sp>
        <p:nvSpPr>
          <p:cNvPr id="7" name="Rectangle 1">
            <a:extLst>
              <a:ext uri="{FF2B5EF4-FFF2-40B4-BE49-F238E27FC236}">
                <a16:creationId xmlns:a16="http://schemas.microsoft.com/office/drawing/2014/main" id="{679CAEEF-9345-094D-D68A-EB775F3CA13F}"/>
              </a:ext>
            </a:extLst>
          </p:cNvPr>
          <p:cNvSpPr>
            <a:spLocks noChangeArrowheads="1"/>
          </p:cNvSpPr>
          <p:nvPr/>
        </p:nvSpPr>
        <p:spPr bwMode="auto">
          <a:xfrm>
            <a:off x="1332273" y="796710"/>
            <a:ext cx="6458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k-SK" altLang="sk-SK"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Kapacita pre špeciálne, odborné učebne, laboratóriá, TV trakt a ostatné priestory</a:t>
            </a:r>
            <a:endParaRPr kumimoji="0" lang="sk-SK" altLang="sk-S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0831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5F085-08C2-D039-3BD5-355FCB1539E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EDADA3-7DE2-2D22-9B8C-2AA17361E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83230EF6-3034-983F-A8AC-28701BCCE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36D92CFE-5240-869F-69A8-9988A2A79983}"/>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Rectangle 3"/>
          <p:cNvSpPr/>
          <p:nvPr/>
        </p:nvSpPr>
        <p:spPr>
          <a:xfrm>
            <a:off x="642741" y="844366"/>
            <a:ext cx="10906518" cy="5588902"/>
          </a:xfrm>
          <a:prstGeom prst="rect">
            <a:avLst/>
          </a:prstGeom>
        </p:spPr>
        <p:txBody>
          <a:bodyPr wrap="square">
            <a:spAutoFit/>
          </a:bodyPr>
          <a:lstStyle/>
          <a:p>
            <a:pPr marL="342900" lvl="0" indent="-342900" algn="just">
              <a:lnSpc>
                <a:spcPct val="115000"/>
              </a:lnSpc>
              <a:spcAft>
                <a:spcPts val="0"/>
              </a:spcAft>
              <a:buFont typeface="Times New Roman" panose="02020603050405020304" pitchFamily="18" charset="0"/>
              <a:buChar char="-"/>
            </a:pPr>
            <a:r>
              <a:rPr lang="sk-SK" sz="2400" dirty="0">
                <a:solidFill>
                  <a:srgbClr val="0070C0"/>
                </a:solidFill>
                <a:ea typeface="Times New Roman" panose="02020603050405020304" pitchFamily="18" charset="0"/>
              </a:rPr>
              <a:t>Výpočet celkovej kapacity v škole vzniká ako súčet kapacít tried na teoretické vyučovanie. </a:t>
            </a:r>
          </a:p>
          <a:p>
            <a:pPr marL="800100" lvl="1" indent="-342900" algn="just">
              <a:lnSpc>
                <a:spcPct val="115000"/>
              </a:lnSpc>
              <a:buFont typeface="Times New Roman" panose="02020603050405020304" pitchFamily="18" charset="0"/>
              <a:buChar char="-"/>
            </a:pPr>
            <a:r>
              <a:rPr lang="sk-SK" sz="2400" dirty="0">
                <a:solidFill>
                  <a:srgbClr val="0070C0"/>
                </a:solidFill>
                <a:ea typeface="Times New Roman" panose="02020603050405020304" pitchFamily="18" charset="0"/>
              </a:rPr>
              <a:t>Ak je v škole svetlá výška učebne rovná 3,3 m, platí plošná norma na jedného žiaka 1,6 m</a:t>
            </a:r>
            <a:r>
              <a:rPr lang="sk-SK" sz="2400" baseline="30000" dirty="0">
                <a:solidFill>
                  <a:srgbClr val="0070C0"/>
                </a:solidFill>
                <a:ea typeface="Times New Roman" panose="02020603050405020304" pitchFamily="18" charset="0"/>
              </a:rPr>
              <a:t>2</a:t>
            </a:r>
            <a:r>
              <a:rPr lang="sk-SK" sz="2400" dirty="0">
                <a:solidFill>
                  <a:srgbClr val="0070C0"/>
                </a:solidFill>
                <a:ea typeface="Times New Roman" panose="02020603050405020304" pitchFamily="18" charset="0"/>
              </a:rPr>
              <a:t>.</a:t>
            </a:r>
          </a:p>
          <a:p>
            <a:pPr marL="800100" lvl="1" indent="-342900" algn="just">
              <a:lnSpc>
                <a:spcPct val="115000"/>
              </a:lnSpc>
              <a:buFont typeface="Times New Roman" panose="02020603050405020304" pitchFamily="18" charset="0"/>
              <a:buChar char="-"/>
            </a:pPr>
            <a:r>
              <a:rPr lang="sk-SK" sz="2400" dirty="0">
                <a:solidFill>
                  <a:srgbClr val="0070C0"/>
                </a:solidFill>
                <a:ea typeface="Times New Roman" panose="02020603050405020304" pitchFamily="18" charset="0"/>
              </a:rPr>
              <a:t>Ak je v škole svetlá výška učebne znížená na 3,0 m, platí norma na jedného žiaka 1,6 m</a:t>
            </a:r>
            <a:r>
              <a:rPr lang="sk-SK" sz="2400" baseline="30000" dirty="0">
                <a:solidFill>
                  <a:srgbClr val="0070C0"/>
                </a:solidFill>
                <a:ea typeface="Times New Roman" panose="02020603050405020304" pitchFamily="18" charset="0"/>
              </a:rPr>
              <a:t>2</a:t>
            </a:r>
            <a:r>
              <a:rPr lang="sk-SK" sz="2400" dirty="0">
                <a:solidFill>
                  <a:srgbClr val="0070C0"/>
                </a:solidFill>
                <a:ea typeface="Times New Roman" panose="02020603050405020304" pitchFamily="18" charset="0"/>
              </a:rPr>
              <a:t> a zároveň musí byť dodržaný objem vzduchu na jedného žiaka 5,3 m</a:t>
            </a:r>
            <a:r>
              <a:rPr lang="sk-SK" sz="2400" baseline="30000" dirty="0">
                <a:solidFill>
                  <a:srgbClr val="0070C0"/>
                </a:solidFill>
                <a:ea typeface="Times New Roman" panose="02020603050405020304" pitchFamily="18" charset="0"/>
              </a:rPr>
              <a:t>3</a:t>
            </a:r>
            <a:r>
              <a:rPr lang="sk-SK" sz="2400" dirty="0">
                <a:solidFill>
                  <a:srgbClr val="0070C0"/>
                </a:solidFill>
                <a:ea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pPr>
            <a:r>
              <a:rPr lang="sk-SK" sz="2400" dirty="0">
                <a:solidFill>
                  <a:srgbClr val="0070C0"/>
                </a:solidFill>
                <a:ea typeface="Times New Roman" panose="02020603050405020304" pitchFamily="18" charset="0"/>
              </a:rPr>
              <a:t>Podľa § 29 ods. 5 školského zákona najvyšší počet žiakov v triede základnej školy je:</a:t>
            </a:r>
          </a:p>
          <a:p>
            <a:pPr marL="800100" lvl="1" indent="-342900" algn="just">
              <a:lnSpc>
                <a:spcPct val="115000"/>
              </a:lnSpc>
              <a:buFont typeface="Times New Roman" panose="02020603050405020304" pitchFamily="18" charset="0"/>
              <a:buChar char="-"/>
            </a:pPr>
            <a:r>
              <a:rPr lang="sk-SK" sz="2400" dirty="0">
                <a:solidFill>
                  <a:srgbClr val="0070C0"/>
                </a:solidFill>
                <a:ea typeface="Times New Roman" panose="02020603050405020304" pitchFamily="18" charset="0"/>
              </a:rPr>
              <a:t>Trieda </a:t>
            </a:r>
            <a:r>
              <a:rPr lang="sk-SK" sz="2400" b="1" dirty="0">
                <a:solidFill>
                  <a:srgbClr val="0070C0"/>
                </a:solidFill>
                <a:ea typeface="Times New Roman" panose="02020603050405020304" pitchFamily="18" charset="0"/>
              </a:rPr>
              <a:t>pre žiakov viacerých ročníkov prvého stupňa ZŠ: 27 žiakov </a:t>
            </a:r>
            <a:r>
              <a:rPr lang="sk-SK" sz="2400" dirty="0">
                <a:solidFill>
                  <a:srgbClr val="0070C0"/>
                </a:solidFill>
                <a:ea typeface="Times New Roman" panose="02020603050405020304" pitchFamily="18" charset="0"/>
              </a:rPr>
              <a:t>(24 žiakov v triede, možné je navýšenie o 3 žiakov, spolu 27 žiakov),</a:t>
            </a:r>
          </a:p>
          <a:p>
            <a:pPr marL="800100" lvl="1" indent="-342900" algn="just">
              <a:lnSpc>
                <a:spcPct val="115000"/>
              </a:lnSpc>
              <a:buFont typeface="Times New Roman" panose="02020603050405020304" pitchFamily="18" charset="0"/>
              <a:buChar char="-"/>
            </a:pPr>
            <a:r>
              <a:rPr lang="sk-SK" sz="2400" dirty="0">
                <a:solidFill>
                  <a:srgbClr val="0070C0"/>
                </a:solidFill>
                <a:ea typeface="Times New Roman" panose="02020603050405020304" pitchFamily="18" charset="0"/>
              </a:rPr>
              <a:t>Trieda </a:t>
            </a:r>
            <a:r>
              <a:rPr lang="sk-SK" sz="2400" b="1" dirty="0">
                <a:solidFill>
                  <a:srgbClr val="0070C0"/>
                </a:solidFill>
                <a:ea typeface="Times New Roman" panose="02020603050405020304" pitchFamily="18" charset="0"/>
              </a:rPr>
              <a:t>pre žiakov prvého až štvrtého ročníka ZŠ: 28 žiakov </a:t>
            </a:r>
            <a:r>
              <a:rPr lang="sk-SK" sz="2400" dirty="0">
                <a:solidFill>
                  <a:srgbClr val="0070C0"/>
                </a:solidFill>
                <a:ea typeface="Times New Roman" panose="02020603050405020304" pitchFamily="18" charset="0"/>
              </a:rPr>
              <a:t>(25 žiakov v triede, možné je navýšenie o 3 žiakov, spolu 28 žiakov),</a:t>
            </a:r>
          </a:p>
          <a:p>
            <a:pPr marL="800100" lvl="1" indent="-342900" algn="just">
              <a:lnSpc>
                <a:spcPct val="115000"/>
              </a:lnSpc>
              <a:buFont typeface="Times New Roman" panose="02020603050405020304" pitchFamily="18" charset="0"/>
              <a:buChar char="-"/>
            </a:pPr>
            <a:r>
              <a:rPr lang="sk-SK" sz="2400" dirty="0">
                <a:solidFill>
                  <a:srgbClr val="0070C0"/>
                </a:solidFill>
                <a:ea typeface="Times New Roman" panose="02020603050405020304" pitchFamily="18" charset="0"/>
              </a:rPr>
              <a:t>Trieda </a:t>
            </a:r>
            <a:r>
              <a:rPr lang="sk-SK" sz="2400" b="1" dirty="0">
                <a:solidFill>
                  <a:srgbClr val="0070C0"/>
                </a:solidFill>
                <a:ea typeface="Times New Roman" panose="02020603050405020304" pitchFamily="18" charset="0"/>
              </a:rPr>
              <a:t>pre žiakov piateho až deviateho ročníka ZŠ: 32 žiakov </a:t>
            </a:r>
            <a:r>
              <a:rPr lang="sk-SK" sz="2400" dirty="0">
                <a:solidFill>
                  <a:srgbClr val="0070C0"/>
                </a:solidFill>
                <a:ea typeface="Times New Roman" panose="02020603050405020304" pitchFamily="18" charset="0"/>
              </a:rPr>
              <a:t>(29 žiakov v triede, možné je navýšenie o 3 žiakov, spolu 32 žiakov).</a:t>
            </a:r>
          </a:p>
        </p:txBody>
      </p:sp>
    </p:spTree>
    <p:extLst>
      <p:ext uri="{BB962C8B-B14F-4D97-AF65-F5344CB8AC3E}">
        <p14:creationId xmlns:p14="http://schemas.microsoft.com/office/powerpoint/2010/main" val="260054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5976-4B67-C303-9535-D6B81DDD71D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E88FD13-70EB-D2A5-6467-C187E6E17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52607CF-DEF2-ABCB-ED71-3B8431DE4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622002C8-0719-F315-5C19-E28A280242D3}"/>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Rectangle 3">
            <a:extLst>
              <a:ext uri="{FF2B5EF4-FFF2-40B4-BE49-F238E27FC236}">
                <a16:creationId xmlns:a16="http://schemas.microsoft.com/office/drawing/2014/main" id="{2C63A721-FDCB-ECA0-8A49-FE4F8BCA9BC3}"/>
              </a:ext>
            </a:extLst>
          </p:cNvPr>
          <p:cNvSpPr/>
          <p:nvPr/>
        </p:nvSpPr>
        <p:spPr>
          <a:xfrm>
            <a:off x="550025" y="1856010"/>
            <a:ext cx="10666164" cy="3465244"/>
          </a:xfrm>
          <a:prstGeom prst="rect">
            <a:avLst/>
          </a:prstGeom>
        </p:spPr>
        <p:txBody>
          <a:bodyPr wrap="square">
            <a:spAutoFit/>
          </a:bodyPr>
          <a:lstStyle/>
          <a:p>
            <a:pPr marL="342900" lvl="0" indent="-342900" algn="just">
              <a:lnSpc>
                <a:spcPct val="115000"/>
              </a:lnSpc>
              <a:spcAft>
                <a:spcPts val="0"/>
              </a:spcAft>
              <a:buFont typeface="Times New Roman" panose="02020603050405020304" pitchFamily="18" charset="0"/>
              <a:buChar char="-"/>
            </a:pPr>
            <a:r>
              <a:rPr lang="sk-SK" sz="2400" dirty="0">
                <a:solidFill>
                  <a:srgbClr val="0070C0"/>
                </a:solidFill>
              </a:rPr>
              <a:t>Podľa § 29 ods. 18 zák. č. 245/2008 </a:t>
            </a:r>
            <a:r>
              <a:rPr lang="sk-SK" sz="2400" dirty="0" err="1">
                <a:solidFill>
                  <a:srgbClr val="0070C0"/>
                </a:solidFill>
              </a:rPr>
              <a:t>Z.z</a:t>
            </a:r>
            <a:r>
              <a:rPr lang="sk-SK" sz="2400" dirty="0">
                <a:solidFill>
                  <a:srgbClr val="0070C0"/>
                </a:solidFill>
              </a:rPr>
              <a:t>. (školský zákon) n</a:t>
            </a:r>
            <a:r>
              <a:rPr lang="sk-SK" sz="2400" dirty="0">
                <a:solidFill>
                  <a:srgbClr val="0070C0"/>
                </a:solidFill>
                <a:ea typeface="Times New Roman" panose="02020603050405020304" pitchFamily="18" charset="0"/>
              </a:rPr>
              <a:t>avýšenie je možné, ak sú splnené požiadavky podľa osobitného predpisu, ktorým je § 24 zák. č. 355/2007 </a:t>
            </a:r>
            <a:r>
              <a:rPr lang="sk-SK" sz="2400" dirty="0" err="1">
                <a:solidFill>
                  <a:srgbClr val="0070C0"/>
                </a:solidFill>
                <a:ea typeface="Times New Roman" panose="02020603050405020304" pitchFamily="18" charset="0"/>
              </a:rPr>
              <a:t>Z.z</a:t>
            </a:r>
            <a:r>
              <a:rPr lang="sk-SK" sz="2400" dirty="0">
                <a:solidFill>
                  <a:srgbClr val="0070C0"/>
                </a:solidFill>
                <a:ea typeface="Times New Roman" panose="02020603050405020304" pitchFamily="18" charset="0"/>
              </a:rPr>
              <a:t>. a vyhl. č. 75/2023 </a:t>
            </a:r>
            <a:r>
              <a:rPr lang="sk-SK" sz="2400" dirty="0" err="1">
                <a:solidFill>
                  <a:srgbClr val="0070C0"/>
                </a:solidFill>
                <a:ea typeface="Times New Roman" panose="02020603050405020304" pitchFamily="18" charset="0"/>
              </a:rPr>
              <a:t>Z.z</a:t>
            </a:r>
            <a:r>
              <a:rPr lang="sk-SK" sz="2400" dirty="0">
                <a:solidFill>
                  <a:srgbClr val="0070C0"/>
                </a:solidFill>
                <a:ea typeface="Times New Roman" panose="02020603050405020304" pitchFamily="18" charset="0"/>
              </a:rPr>
              <a:t>., tak </a:t>
            </a:r>
            <a:r>
              <a:rPr lang="sk-SK" sz="2400" b="1" dirty="0">
                <a:solidFill>
                  <a:srgbClr val="0070C0"/>
                </a:solidFill>
                <a:ea typeface="Times New Roman" panose="02020603050405020304" pitchFamily="18" charset="0"/>
              </a:rPr>
              <a:t>najvyšší počet žiakov v triede</a:t>
            </a:r>
            <a:r>
              <a:rPr lang="sk-SK" sz="2400" dirty="0">
                <a:solidFill>
                  <a:srgbClr val="0070C0"/>
                </a:solidFill>
                <a:ea typeface="Times New Roman" panose="02020603050405020304" pitchFamily="18" charset="0"/>
              </a:rPr>
              <a:t> podľa odseku 5 </a:t>
            </a:r>
            <a:r>
              <a:rPr lang="sk-SK" sz="2400" b="1" dirty="0">
                <a:solidFill>
                  <a:srgbClr val="0070C0"/>
                </a:solidFill>
                <a:ea typeface="Times New Roman" panose="02020603050405020304" pitchFamily="18" charset="0"/>
              </a:rPr>
              <a:t>sa môže zvýšiť o troch žiakov</a:t>
            </a:r>
            <a:r>
              <a:rPr lang="sk-SK" sz="2400" dirty="0">
                <a:solidFill>
                  <a:srgbClr val="0070C0"/>
                </a:solidFill>
                <a:ea typeface="Times New Roman" panose="02020603050405020304" pitchFamily="18" charset="0"/>
              </a:rPr>
              <a:t> z dôvodu zmeny trvalého pobytu žiaka počas školského roka, opakovania ročníka žiakom, prestupu žiaka z inej školy počas školského roka,</a:t>
            </a:r>
            <a:r>
              <a:rPr lang="sk-SK" sz="2400" dirty="0">
                <a:solidFill>
                  <a:srgbClr val="0070C0"/>
                </a:solidFill>
                <a:ea typeface="Times New Roman" panose="02020603050405020304" pitchFamily="18" charset="0"/>
                <a:cs typeface="Times New Roman" panose="02020603050405020304" pitchFamily="18" charset="0"/>
              </a:rPr>
              <a:t> </a:t>
            </a:r>
            <a:r>
              <a:rPr lang="sk-SK" sz="2400" dirty="0">
                <a:solidFill>
                  <a:srgbClr val="0070C0"/>
                </a:solidFill>
                <a:ea typeface="Times New Roman" panose="02020603050405020304" pitchFamily="18" charset="0"/>
              </a:rPr>
              <a:t>osobitného spôsobu plnenia školskej dochádzky žiaka, preradenia žiaka do vyššieho ročníka bez absolvovania predchádzajúceho ročníka alebo preradenia žiaka do základnej školy počas školského roka.</a:t>
            </a:r>
            <a:endParaRPr lang="sk-SK" sz="2400"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993689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84A6-DE59-4AF3-DA4F-457394B33D5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048A885-3860-6A71-BDB7-82D601C0A5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EDBED28E-3581-F9C9-B863-E3D40C316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917BAC46-9B52-BA36-D0ED-FE60A5834794}"/>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Rectangle 3">
            <a:extLst>
              <a:ext uri="{FF2B5EF4-FFF2-40B4-BE49-F238E27FC236}">
                <a16:creationId xmlns:a16="http://schemas.microsoft.com/office/drawing/2014/main" id="{F37A5CA2-CC8F-203A-44E0-2539DADBA923}"/>
              </a:ext>
            </a:extLst>
          </p:cNvPr>
          <p:cNvSpPr/>
          <p:nvPr/>
        </p:nvSpPr>
        <p:spPr>
          <a:xfrm>
            <a:off x="829919" y="1557071"/>
            <a:ext cx="10532162" cy="4893647"/>
          </a:xfrm>
          <a:prstGeom prst="rect">
            <a:avLst/>
          </a:prstGeom>
        </p:spPr>
        <p:txBody>
          <a:bodyPr wrap="square">
            <a:spAutoFit/>
          </a:bodyPr>
          <a:lstStyle/>
          <a:p>
            <a:pPr marL="285750" indent="-285750" algn="just">
              <a:buFont typeface="Arial" panose="020B0604020202020204" pitchFamily="34" charset="0"/>
              <a:buChar char="•"/>
            </a:pPr>
            <a:r>
              <a:rPr lang="sk-SK" sz="2400" dirty="0">
                <a:solidFill>
                  <a:srgbClr val="0070C0"/>
                </a:solidFill>
              </a:rPr>
              <a:t>Zariadenia pre deti a mládež </a:t>
            </a:r>
            <a:r>
              <a:rPr lang="sk-SK" sz="2400" b="1" dirty="0">
                <a:solidFill>
                  <a:srgbClr val="0070C0"/>
                </a:solidFill>
              </a:rPr>
              <a:t>posudzujeme nielen podľa § 24 ods. 3 </a:t>
            </a:r>
            <a:r>
              <a:rPr lang="sk-SK" sz="2400" dirty="0">
                <a:solidFill>
                  <a:srgbClr val="0070C0"/>
                </a:solidFill>
              </a:rPr>
              <a:t>zák. č. 355/2007 Z. z., teda priestorové usporiadanie, funkčné členenie a vybavenie zariadení, ale aj </a:t>
            </a:r>
            <a:r>
              <a:rPr lang="sk-SK" sz="2400" b="1" dirty="0">
                <a:solidFill>
                  <a:srgbClr val="0070C0"/>
                </a:solidFill>
              </a:rPr>
              <a:t>na základe povinnosti prevádzkovateľa vypracovať prevádzkový poriadok</a:t>
            </a:r>
            <a:r>
              <a:rPr lang="sk-SK" sz="2400" dirty="0">
                <a:solidFill>
                  <a:srgbClr val="0070C0"/>
                </a:solidFill>
              </a:rPr>
              <a:t> a predložiť ho na schválenie RÚVZ, ako aj návrh na jeho zmenu. </a:t>
            </a:r>
          </a:p>
          <a:p>
            <a:pPr algn="just"/>
            <a:endParaRPr lang="sk-SK" sz="2400" dirty="0">
              <a:solidFill>
                <a:srgbClr val="0070C0"/>
              </a:solidFill>
            </a:endParaRPr>
          </a:p>
          <a:p>
            <a:pPr marL="285750" indent="-285750" algn="just">
              <a:buFont typeface="Arial" panose="020B0604020202020204" pitchFamily="34" charset="0"/>
              <a:buChar char="•"/>
            </a:pPr>
            <a:r>
              <a:rPr lang="sk-SK" sz="2400" dirty="0">
                <a:solidFill>
                  <a:srgbClr val="0070C0"/>
                </a:solidFill>
              </a:rPr>
              <a:t>Nevyhnutné je priestor posudzovať v súlade s prevádzkovým poriadkom, ktorý podľa ustanovenia § 24 ods. 4 zák. č. 355/2007 </a:t>
            </a:r>
            <a:r>
              <a:rPr lang="sk-SK" sz="2400" dirty="0" err="1">
                <a:solidFill>
                  <a:srgbClr val="0070C0"/>
                </a:solidFill>
              </a:rPr>
              <a:t>Z.z</a:t>
            </a:r>
            <a:r>
              <a:rPr lang="sk-SK" sz="2400" dirty="0">
                <a:solidFill>
                  <a:srgbClr val="0070C0"/>
                </a:solidFill>
              </a:rPr>
              <a:t>. upravuje režim dňa, vrátane činností vedúcich k výchove a vzdelávaniu, ergo PP je vypracovaný nevyhnutne v súlade so zákonom č. 245/2008 Z. z., nakoľko </a:t>
            </a:r>
            <a:r>
              <a:rPr lang="sk-SK" sz="2400" b="1" dirty="0">
                <a:solidFill>
                  <a:srgbClr val="0070C0"/>
                </a:solidFill>
              </a:rPr>
              <a:t>MŠ SR podmieňuje predložením PP školy viacero úkonov, preto musí byť PP školy nevyhnutne v súlade so školským zákonom.</a:t>
            </a:r>
          </a:p>
          <a:p>
            <a:pPr algn="just"/>
            <a:endParaRPr lang="sk-SK" sz="2400" b="1" dirty="0">
              <a:solidFill>
                <a:srgbClr val="0070C0"/>
              </a:solidFill>
            </a:endParaRPr>
          </a:p>
          <a:p>
            <a:pPr marL="285750" indent="-285750" algn="just">
              <a:buFont typeface="Arial" panose="020B0604020202020204" pitchFamily="34" charset="0"/>
              <a:buChar char="•"/>
            </a:pPr>
            <a:r>
              <a:rPr lang="sk-SK" sz="2400" b="1" dirty="0">
                <a:solidFill>
                  <a:srgbClr val="0070C0"/>
                </a:solidFill>
              </a:rPr>
              <a:t>Schválený PP musí byť v súlade s celým právnym poriadkom platným v SR.</a:t>
            </a:r>
          </a:p>
        </p:txBody>
      </p:sp>
    </p:spTree>
    <p:extLst>
      <p:ext uri="{BB962C8B-B14F-4D97-AF65-F5344CB8AC3E}">
        <p14:creationId xmlns:p14="http://schemas.microsoft.com/office/powerpoint/2010/main" val="3110590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3F038-2373-3726-168B-2867525715C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B2E44D7-E3FB-03DE-7AAD-6DCDCA2FF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E2BF7060-3400-4187-C85C-9F8DAEFDC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BD9CA27C-91C3-2119-DDBF-37E1C52193E6}"/>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Rectangle 3">
            <a:extLst>
              <a:ext uri="{FF2B5EF4-FFF2-40B4-BE49-F238E27FC236}">
                <a16:creationId xmlns:a16="http://schemas.microsoft.com/office/drawing/2014/main" id="{B975764F-30F9-81EC-4579-32EC782C695B}"/>
              </a:ext>
            </a:extLst>
          </p:cNvPr>
          <p:cNvSpPr/>
          <p:nvPr/>
        </p:nvSpPr>
        <p:spPr>
          <a:xfrm>
            <a:off x="857644" y="1258132"/>
            <a:ext cx="10357292" cy="4524315"/>
          </a:xfrm>
          <a:prstGeom prst="rect">
            <a:avLst/>
          </a:prstGeom>
        </p:spPr>
        <p:txBody>
          <a:bodyPr wrap="square">
            <a:spAutoFit/>
          </a:bodyPr>
          <a:lstStyle/>
          <a:p>
            <a:pPr marL="285750" indent="-285750" algn="just">
              <a:buFont typeface="Arial" panose="020B0604020202020204" pitchFamily="34" charset="0"/>
              <a:buChar char="•"/>
            </a:pPr>
            <a:r>
              <a:rPr lang="sk-SK" sz="2400" dirty="0">
                <a:solidFill>
                  <a:srgbClr val="0070C0"/>
                </a:solidFill>
              </a:rPr>
              <a:t>Maximálna kapacita jednotlivých tried bude stanovená v PP v súlade so školským zákonom podľa druhu a stupňa a v súlade s takto stanovenou max. kapacitou triedy posúdi RÚVZ, či daný priestor pre stanovený počet žiakov zodpovedá podmienkam ustanovenia § 24 ods. 3 zákona č. 355/2007 Z. z. </a:t>
            </a:r>
          </a:p>
          <a:p>
            <a:pPr marL="285750" indent="-285750" algn="just">
              <a:buFont typeface="Arial" panose="020B0604020202020204" pitchFamily="34" charset="0"/>
              <a:buChar char="•"/>
            </a:pPr>
            <a:endParaRPr lang="sk-SK" sz="2400" dirty="0">
              <a:solidFill>
                <a:srgbClr val="0070C0"/>
              </a:solidFill>
            </a:endParaRPr>
          </a:p>
          <a:p>
            <a:pPr marL="285750" indent="-285750" algn="just">
              <a:buFont typeface="Arial" panose="020B0604020202020204" pitchFamily="34" charset="0"/>
              <a:buChar char="•"/>
            </a:pPr>
            <a:r>
              <a:rPr lang="sk-SK" sz="2400" dirty="0">
                <a:solidFill>
                  <a:srgbClr val="0070C0"/>
                </a:solidFill>
              </a:rPr>
              <a:t>Ak je priestor dosť veľký pre max. kapacitu triedy stanovenú v prevádzkovom poriadku podľa školského zákona a spĺňa aj ostatné stavebno-technické podmienky pre daný počet žiakov, tak </a:t>
            </a:r>
            <a:r>
              <a:rPr lang="sk-SK" sz="2400" b="1" dirty="0">
                <a:solidFill>
                  <a:srgbClr val="0070C0"/>
                </a:solidFill>
              </a:rPr>
              <a:t>sa kapacita schváli vo vzťahu k ploche triedy a najvyššiemu počtu žiakov. </a:t>
            </a:r>
          </a:p>
          <a:p>
            <a:pPr marL="285750" indent="-285750" algn="just">
              <a:buFont typeface="Arial" panose="020B0604020202020204" pitchFamily="34" charset="0"/>
              <a:buChar char="•"/>
            </a:pPr>
            <a:endParaRPr lang="sk-SK" sz="2400" dirty="0">
              <a:solidFill>
                <a:srgbClr val="0070C0"/>
              </a:solidFill>
            </a:endParaRPr>
          </a:p>
          <a:p>
            <a:pPr marL="285750" indent="-285750" algn="just">
              <a:buFont typeface="Arial" panose="020B0604020202020204" pitchFamily="34" charset="0"/>
              <a:buChar char="•"/>
            </a:pPr>
            <a:r>
              <a:rPr lang="sk-SK" sz="2400" dirty="0">
                <a:solidFill>
                  <a:srgbClr val="0070C0"/>
                </a:solidFill>
              </a:rPr>
              <a:t>Ak nie je priestor triedy dostatočne veľký, je potrebné urobiť technické alebo organizačné opatrenia, príp. </a:t>
            </a:r>
            <a:r>
              <a:rPr lang="sk-SK" sz="2400" b="1" dirty="0">
                <a:solidFill>
                  <a:srgbClr val="0070C0"/>
                </a:solidFill>
              </a:rPr>
              <a:t>sa zníži kapacita triedy.</a:t>
            </a:r>
          </a:p>
        </p:txBody>
      </p:sp>
    </p:spTree>
    <p:extLst>
      <p:ext uri="{BB962C8B-B14F-4D97-AF65-F5344CB8AC3E}">
        <p14:creationId xmlns:p14="http://schemas.microsoft.com/office/powerpoint/2010/main" val="1018224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AFD06-79D7-2B4E-EC09-2B1E290745A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933A51-5707-C297-27A9-1A459C922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CA5D5E78-9F39-954C-CC52-FBCF3BC73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47244A60-C99C-AE3E-9B2C-6227CD73A161}"/>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Rectangle 3">
            <a:extLst>
              <a:ext uri="{FF2B5EF4-FFF2-40B4-BE49-F238E27FC236}">
                <a16:creationId xmlns:a16="http://schemas.microsoft.com/office/drawing/2014/main" id="{680E8B8E-B989-01B8-6635-EE1682D0A351}"/>
              </a:ext>
            </a:extLst>
          </p:cNvPr>
          <p:cNvSpPr/>
          <p:nvPr/>
        </p:nvSpPr>
        <p:spPr>
          <a:xfrm>
            <a:off x="857644" y="1574655"/>
            <a:ext cx="10357292" cy="5139869"/>
          </a:xfrm>
          <a:prstGeom prst="rect">
            <a:avLst/>
          </a:prstGeom>
        </p:spPr>
        <p:txBody>
          <a:bodyPr wrap="square">
            <a:spAutoFit/>
          </a:bodyPr>
          <a:lstStyle/>
          <a:p>
            <a:pPr marL="285750" indent="-285750" algn="just">
              <a:buFont typeface="Arial" panose="020B0604020202020204" pitchFamily="34" charset="0"/>
              <a:buChar char="•"/>
            </a:pPr>
            <a:r>
              <a:rPr lang="sk-SK" sz="2800" dirty="0">
                <a:solidFill>
                  <a:srgbClr val="0070C0"/>
                </a:solidFill>
              </a:rPr>
              <a:t>V rozhodnutí na schválenie prevádzkového poriadku sa uvádzajú </a:t>
            </a:r>
            <a:r>
              <a:rPr lang="sk-SK" sz="2800" b="1" dirty="0">
                <a:solidFill>
                  <a:srgbClr val="002060"/>
                </a:solidFill>
              </a:rPr>
              <a:t>len všeobecne záväzné právne predpisy upravujúce ochranu verejného zdravia</a:t>
            </a:r>
            <a:r>
              <a:rPr lang="sk-SK" sz="2800" dirty="0">
                <a:solidFill>
                  <a:srgbClr val="0070C0"/>
                </a:solidFill>
              </a:rPr>
              <a:t>, na základe ktorých bol posúdený a schválený predložený prevádzkový poriadok, napr. v znení:</a:t>
            </a:r>
          </a:p>
          <a:p>
            <a:pPr marL="285750" indent="-285750" algn="just">
              <a:buFont typeface="Arial" panose="020B0604020202020204" pitchFamily="34" charset="0"/>
              <a:buChar char="•"/>
            </a:pPr>
            <a:endParaRPr lang="sk-SK" sz="2800" dirty="0">
              <a:solidFill>
                <a:srgbClr val="0070C0"/>
              </a:solidFill>
            </a:endParaRPr>
          </a:p>
          <a:p>
            <a:pPr marL="285750" indent="-285750" algn="just">
              <a:buFont typeface="Arial" panose="020B0604020202020204" pitchFamily="34" charset="0"/>
              <a:buChar char="•"/>
            </a:pPr>
            <a:r>
              <a:rPr lang="sk-SK" sz="2800" dirty="0">
                <a:solidFill>
                  <a:srgbClr val="0070C0"/>
                </a:solidFill>
              </a:rPr>
              <a:t>„Vzhľadom na skutočnosť, že prevádzkový poriadok spĺňa požiadavky vyplývajúce zo zák. č. 355/2007 Z. z. a vyhlášky MZ SR č. 75/2023 Z. z. o podrobnostiach o požiadavkách na zariadenia pre deti a mládež, bolo rozhodnuté tak, ako je uvedené vo výrokovej časti tohto rozhodnutia.“</a:t>
            </a:r>
          </a:p>
          <a:p>
            <a:pPr marL="285750" indent="-285750" algn="just">
              <a:buFont typeface="Arial" panose="020B0604020202020204" pitchFamily="34" charset="0"/>
              <a:buChar char="•"/>
            </a:pPr>
            <a:endParaRPr lang="sk-SK" sz="2400" b="1" dirty="0"/>
          </a:p>
          <a:p>
            <a:pPr marL="285750" indent="-285750" algn="just">
              <a:buFont typeface="Arial" panose="020B0604020202020204" pitchFamily="34" charset="0"/>
              <a:buChar char="•"/>
            </a:pPr>
            <a:endParaRPr lang="sk-SK" sz="2400" b="1" dirty="0">
              <a:solidFill>
                <a:srgbClr val="0070C0"/>
              </a:solidFill>
            </a:endParaRPr>
          </a:p>
        </p:txBody>
      </p:sp>
    </p:spTree>
    <p:extLst>
      <p:ext uri="{BB962C8B-B14F-4D97-AF65-F5344CB8AC3E}">
        <p14:creationId xmlns:p14="http://schemas.microsoft.com/office/powerpoint/2010/main" val="149090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1FCEE-064E-25DB-1BE6-314108CC95E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CC60A49-1A26-4DCD-7DE9-FB9EBC6D18D5}"/>
              </a:ext>
            </a:extLst>
          </p:cNvPr>
          <p:cNvSpPr txBox="1"/>
          <p:nvPr/>
        </p:nvSpPr>
        <p:spPr>
          <a:xfrm>
            <a:off x="1417813" y="3195771"/>
            <a:ext cx="9906680" cy="1449564"/>
          </a:xfrm>
          <a:prstGeom prst="rect">
            <a:avLst/>
          </a:prstGeom>
          <a:noFill/>
        </p:spPr>
        <p:txBody>
          <a:bodyPr wrap="square" rtlCol="0" anchor="ctr">
            <a:spAutoFit/>
          </a:bodyPr>
          <a:lstStyle/>
          <a:p>
            <a:pPr algn="ctr">
              <a:lnSpc>
                <a:spcPct val="150000"/>
              </a:lnSpc>
            </a:pPr>
            <a:r>
              <a:rPr lang="sk-SK" sz="3100" b="1" cap="all" dirty="0">
                <a:solidFill>
                  <a:srgbClr val="006298"/>
                </a:solidFill>
                <a:effectLst>
                  <a:outerShdw blurRad="38100" dist="38100" dir="2700000" algn="tl">
                    <a:srgbClr val="000000">
                      <a:alpha val="43137"/>
                    </a:srgbClr>
                  </a:outerShdw>
                </a:effectLst>
                <a:ea typeface="Calibri" panose="020F0502020204030204" pitchFamily="34" charset="0"/>
              </a:rPr>
              <a:t>Usmernenie </a:t>
            </a:r>
          </a:p>
          <a:p>
            <a:pPr algn="ctr">
              <a:lnSpc>
                <a:spcPct val="150000"/>
              </a:lnSpc>
            </a:pPr>
            <a:r>
              <a:rPr lang="sk-SK" sz="3100" b="1" cap="all" dirty="0">
                <a:solidFill>
                  <a:srgbClr val="006298"/>
                </a:solidFill>
                <a:effectLst>
                  <a:outerShdw blurRad="38100" dist="38100" dir="2700000" algn="tl">
                    <a:srgbClr val="000000">
                      <a:alpha val="43137"/>
                    </a:srgbClr>
                  </a:outerShdw>
                </a:effectLst>
                <a:ea typeface="Calibri" panose="020F0502020204030204" pitchFamily="34" charset="0"/>
              </a:rPr>
              <a:t>k postupu schvaľovania prevádzkových poriadkov</a:t>
            </a:r>
          </a:p>
        </p:txBody>
      </p:sp>
      <p:pic>
        <p:nvPicPr>
          <p:cNvPr id="11" name="Picture 10">
            <a:extLst>
              <a:ext uri="{FF2B5EF4-FFF2-40B4-BE49-F238E27FC236}">
                <a16:creationId xmlns:a16="http://schemas.microsoft.com/office/drawing/2014/main" id="{7FEE2DA0-0FB0-17AA-4B01-85F207B53B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166" y="833450"/>
            <a:ext cx="2326480" cy="1267146"/>
          </a:xfrm>
          <a:prstGeom prst="rect">
            <a:avLst/>
          </a:prstGeom>
        </p:spPr>
      </p:pic>
    </p:spTree>
    <p:extLst>
      <p:ext uri="{BB962C8B-B14F-4D97-AF65-F5344CB8AC3E}">
        <p14:creationId xmlns:p14="http://schemas.microsoft.com/office/powerpoint/2010/main" val="348097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ABCE1-9CEA-5F31-450E-FA9283A5A7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18CD8F-305E-6D40-0B29-2F3CC10D5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5B0E4935-D017-DD4E-EC89-3A0031492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AF5BA309-3ECB-4438-F8FE-67524E93ED31}"/>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4" name="Rectangle 3">
            <a:extLst>
              <a:ext uri="{FF2B5EF4-FFF2-40B4-BE49-F238E27FC236}">
                <a16:creationId xmlns:a16="http://schemas.microsoft.com/office/drawing/2014/main" id="{06269A26-5AFE-647D-1E4B-C7F88CD3C755}"/>
              </a:ext>
            </a:extLst>
          </p:cNvPr>
          <p:cNvSpPr/>
          <p:nvPr/>
        </p:nvSpPr>
        <p:spPr>
          <a:xfrm>
            <a:off x="857644" y="1258132"/>
            <a:ext cx="10357292" cy="5262979"/>
          </a:xfrm>
          <a:prstGeom prst="rect">
            <a:avLst/>
          </a:prstGeom>
        </p:spPr>
        <p:txBody>
          <a:bodyPr wrap="square">
            <a:spAutoFit/>
          </a:bodyPr>
          <a:lstStyle/>
          <a:p>
            <a:pPr marL="285750" indent="-285750" algn="just">
              <a:buFont typeface="Arial" panose="020B0604020202020204" pitchFamily="34" charset="0"/>
              <a:buChar char="•"/>
            </a:pPr>
            <a:r>
              <a:rPr lang="sk-SK" sz="2400" b="1" dirty="0">
                <a:solidFill>
                  <a:srgbClr val="002060"/>
                </a:solidFill>
              </a:rPr>
              <a:t>V žiadnej časti rozhodnutia </a:t>
            </a:r>
            <a:r>
              <a:rPr lang="sk-SK" sz="2400" dirty="0">
                <a:solidFill>
                  <a:srgbClr val="0070C0"/>
                </a:solidFill>
              </a:rPr>
              <a:t>(v záhlaví, vo výroku, ani v odôvodnení) </a:t>
            </a:r>
            <a:r>
              <a:rPr lang="sk-SK" sz="2400" b="1" dirty="0">
                <a:solidFill>
                  <a:srgbClr val="002060"/>
                </a:solidFill>
              </a:rPr>
              <a:t>sa neuvádzajú iné všeobecne záväzné právne predpisy</a:t>
            </a:r>
            <a:r>
              <a:rPr lang="sk-SK" sz="2400" dirty="0">
                <a:solidFill>
                  <a:srgbClr val="0070C0"/>
                </a:solidFill>
              </a:rPr>
              <a:t>, ktoré neupravujú ochranu verejného zdravia, napr. školský zákon alebo vyhláška o materskej škole alebo o základnej škole. </a:t>
            </a:r>
          </a:p>
          <a:p>
            <a:pPr marL="285750" indent="-285750" algn="just">
              <a:buFont typeface="Arial" panose="020B0604020202020204" pitchFamily="34" charset="0"/>
              <a:buChar char="•"/>
            </a:pPr>
            <a:endParaRPr lang="sk-SK" sz="2400" dirty="0">
              <a:solidFill>
                <a:srgbClr val="0070C0"/>
              </a:solidFill>
            </a:endParaRPr>
          </a:p>
          <a:p>
            <a:pPr marL="285750" indent="-285750" algn="just">
              <a:buFont typeface="Arial" panose="020B0604020202020204" pitchFamily="34" charset="0"/>
              <a:buChar char="•"/>
            </a:pPr>
            <a:r>
              <a:rPr lang="sk-SK" sz="2400" dirty="0">
                <a:solidFill>
                  <a:srgbClr val="0070C0"/>
                </a:solidFill>
              </a:rPr>
              <a:t>Zároveň sa v záhlaví, vo výroku, ani v odôvodnení </a:t>
            </a:r>
            <a:r>
              <a:rPr lang="sk-SK" sz="2400" b="1" dirty="0">
                <a:solidFill>
                  <a:srgbClr val="002060"/>
                </a:solidFill>
              </a:rPr>
              <a:t>rozhodnutia o schválení prevádzkového poriadku nikde neuvádza kapacita školy</a:t>
            </a:r>
            <a:r>
              <a:rPr lang="sk-SK" sz="2400" dirty="0">
                <a:solidFill>
                  <a:srgbClr val="0070C0"/>
                </a:solidFill>
              </a:rPr>
              <a:t>. </a:t>
            </a:r>
          </a:p>
          <a:p>
            <a:pPr marL="285750" indent="-285750" algn="just">
              <a:buFont typeface="Arial" panose="020B0604020202020204" pitchFamily="34" charset="0"/>
              <a:buChar char="•"/>
            </a:pPr>
            <a:endParaRPr lang="sk-SK" sz="2400" dirty="0">
              <a:solidFill>
                <a:srgbClr val="0070C0"/>
              </a:solidFill>
            </a:endParaRPr>
          </a:p>
          <a:p>
            <a:pPr marL="285750" indent="-285750" algn="just">
              <a:buFont typeface="Arial" panose="020B0604020202020204" pitchFamily="34" charset="0"/>
              <a:buChar char="•"/>
            </a:pPr>
            <a:r>
              <a:rPr lang="sk-SK" sz="2400" dirty="0">
                <a:solidFill>
                  <a:srgbClr val="0070C0"/>
                </a:solidFill>
              </a:rPr>
              <a:t>Táto sa uvádza iba v prevádzkovom poriadku </a:t>
            </a:r>
            <a:r>
              <a:rPr lang="sk-SK" sz="2400" b="1" dirty="0">
                <a:solidFill>
                  <a:srgbClr val="002060"/>
                </a:solidFill>
              </a:rPr>
              <a:t>ako jedna z jeho povinných náležitostí. </a:t>
            </a:r>
          </a:p>
          <a:p>
            <a:pPr marL="285750" indent="-285750" algn="just">
              <a:buFont typeface="Arial" panose="020B0604020202020204" pitchFamily="34" charset="0"/>
              <a:buChar char="•"/>
            </a:pPr>
            <a:endParaRPr lang="sk-SK" sz="2400" b="1" dirty="0">
              <a:solidFill>
                <a:srgbClr val="002060"/>
              </a:solidFill>
            </a:endParaRPr>
          </a:p>
          <a:p>
            <a:pPr marL="285750" indent="-285750" algn="just">
              <a:buFont typeface="Arial" panose="020B0604020202020204" pitchFamily="34" charset="0"/>
              <a:buChar char="•"/>
            </a:pPr>
            <a:r>
              <a:rPr lang="sk-SK" sz="2400" dirty="0">
                <a:solidFill>
                  <a:srgbClr val="0070C0"/>
                </a:solidFill>
              </a:rPr>
              <a:t>V prevádzkovom poriadku </a:t>
            </a:r>
            <a:r>
              <a:rPr lang="sk-SK" sz="2400" b="1" dirty="0">
                <a:solidFill>
                  <a:srgbClr val="002060"/>
                </a:solidFill>
              </a:rPr>
              <a:t>školský zákon už môže byť spomenutý</a:t>
            </a:r>
            <a:r>
              <a:rPr lang="sk-SK" sz="2400" dirty="0">
                <a:solidFill>
                  <a:srgbClr val="0070C0"/>
                </a:solidFill>
              </a:rPr>
              <a:t>, nakoľko organizácia výchovy a vzdelávania v škole sa od neho priamo odvíja. </a:t>
            </a:r>
          </a:p>
          <a:p>
            <a:pPr marL="285750" indent="-285750" algn="just">
              <a:buFont typeface="Arial" panose="020B0604020202020204" pitchFamily="34" charset="0"/>
              <a:buChar char="•"/>
            </a:pPr>
            <a:endParaRPr lang="sk-SK" sz="2400" b="1" dirty="0">
              <a:solidFill>
                <a:srgbClr val="0070C0"/>
              </a:solidFill>
            </a:endParaRPr>
          </a:p>
        </p:txBody>
      </p:sp>
    </p:spTree>
    <p:extLst>
      <p:ext uri="{BB962C8B-B14F-4D97-AF65-F5344CB8AC3E}">
        <p14:creationId xmlns:p14="http://schemas.microsoft.com/office/powerpoint/2010/main" val="275939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3C36E-0206-F94A-35D2-8672C88DB50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E03E903-9A4A-DE28-DE75-891A7B386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DB0883BE-54E4-9C18-0A28-4909A9030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8CA13332-D22C-DC4B-8C4C-7958F3DDD2FE}"/>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1066ACA6-A52A-1D67-5F6B-77B3A2A81C8E}"/>
              </a:ext>
            </a:extLst>
          </p:cNvPr>
          <p:cNvSpPr txBox="1"/>
          <p:nvPr/>
        </p:nvSpPr>
        <p:spPr>
          <a:xfrm>
            <a:off x="1362381" y="1201608"/>
            <a:ext cx="10324881" cy="769441"/>
          </a:xfrm>
          <a:prstGeom prst="rect">
            <a:avLst/>
          </a:prstGeom>
          <a:noFill/>
        </p:spPr>
        <p:txBody>
          <a:bodyPr wrap="square">
            <a:spAutoFit/>
          </a:bodyPr>
          <a:lstStyle/>
          <a:p>
            <a:pPr algn="just">
              <a:buNone/>
            </a:pPr>
            <a:r>
              <a:rPr lang="sk-SK" sz="4400" b="1" dirty="0">
                <a:solidFill>
                  <a:srgbClr val="002060"/>
                </a:solidFill>
                <a:ea typeface="Times New Roman" panose="02020603050405020304" pitchFamily="18" charset="0"/>
              </a:rPr>
              <a:t>Ďalšie náležitosti prevádzkového poriadku</a:t>
            </a:r>
          </a:p>
        </p:txBody>
      </p:sp>
      <p:pic>
        <p:nvPicPr>
          <p:cNvPr id="7170" name="Picture 2" descr="Prevádzkový poriadok - vypracovanie prevádzkového poriadku">
            <a:extLst>
              <a:ext uri="{FF2B5EF4-FFF2-40B4-BE49-F238E27FC236}">
                <a16:creationId xmlns:a16="http://schemas.microsoft.com/office/drawing/2014/main" id="{3509DDD9-601F-A162-05E1-5A31E4D2E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5" y="2447925"/>
            <a:ext cx="383857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587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9D066-3424-C38B-EF92-B59F18BE8FF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C23673-E63A-6F0E-43C3-19FB150C58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6118967D-2333-D0D0-2B5A-BAFCE0C6D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F2C58ACE-9079-F2F9-1CD6-13718FE19344}"/>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137D97F2-E79E-2373-CB6A-7B3C3A80D43C}"/>
              </a:ext>
            </a:extLst>
          </p:cNvPr>
          <p:cNvSpPr txBox="1"/>
          <p:nvPr/>
        </p:nvSpPr>
        <p:spPr>
          <a:xfrm>
            <a:off x="857644" y="1037493"/>
            <a:ext cx="10532162" cy="5324535"/>
          </a:xfrm>
          <a:prstGeom prst="rect">
            <a:avLst/>
          </a:prstGeom>
          <a:noFill/>
        </p:spPr>
        <p:txBody>
          <a:bodyPr wrap="square">
            <a:spAutoFit/>
          </a:bodyPr>
          <a:lstStyle/>
          <a:p>
            <a:pPr marL="342900" indent="-342900" algn="just">
              <a:buFont typeface="Wingdings" panose="05000000000000000000" pitchFamily="2" charset="2"/>
              <a:buChar char="§"/>
            </a:pPr>
            <a:r>
              <a:rPr lang="sk-SK" sz="2000" dirty="0">
                <a:solidFill>
                  <a:srgbClr val="002060"/>
                </a:solidFill>
              </a:rPr>
              <a:t>Podľa zák. č. 355/2007 </a:t>
            </a:r>
            <a:r>
              <a:rPr lang="sk-SK" sz="2000" dirty="0" err="1">
                <a:solidFill>
                  <a:srgbClr val="002060"/>
                </a:solidFill>
              </a:rPr>
              <a:t>Z.z</a:t>
            </a:r>
            <a:r>
              <a:rPr lang="sk-SK" sz="2000" dirty="0">
                <a:solidFill>
                  <a:srgbClr val="002060"/>
                </a:solidFill>
              </a:rPr>
              <a:t>. sa už prevádzkový poriadok zariadenia spoločného stravovania nevypracováva a neschvaľuje. Avšak </a:t>
            </a:r>
            <a:r>
              <a:rPr lang="sk-SK" sz="2400" b="1" dirty="0">
                <a:solidFill>
                  <a:srgbClr val="002060"/>
                </a:solidFill>
              </a:rPr>
              <a:t>zariadenie školského stravovania </a:t>
            </a:r>
            <a:r>
              <a:rPr lang="sk-SK" sz="2000" dirty="0">
                <a:solidFill>
                  <a:srgbClr val="002060"/>
                </a:solidFill>
              </a:rPr>
              <a:t>je školské účelové zariadenie, ktoré je zároveň </a:t>
            </a:r>
            <a:r>
              <a:rPr lang="sk-SK" sz="2400" b="1" dirty="0">
                <a:solidFill>
                  <a:srgbClr val="002060"/>
                </a:solidFill>
              </a:rPr>
              <a:t>zariadením pre deti a mládež  podľa § 24 ods. 1 písm. a) </a:t>
            </a:r>
            <a:r>
              <a:rPr lang="sk-SK" sz="2000" dirty="0">
                <a:solidFill>
                  <a:srgbClr val="002060"/>
                </a:solidFill>
              </a:rPr>
              <a:t>zák. č. 355/2007 </a:t>
            </a:r>
            <a:r>
              <a:rPr lang="sk-SK" sz="2000" dirty="0" err="1">
                <a:solidFill>
                  <a:srgbClr val="002060"/>
                </a:solidFill>
              </a:rPr>
              <a:t>Z.z</a:t>
            </a:r>
            <a:r>
              <a:rPr lang="sk-SK" sz="2000" dirty="0">
                <a:solidFill>
                  <a:srgbClr val="002060"/>
                </a:solidFill>
              </a:rPr>
              <a:t>. </a:t>
            </a:r>
          </a:p>
          <a:p>
            <a:pPr marL="342900" indent="-342900" algn="just">
              <a:buFont typeface="Wingdings" panose="05000000000000000000" pitchFamily="2" charset="2"/>
              <a:buChar char="§"/>
            </a:pPr>
            <a:endParaRPr lang="sk-SK" sz="2000" dirty="0">
              <a:solidFill>
                <a:srgbClr val="002060"/>
              </a:solidFill>
            </a:endParaRPr>
          </a:p>
          <a:p>
            <a:pPr marL="342900" indent="-342900" algn="just">
              <a:buFont typeface="Wingdings" panose="05000000000000000000" pitchFamily="2" charset="2"/>
              <a:buChar char="§"/>
            </a:pPr>
            <a:r>
              <a:rPr lang="sk-SK" sz="2000" dirty="0">
                <a:solidFill>
                  <a:srgbClr val="002060"/>
                </a:solidFill>
              </a:rPr>
              <a:t>Podľa § 24 ods. 5 písm. f) zák. č. 355/2007 </a:t>
            </a:r>
            <a:r>
              <a:rPr lang="sk-SK" sz="2000" dirty="0" err="1">
                <a:solidFill>
                  <a:srgbClr val="002060"/>
                </a:solidFill>
              </a:rPr>
              <a:t>Z.z</a:t>
            </a:r>
            <a:r>
              <a:rPr lang="sk-SK" sz="2000" dirty="0">
                <a:solidFill>
                  <a:srgbClr val="002060"/>
                </a:solidFill>
              </a:rPr>
              <a:t>. je prevádzkovateľ zariadenia pre deti a mládež povinný </a:t>
            </a:r>
            <a:r>
              <a:rPr lang="sk-SK" sz="2400" b="1" dirty="0">
                <a:solidFill>
                  <a:srgbClr val="002060"/>
                </a:solidFill>
              </a:rPr>
              <a:t>vypracovať prevádzkový poriadok a predložiť ho na schválenie RÚVZ. </a:t>
            </a:r>
          </a:p>
          <a:p>
            <a:pPr marL="342900" indent="-342900" algn="just">
              <a:buFont typeface="Wingdings" panose="05000000000000000000" pitchFamily="2" charset="2"/>
              <a:buChar char="§"/>
            </a:pPr>
            <a:endParaRPr lang="sk-SK" sz="2000" dirty="0">
              <a:solidFill>
                <a:srgbClr val="002060"/>
              </a:solidFill>
            </a:endParaRPr>
          </a:p>
          <a:p>
            <a:pPr marL="342900" indent="-342900" algn="just">
              <a:buFont typeface="Wingdings" panose="05000000000000000000" pitchFamily="2" charset="2"/>
              <a:buChar char="§"/>
            </a:pPr>
            <a:r>
              <a:rPr lang="sk-SK" sz="2000" dirty="0">
                <a:solidFill>
                  <a:srgbClr val="002060"/>
                </a:solidFill>
              </a:rPr>
              <a:t>Jednou z povinných náležitostí prevádzkového poriadku zariadenia pre deti a mládež je režim stravovania podľa § 9 ods. 1 písm. c) bod 1. vyhl. č. 75/2023 </a:t>
            </a:r>
            <a:r>
              <a:rPr lang="sk-SK" sz="2000" dirty="0" err="1">
                <a:solidFill>
                  <a:srgbClr val="002060"/>
                </a:solidFill>
              </a:rPr>
              <a:t>Z.z</a:t>
            </a:r>
            <a:r>
              <a:rPr lang="sk-SK" sz="2000" dirty="0">
                <a:solidFill>
                  <a:srgbClr val="002060"/>
                </a:solidFill>
              </a:rPr>
              <a:t>. o podrobnostiach o požiadavkách na zariadenia pre deti a mládež v znení neskorších predpisov. V rámci režimu stravovania detí a žiakov počas ich pobytu v zariadení je </a:t>
            </a:r>
            <a:r>
              <a:rPr lang="sk-SK" sz="2400" b="1" dirty="0">
                <a:solidFill>
                  <a:srgbClr val="002060"/>
                </a:solidFill>
              </a:rPr>
              <a:t>prevádzkovateľ povinný zabezpečiť, aby tento režim stravovania zodpovedal</a:t>
            </a:r>
            <a:r>
              <a:rPr lang="sk-SK" sz="2000" dirty="0">
                <a:solidFill>
                  <a:srgbClr val="002060"/>
                </a:solidFill>
              </a:rPr>
              <a:t> veku, </a:t>
            </a:r>
            <a:r>
              <a:rPr lang="sk-SK" sz="2400" b="1" dirty="0">
                <a:solidFill>
                  <a:srgbClr val="002060"/>
                </a:solidFill>
              </a:rPr>
              <a:t>zdravotnému stavu </a:t>
            </a:r>
            <a:r>
              <a:rPr lang="sk-SK" sz="2000" dirty="0">
                <a:solidFill>
                  <a:srgbClr val="002060"/>
                </a:solidFill>
              </a:rPr>
              <a:t>a fyzickej záťaži detí a podávaná strava bola zdravotne neškodná a výživovo hodnotná. Ďalej platí, aby sa do zariadenia školského stravovania deťom a žiakom individuálne nedonášala strava; to však neplatí, ak dieťaťu alebo žiakovi lekár určil diagnózu, ktorá si vyžaduje osobitné stravovanie. </a:t>
            </a:r>
          </a:p>
        </p:txBody>
      </p:sp>
    </p:spTree>
    <p:extLst>
      <p:ext uri="{BB962C8B-B14F-4D97-AF65-F5344CB8AC3E}">
        <p14:creationId xmlns:p14="http://schemas.microsoft.com/office/powerpoint/2010/main" val="143427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FD52-2802-6DF4-EB2C-EE09ECB6FD5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1A326B-AF64-6B2F-5911-63A7B87B6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8EEF751C-DD6A-6CA9-C239-256EDF9BF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CFDC4B4F-732B-EB8F-8E55-D2E9CA30706A}"/>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A8BC7C47-274E-0514-EFB2-A824C11E4800}"/>
              </a:ext>
            </a:extLst>
          </p:cNvPr>
          <p:cNvSpPr txBox="1"/>
          <p:nvPr/>
        </p:nvSpPr>
        <p:spPr>
          <a:xfrm>
            <a:off x="1067854" y="501595"/>
            <a:ext cx="10324881" cy="3785652"/>
          </a:xfrm>
          <a:prstGeom prst="rect">
            <a:avLst/>
          </a:prstGeom>
          <a:noFill/>
        </p:spPr>
        <p:txBody>
          <a:bodyPr wrap="square">
            <a:spAutoFit/>
          </a:bodyPr>
          <a:lstStyle/>
          <a:p>
            <a:pPr algn="just">
              <a:buNone/>
            </a:pPr>
            <a:endParaRPr lang="sk-SK" sz="2400" b="1" dirty="0">
              <a:solidFill>
                <a:srgbClr val="002060"/>
              </a:solidFill>
              <a:effectLst/>
              <a:ea typeface="Times New Roman" panose="02020603050405020304" pitchFamily="18" charset="0"/>
            </a:endParaRPr>
          </a:p>
          <a:p>
            <a:pPr algn="just">
              <a:buNone/>
            </a:pPr>
            <a:r>
              <a:rPr lang="sk-SK" sz="2400" b="1" dirty="0">
                <a:solidFill>
                  <a:srgbClr val="002060"/>
                </a:solidFill>
                <a:effectLst/>
                <a:ea typeface="Times New Roman" panose="02020603050405020304" pitchFamily="18" charset="0"/>
              </a:rPr>
              <a:t>Režim stravovania vrátane plnenia celospoločenských programov podpory zdravia</a:t>
            </a:r>
            <a:endParaRPr lang="sk-SK" sz="2400" dirty="0">
              <a:solidFill>
                <a:srgbClr val="002060"/>
              </a:solidFill>
              <a:effectLst/>
              <a:ea typeface="Times New Roman" panose="02020603050405020304" pitchFamily="18" charset="0"/>
            </a:endParaRPr>
          </a:p>
          <a:p>
            <a:pPr algn="just">
              <a:buNone/>
            </a:pPr>
            <a:r>
              <a:rPr lang="sk-SK" sz="2400" b="1" dirty="0">
                <a:solidFill>
                  <a:srgbClr val="000000"/>
                </a:solidFill>
                <a:effectLst/>
                <a:ea typeface="Times New Roman" panose="02020603050405020304" pitchFamily="18" charset="0"/>
              </a:rPr>
              <a:t> </a:t>
            </a:r>
            <a:r>
              <a:rPr lang="sk-SK" sz="2400" dirty="0">
                <a:solidFill>
                  <a:srgbClr val="0070C0"/>
                </a:solidFill>
                <a:effectLst/>
                <a:ea typeface="Times New Roman" panose="02020603050405020304" pitchFamily="18" charset="0"/>
              </a:rPr>
              <a:t>Zabezpečenie stravovania detí</a:t>
            </a:r>
            <a:r>
              <a:rPr lang="sk-SK" sz="2400" b="1" dirty="0">
                <a:solidFill>
                  <a:srgbClr val="0070C0"/>
                </a:solidFill>
                <a:effectLst/>
                <a:ea typeface="Times New Roman" panose="02020603050405020304" pitchFamily="18" charset="0"/>
              </a:rPr>
              <a:t> – </a:t>
            </a:r>
            <a:r>
              <a:rPr lang="sk-SK" sz="2400" dirty="0">
                <a:solidFill>
                  <a:srgbClr val="0070C0"/>
                </a:solidFill>
                <a:effectLst/>
                <a:ea typeface="Times New Roman" panose="02020603050405020304" pitchFamily="18" charset="0"/>
              </a:rPr>
              <a:t>stručne uviesť spôsob stravovania, vrátane konzumácie desiaty</a:t>
            </a:r>
          </a:p>
          <a:p>
            <a:pPr marL="342900" indent="-342900" algn="just">
              <a:buFontTx/>
              <a:buChar char="-"/>
            </a:pPr>
            <a:r>
              <a:rPr lang="sk-SK" sz="2400" dirty="0">
                <a:solidFill>
                  <a:srgbClr val="0070C0"/>
                </a:solidFill>
                <a:ea typeface="Times New Roman" panose="02020603050405020304" pitchFamily="18" charset="0"/>
              </a:rPr>
              <a:t>Zabezpečenie pitného režimu mimo nápojov podávaných pri obede</a:t>
            </a:r>
          </a:p>
          <a:p>
            <a:pPr marL="342900" indent="-342900" algn="just">
              <a:buFontTx/>
              <a:buChar char="-"/>
            </a:pPr>
            <a:r>
              <a:rPr lang="sk-SK" sz="2400" dirty="0">
                <a:solidFill>
                  <a:srgbClr val="0070C0"/>
                </a:solidFill>
                <a:effectLst/>
                <a:ea typeface="Times New Roman" panose="02020603050405020304" pitchFamily="18" charset="0"/>
              </a:rPr>
              <a:t>Zabezpečenie Školského programu, pokiaľ ho škola poskytuje</a:t>
            </a:r>
            <a:endParaRPr lang="sk-SK" sz="2400" dirty="0">
              <a:solidFill>
                <a:srgbClr val="0070C0"/>
              </a:solidFill>
              <a:ea typeface="Times New Roman" panose="02020603050405020304" pitchFamily="18" charset="0"/>
            </a:endParaRPr>
          </a:p>
          <a:p>
            <a:pPr marL="342900" indent="-342900" algn="just">
              <a:buFontTx/>
              <a:buChar char="-"/>
            </a:pPr>
            <a:r>
              <a:rPr lang="sk-SK" sz="2400" dirty="0">
                <a:solidFill>
                  <a:srgbClr val="0070C0"/>
                </a:solidFill>
                <a:effectLst/>
                <a:ea typeface="Times New Roman" panose="02020603050405020304" pitchFamily="18" charset="0"/>
              </a:rPr>
              <a:t>Zabezpečenie doplnkového stravovania – automaty, bufety, ambulantný predaj</a:t>
            </a:r>
          </a:p>
          <a:p>
            <a:pPr marL="342900" indent="-342900" algn="just">
              <a:buFontTx/>
              <a:buChar char="-"/>
            </a:pPr>
            <a:r>
              <a:rPr lang="sk-SK" sz="2400" dirty="0">
                <a:solidFill>
                  <a:srgbClr val="0070C0"/>
                </a:solidFill>
                <a:ea typeface="Times New Roman" panose="02020603050405020304" pitchFamily="18" charset="0"/>
              </a:rPr>
              <a:t>Zabezpečenie osobitného stravovania</a:t>
            </a:r>
            <a:r>
              <a:rPr lang="sk-SK" sz="2400" dirty="0">
                <a:solidFill>
                  <a:srgbClr val="0070C0"/>
                </a:solidFill>
                <a:effectLst/>
                <a:ea typeface="Times New Roman" panose="02020603050405020304" pitchFamily="18" charset="0"/>
              </a:rPr>
              <a:t> </a:t>
            </a:r>
          </a:p>
          <a:p>
            <a:pPr algn="just">
              <a:buNone/>
            </a:pPr>
            <a:r>
              <a:rPr lang="sk-SK" sz="2400" dirty="0">
                <a:solidFill>
                  <a:srgbClr val="0070C0"/>
                </a:solidFill>
                <a:effectLst/>
                <a:ea typeface="Times New Roman" panose="02020603050405020304" pitchFamily="18" charset="0"/>
              </a:rPr>
              <a:t> </a:t>
            </a:r>
          </a:p>
        </p:txBody>
      </p:sp>
      <p:pic>
        <p:nvPicPr>
          <p:cNvPr id="8196" name="Picture 4" descr="Vedúce kuchyne sa idú zblázniť. Obedy v školách nie sú zadarmo, rodičia  nerozumejú poplatkom — Denník N">
            <a:extLst>
              <a:ext uri="{FF2B5EF4-FFF2-40B4-BE49-F238E27FC236}">
                <a16:creationId xmlns:a16="http://schemas.microsoft.com/office/drawing/2014/main" id="{D5B91064-7211-DC78-A251-1B7134678B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9549" y="3657600"/>
            <a:ext cx="479245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8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9663-6F0B-A4C9-70F5-C476D4BCF77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48BB853-D664-5DEE-6B53-09ACB22BA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D66E8834-CF16-D2CA-BBF4-43F86B762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5F77401F-3D1B-436A-D058-706765365778}"/>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602B1270-0557-28D1-14AE-E735B0BF55E1}"/>
              </a:ext>
            </a:extLst>
          </p:cNvPr>
          <p:cNvSpPr txBox="1"/>
          <p:nvPr/>
        </p:nvSpPr>
        <p:spPr>
          <a:xfrm>
            <a:off x="933559" y="1192367"/>
            <a:ext cx="10324881" cy="769441"/>
          </a:xfrm>
          <a:prstGeom prst="rect">
            <a:avLst/>
          </a:prstGeom>
          <a:noFill/>
        </p:spPr>
        <p:txBody>
          <a:bodyPr wrap="square">
            <a:spAutoFit/>
          </a:bodyPr>
          <a:lstStyle/>
          <a:p>
            <a:pPr algn="ctr"/>
            <a:r>
              <a:rPr lang="sk-SK" sz="4400" b="1" dirty="0">
                <a:solidFill>
                  <a:srgbClr val="002060"/>
                </a:solidFill>
              </a:rPr>
              <a:t>Školský program</a:t>
            </a:r>
            <a:endParaRPr lang="sk-SK" sz="4400" dirty="0">
              <a:solidFill>
                <a:srgbClr val="002060"/>
              </a:solidFill>
              <a:effectLst/>
              <a:ea typeface="Times New Roman" panose="02020603050405020304" pitchFamily="18" charset="0"/>
            </a:endParaRPr>
          </a:p>
        </p:txBody>
      </p:sp>
      <p:pic>
        <p:nvPicPr>
          <p:cNvPr id="3074" name="Picture 2" descr="Školský program - Program | Základná škola Jana Amosa Komenského">
            <a:extLst>
              <a:ext uri="{FF2B5EF4-FFF2-40B4-BE49-F238E27FC236}">
                <a16:creationId xmlns:a16="http://schemas.microsoft.com/office/drawing/2014/main" id="{6B9989AF-491F-BBBC-36DD-EDE17E7BF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060" y="2858623"/>
            <a:ext cx="714375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116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F9CBB-5A80-0CFF-0A02-D3B6CE0D8A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1A8599E-741D-9EA1-BE16-255F625FC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454E7ED3-B646-7301-D974-CBF924C27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A65CA481-17FF-4A65-D7DD-102E7548AB61}"/>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A9740943-386F-9DCA-CF27-728A3BF2E7A0}"/>
              </a:ext>
            </a:extLst>
          </p:cNvPr>
          <p:cNvSpPr txBox="1"/>
          <p:nvPr/>
        </p:nvSpPr>
        <p:spPr>
          <a:xfrm>
            <a:off x="224598" y="948063"/>
            <a:ext cx="10742372" cy="5878532"/>
          </a:xfrm>
          <a:prstGeom prst="rect">
            <a:avLst/>
          </a:prstGeom>
          <a:noFill/>
        </p:spPr>
        <p:txBody>
          <a:bodyPr wrap="square">
            <a:spAutoFit/>
          </a:bodyPr>
          <a:lstStyle/>
          <a:p>
            <a:pPr algn="ctr"/>
            <a:r>
              <a:rPr lang="sk-SK" sz="2400" b="1" dirty="0">
                <a:solidFill>
                  <a:srgbClr val="002060"/>
                </a:solidFill>
              </a:rPr>
              <a:t>Školský program je možné realizovať prostredníctvom:</a:t>
            </a:r>
          </a:p>
          <a:p>
            <a:r>
              <a:rPr lang="sk-SK" sz="2400" b="1" dirty="0">
                <a:solidFill>
                  <a:srgbClr val="002060"/>
                </a:solidFill>
              </a:rPr>
              <a:t>1. školy:</a:t>
            </a:r>
            <a:endParaRPr lang="sk-SK" sz="2400" dirty="0">
              <a:solidFill>
                <a:srgbClr val="002060"/>
              </a:solidFill>
            </a:endParaRPr>
          </a:p>
          <a:p>
            <a:pPr marL="285750" indent="-285750">
              <a:buFontTx/>
              <a:buChar char="-"/>
            </a:pPr>
            <a:r>
              <a:rPr lang="sk-SK" sz="2000" dirty="0">
                <a:solidFill>
                  <a:srgbClr val="002060"/>
                </a:solidFill>
              </a:rPr>
              <a:t>poverená osoba (zamestnanec školy) bude výrobky ŠP žiakom distribuovať počas dňa ako desiata či olovrant priamo do tried alebo na určenom mieste v priestoroch školy. Dodané ovocie, zelenina sa nemôže skladovať a má byť rozdané žiakom v deň dodávky do zariadenia.</a:t>
            </a:r>
          </a:p>
          <a:p>
            <a:r>
              <a:rPr lang="sk-SK" sz="2400" b="1" dirty="0">
                <a:solidFill>
                  <a:srgbClr val="002060"/>
                </a:solidFill>
              </a:rPr>
              <a:t>2. zariadenia školského stravovania:</a:t>
            </a:r>
            <a:endParaRPr lang="sk-SK" sz="2400" dirty="0">
              <a:solidFill>
                <a:srgbClr val="002060"/>
              </a:solidFill>
            </a:endParaRPr>
          </a:p>
          <a:p>
            <a:r>
              <a:rPr lang="sk-SK" sz="2000" dirty="0">
                <a:solidFill>
                  <a:srgbClr val="002060"/>
                </a:solidFill>
              </a:rPr>
              <a:t>- poverená osoba (obyčajne vedúca jedálne alebo kuchárka) bude:</a:t>
            </a:r>
          </a:p>
          <a:p>
            <a:pPr lvl="0"/>
            <a:r>
              <a:rPr lang="sk-SK" sz="2000" dirty="0">
                <a:solidFill>
                  <a:srgbClr val="002060"/>
                </a:solidFill>
              </a:rPr>
              <a:t>	- zodpovedať za preberanie dodávok a vizuálnu kontrolu kvality výrobkov ŠP,</a:t>
            </a:r>
          </a:p>
          <a:p>
            <a:pPr lvl="0"/>
            <a:r>
              <a:rPr lang="sk-SK" sz="2000" dirty="0">
                <a:solidFill>
                  <a:srgbClr val="002060"/>
                </a:solidFill>
              </a:rPr>
              <a:t>	- koordinovať výdaj výrobkov ŠP žiakom,</a:t>
            </a:r>
          </a:p>
          <a:p>
            <a:pPr lvl="0"/>
            <a:r>
              <a:rPr lang="sk-SK" sz="2000" dirty="0">
                <a:solidFill>
                  <a:srgbClr val="002060"/>
                </a:solidFill>
              </a:rPr>
              <a:t>	- viesť evidenciu prijatých a vydaných množstiev dodávok,</a:t>
            </a:r>
          </a:p>
          <a:p>
            <a:pPr lvl="0"/>
            <a:r>
              <a:rPr lang="sk-SK" sz="2000" dirty="0">
                <a:solidFill>
                  <a:srgbClr val="002060"/>
                </a:solidFill>
              </a:rPr>
              <a:t>	- označovať jedálny lístok,</a:t>
            </a:r>
          </a:p>
          <a:p>
            <a:pPr lvl="0"/>
            <a:r>
              <a:rPr lang="sk-SK" sz="2000" dirty="0">
                <a:solidFill>
                  <a:srgbClr val="002060"/>
                </a:solidFill>
              </a:rPr>
              <a:t>	- označovať miesto výdaja plagátom,</a:t>
            </a:r>
          </a:p>
          <a:p>
            <a:pPr lvl="0"/>
            <a:r>
              <a:rPr lang="sk-SK" sz="2000" dirty="0">
                <a:solidFill>
                  <a:srgbClr val="002060"/>
                </a:solidFill>
              </a:rPr>
              <a:t>	- zodpovedať za to, aby výrobky ŠP nenahrádzali bežné školské stravovanie,</a:t>
            </a:r>
          </a:p>
          <a:p>
            <a:pPr lvl="0"/>
            <a:r>
              <a:rPr lang="sk-SK" sz="2000" dirty="0">
                <a:solidFill>
                  <a:srgbClr val="002060"/>
                </a:solidFill>
              </a:rPr>
              <a:t>	- nepoužívať výrobky ŠP na prípravu jedál.</a:t>
            </a:r>
          </a:p>
          <a:p>
            <a:r>
              <a:rPr lang="sk-SK" sz="2400" b="1" dirty="0">
                <a:solidFill>
                  <a:srgbClr val="002060"/>
                </a:solidFill>
              </a:rPr>
              <a:t>3. automatu:</a:t>
            </a:r>
            <a:endParaRPr lang="sk-SK" sz="2400" dirty="0">
              <a:solidFill>
                <a:srgbClr val="002060"/>
              </a:solidFill>
            </a:endParaRPr>
          </a:p>
          <a:p>
            <a:pPr lvl="0"/>
            <a:r>
              <a:rPr lang="sk-SK" sz="2000" dirty="0">
                <a:solidFill>
                  <a:srgbClr val="002060"/>
                </a:solidFill>
              </a:rPr>
              <a:t>- sa distribuujú iba mliečne výrobky, výber výrobkov žiakmi z automatu v rámci dňa je časovo neobmedzený,</a:t>
            </a:r>
          </a:p>
          <a:p>
            <a:pPr lvl="0"/>
            <a:r>
              <a:rPr lang="sk-SK" sz="2000" dirty="0">
                <a:solidFill>
                  <a:srgbClr val="002060"/>
                </a:solidFill>
              </a:rPr>
              <a:t>žiakovi môže byť v priemere poskytnutá len 1 porcia mliečneho výrobku na jeden deň vykonávania ŠP.</a:t>
            </a:r>
          </a:p>
        </p:txBody>
      </p:sp>
      <p:pic>
        <p:nvPicPr>
          <p:cNvPr id="4100" name="Picture 4" descr="About — Reece Sanders Design &amp; Motion">
            <a:extLst>
              <a:ext uri="{FF2B5EF4-FFF2-40B4-BE49-F238E27FC236}">
                <a16:creationId xmlns:a16="http://schemas.microsoft.com/office/drawing/2014/main" id="{06AFD728-FAAB-F6D7-D405-2D8BD628AF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1269" y="3851436"/>
            <a:ext cx="3050731" cy="170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52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EEDB1-9FCE-49B0-E6B0-0F1511DD28D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6C3F98-3EC4-E0F6-3CBF-A205996CAC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97B861BF-66C9-76A0-C50F-ABB76217B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EDF09CC1-18CD-0626-A793-E5684735FEC5}"/>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56675DA5-C387-F0F1-B4FC-E85E68DFFA45}"/>
              </a:ext>
            </a:extLst>
          </p:cNvPr>
          <p:cNvSpPr txBox="1"/>
          <p:nvPr/>
        </p:nvSpPr>
        <p:spPr>
          <a:xfrm>
            <a:off x="406552" y="843677"/>
            <a:ext cx="11480648" cy="4062651"/>
          </a:xfrm>
          <a:prstGeom prst="rect">
            <a:avLst/>
          </a:prstGeom>
          <a:noFill/>
        </p:spPr>
        <p:txBody>
          <a:bodyPr wrap="square">
            <a:spAutoFit/>
          </a:bodyPr>
          <a:lstStyle/>
          <a:p>
            <a:pPr marL="342900" indent="-342900" algn="just">
              <a:buFont typeface="Wingdings" panose="05000000000000000000" pitchFamily="2" charset="2"/>
              <a:buChar char="§"/>
            </a:pPr>
            <a:r>
              <a:rPr lang="sk-SK" sz="2400" dirty="0">
                <a:solidFill>
                  <a:srgbClr val="002060"/>
                </a:solidFill>
              </a:rPr>
              <a:t>Pokiaľ </a:t>
            </a:r>
            <a:r>
              <a:rPr lang="sk-SK" sz="2400" b="1" dirty="0">
                <a:solidFill>
                  <a:srgbClr val="002060"/>
                </a:solidFill>
              </a:rPr>
              <a:t>sa škola zúčastňuje Školského programu</a:t>
            </a:r>
            <a:r>
              <a:rPr lang="sk-SK" sz="2400" dirty="0">
                <a:solidFill>
                  <a:srgbClr val="002060"/>
                </a:solidFill>
              </a:rPr>
              <a:t>, musí mať podmienky na jeho realizáciu </a:t>
            </a:r>
            <a:r>
              <a:rPr lang="sk-SK" sz="2400" b="1" dirty="0">
                <a:solidFill>
                  <a:srgbClr val="002060"/>
                </a:solidFill>
              </a:rPr>
              <a:t>zapracované v prevádzkovom poriadku</a:t>
            </a:r>
            <a:r>
              <a:rPr lang="sk-SK" sz="2400" dirty="0">
                <a:solidFill>
                  <a:srgbClr val="002060"/>
                </a:solidFill>
              </a:rPr>
              <a:t>, ktorý schvaľuje príslušný RÚVZ. </a:t>
            </a:r>
          </a:p>
          <a:p>
            <a:pPr marL="342900" indent="-342900" algn="just">
              <a:buFont typeface="Wingdings" panose="05000000000000000000" pitchFamily="2" charset="2"/>
              <a:buChar char="§"/>
            </a:pPr>
            <a:r>
              <a:rPr lang="sk-SK" sz="2400" dirty="0">
                <a:solidFill>
                  <a:srgbClr val="002060"/>
                </a:solidFill>
              </a:rPr>
              <a:t>RÚVZ dohliadne na kontrolu podmienok na realizáciu Školského programu z dodržiavania zásad osobnej hygieny a dodržiavania hygienických požiadaviek na manipuláciu s potravinami.</a:t>
            </a:r>
          </a:p>
          <a:p>
            <a:pPr algn="just"/>
            <a:endParaRPr lang="sk-SK" sz="2400" dirty="0">
              <a:solidFill>
                <a:srgbClr val="002060"/>
              </a:solidFill>
            </a:endParaRPr>
          </a:p>
          <a:p>
            <a:pPr marL="342900" indent="-342900" algn="just">
              <a:buFont typeface="Wingdings" panose="05000000000000000000" pitchFamily="2" charset="2"/>
              <a:buChar char="§"/>
            </a:pPr>
            <a:r>
              <a:rPr lang="sk-SK" sz="2400" dirty="0">
                <a:solidFill>
                  <a:srgbClr val="002060"/>
                </a:solidFill>
              </a:rPr>
              <a:t>Pri </a:t>
            </a:r>
            <a:r>
              <a:rPr lang="sk-SK" sz="2400" b="1" dirty="0">
                <a:solidFill>
                  <a:srgbClr val="002060"/>
                </a:solidFill>
              </a:rPr>
              <a:t>odbornej a zdravotnej spôsobilosti personálu</a:t>
            </a:r>
            <a:r>
              <a:rPr lang="sk-SK" sz="2400" dirty="0">
                <a:solidFill>
                  <a:srgbClr val="002060"/>
                </a:solidFill>
              </a:rPr>
              <a:t>, ktorý zabezpečuje v škole rozdávanie ovocia a zeleniny je potrebné postupovať v súlade s novelou zák. č. 355/2007 </a:t>
            </a:r>
            <a:r>
              <a:rPr lang="sk-SK" sz="2400" dirty="0" err="1">
                <a:solidFill>
                  <a:srgbClr val="002060"/>
                </a:solidFill>
              </a:rPr>
              <a:t>Z.z</a:t>
            </a:r>
            <a:r>
              <a:rPr lang="sk-SK" sz="2400" dirty="0">
                <a:solidFill>
                  <a:srgbClr val="002060"/>
                </a:solidFill>
              </a:rPr>
              <a:t>. a odborných usmernení ÚVZSR, ako aj novely vyhlášky MZ SR, ktorou sa mení a dopĺňa vyhl. č. 585/2008 Z. z.</a:t>
            </a:r>
            <a:endParaRPr lang="sk-SK" dirty="0">
              <a:solidFill>
                <a:srgbClr val="002060"/>
              </a:solidFill>
            </a:endParaRPr>
          </a:p>
          <a:p>
            <a:pPr algn="just">
              <a:buNone/>
            </a:pPr>
            <a:r>
              <a:rPr lang="sk-SK" sz="1800" dirty="0">
                <a:solidFill>
                  <a:srgbClr val="0070C0"/>
                </a:solidFill>
                <a:effectLst/>
                <a:latin typeface="Times New Roman" panose="02020603050405020304" pitchFamily="18" charset="0"/>
                <a:ea typeface="Times New Roman" panose="02020603050405020304" pitchFamily="18" charset="0"/>
              </a:rPr>
              <a:t> </a:t>
            </a:r>
          </a:p>
        </p:txBody>
      </p:sp>
      <p:pic>
        <p:nvPicPr>
          <p:cNvPr id="5122" name="Picture 2" descr="HODNOTENIE ŠKOLSKÉHO PROGRAMU">
            <a:extLst>
              <a:ext uri="{FF2B5EF4-FFF2-40B4-BE49-F238E27FC236}">
                <a16:creationId xmlns:a16="http://schemas.microsoft.com/office/drawing/2014/main" id="{F9CCBBB8-6828-BD8D-522E-390D335B8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4592" y="4134897"/>
            <a:ext cx="2707408" cy="258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09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0DBD7-60C4-DEFF-DD8C-E2B4F94117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BFDF66-BDA1-1793-2034-4375FD3942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B262F041-84DA-1A26-3B64-2F05DD8DC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pic>
        <p:nvPicPr>
          <p:cNvPr id="6146" name="Picture 2" descr="Čučoriedka a vanilka, vôňa do sviečok">
            <a:extLst>
              <a:ext uri="{FF2B5EF4-FFF2-40B4-BE49-F238E27FC236}">
                <a16:creationId xmlns:a16="http://schemas.microsoft.com/office/drawing/2014/main" id="{00751C6F-47DE-A557-BCAD-1C997E7AD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569" y="3616569"/>
            <a:ext cx="3241431" cy="3241431"/>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a:extLst>
              <a:ext uri="{FF2B5EF4-FFF2-40B4-BE49-F238E27FC236}">
                <a16:creationId xmlns:a16="http://schemas.microsoft.com/office/drawing/2014/main" id="{79581949-8116-C946-5A54-DBB24A397E0B}"/>
              </a:ext>
            </a:extLst>
          </p:cNvPr>
          <p:cNvSpPr txBox="1"/>
          <p:nvPr/>
        </p:nvSpPr>
        <p:spPr>
          <a:xfrm>
            <a:off x="283460" y="885488"/>
            <a:ext cx="11726832" cy="3416320"/>
          </a:xfrm>
          <a:prstGeom prst="rect">
            <a:avLst/>
          </a:prstGeom>
          <a:noFill/>
        </p:spPr>
        <p:txBody>
          <a:bodyPr wrap="square">
            <a:spAutoFit/>
          </a:bodyPr>
          <a:lstStyle/>
          <a:p>
            <a:pPr marL="342900" indent="-342900" algn="just">
              <a:buFont typeface="Arial" panose="020B0604020202020204" pitchFamily="34" charset="0"/>
              <a:buChar char="•"/>
            </a:pPr>
            <a:r>
              <a:rPr lang="sk-SK" sz="2400" dirty="0">
                <a:solidFill>
                  <a:srgbClr val="002060"/>
                </a:solidFill>
              </a:rPr>
              <a:t>Pokiaľ ŠP zabezpečuje školská jedáleň, personál musí byť zdravotne a odborne spôsobilý na vykonávanie EZČ pre potraviny.</a:t>
            </a:r>
          </a:p>
          <a:p>
            <a:pPr marL="342900" indent="-342900" algn="just">
              <a:buFont typeface="Arial" panose="020B0604020202020204" pitchFamily="34" charset="0"/>
              <a:buChar char="•"/>
            </a:pPr>
            <a:r>
              <a:rPr lang="sk-SK" sz="2400" dirty="0">
                <a:solidFill>
                  <a:srgbClr val="002060"/>
                </a:solidFill>
              </a:rPr>
              <a:t>Pokiaľ ŠP zabezpečuje škola, môže zabezpečovať iba distribúciu ovocia a zeleniny (</a:t>
            </a:r>
            <a:r>
              <a:rPr lang="sk-SK" sz="2400" b="1" dirty="0">
                <a:solidFill>
                  <a:srgbClr val="002060"/>
                </a:solidFill>
              </a:rPr>
              <a:t>bez krájania, čistenia</a:t>
            </a:r>
            <a:r>
              <a:rPr lang="sk-SK" sz="2400" dirty="0">
                <a:solidFill>
                  <a:srgbClr val="002060"/>
                </a:solidFill>
              </a:rPr>
              <a:t>..). Personálu, ktorý ovocie a zeleninu v škole žiakom vydáva,  stačí iba preukázanie zdravotnej spôsobilosti na EZČ pre potraviny. </a:t>
            </a:r>
          </a:p>
          <a:p>
            <a:pPr marL="342900" indent="-342900" algn="just">
              <a:buFont typeface="Arial" panose="020B0604020202020204" pitchFamily="34" charset="0"/>
              <a:buChar char="•"/>
            </a:pPr>
            <a:r>
              <a:rPr lang="sk-SK" sz="2400" dirty="0">
                <a:solidFill>
                  <a:srgbClr val="002060"/>
                </a:solidFill>
              </a:rPr>
              <a:t>Pokiaľ sa deťom v škole </a:t>
            </a:r>
            <a:r>
              <a:rPr lang="sk-SK" sz="2400" b="1" dirty="0">
                <a:solidFill>
                  <a:srgbClr val="002060"/>
                </a:solidFill>
              </a:rPr>
              <a:t>vydáva ovocie a zelenina, ktoré nebolo umyté</a:t>
            </a:r>
            <a:r>
              <a:rPr lang="sk-SK" sz="2400" dirty="0">
                <a:solidFill>
                  <a:srgbClr val="002060"/>
                </a:solidFill>
              </a:rPr>
              <a:t>, musia byť deti a ich zákonní zástupcovia o tejto skutočnosti preukázateľným spôsobom informovaní. Odporúčame zapracovať aj do PP.</a:t>
            </a:r>
          </a:p>
          <a:p>
            <a:pPr algn="just">
              <a:buNone/>
            </a:pPr>
            <a:r>
              <a:rPr lang="sk-SK" sz="2400" dirty="0">
                <a:solidFill>
                  <a:srgbClr val="002060"/>
                </a:solidFill>
                <a:effectLst/>
                <a:ea typeface="Times New Roman" panose="02020603050405020304" pitchFamily="18" charset="0"/>
              </a:rPr>
              <a:t> </a:t>
            </a:r>
          </a:p>
        </p:txBody>
      </p:sp>
      <p:sp>
        <p:nvSpPr>
          <p:cNvPr id="6" name="TextBox 3">
            <a:extLst>
              <a:ext uri="{FF2B5EF4-FFF2-40B4-BE49-F238E27FC236}">
                <a16:creationId xmlns:a16="http://schemas.microsoft.com/office/drawing/2014/main" id="{CB712C38-ADFC-92DD-03C8-789382C37C76}"/>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5" name="Obrázok 4">
            <a:extLst>
              <a:ext uri="{FF2B5EF4-FFF2-40B4-BE49-F238E27FC236}">
                <a16:creationId xmlns:a16="http://schemas.microsoft.com/office/drawing/2014/main" id="{A739D1B0-C439-6EED-F744-60A85C65BAD0}"/>
              </a:ext>
            </a:extLst>
          </p:cNvPr>
          <p:cNvPicPr>
            <a:picLocks noChangeAspect="1"/>
          </p:cNvPicPr>
          <p:nvPr/>
        </p:nvPicPr>
        <p:blipFill>
          <a:blip r:embed="rId5"/>
          <a:stretch>
            <a:fillRect/>
          </a:stretch>
        </p:blipFill>
        <p:spPr>
          <a:xfrm>
            <a:off x="4673111" y="3913309"/>
            <a:ext cx="4095750" cy="2647950"/>
          </a:xfrm>
          <a:prstGeom prst="rect">
            <a:avLst/>
          </a:prstGeom>
        </p:spPr>
      </p:pic>
      <p:pic>
        <p:nvPicPr>
          <p:cNvPr id="9" name="Obrázok 8">
            <a:extLst>
              <a:ext uri="{FF2B5EF4-FFF2-40B4-BE49-F238E27FC236}">
                <a16:creationId xmlns:a16="http://schemas.microsoft.com/office/drawing/2014/main" id="{87F63C2A-4A0B-7BE9-6331-191CFA8F6055}"/>
              </a:ext>
            </a:extLst>
          </p:cNvPr>
          <p:cNvPicPr>
            <a:picLocks noChangeAspect="1"/>
          </p:cNvPicPr>
          <p:nvPr/>
        </p:nvPicPr>
        <p:blipFill>
          <a:blip r:embed="rId6"/>
          <a:stretch>
            <a:fillRect/>
          </a:stretch>
        </p:blipFill>
        <p:spPr>
          <a:xfrm>
            <a:off x="1067854" y="4119376"/>
            <a:ext cx="3445881" cy="2235816"/>
          </a:xfrm>
          <a:prstGeom prst="rect">
            <a:avLst/>
          </a:prstGeom>
        </p:spPr>
      </p:pic>
    </p:spTree>
    <p:extLst>
      <p:ext uri="{BB962C8B-B14F-4D97-AF65-F5344CB8AC3E}">
        <p14:creationId xmlns:p14="http://schemas.microsoft.com/office/powerpoint/2010/main" val="3401391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CD2B4-08C1-232D-08C7-627DEEE2351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6B0E4DC-9A5D-02CC-88F4-A1C5E5BD26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60BAAB2-BE19-AA9C-3DE1-C7A133F76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8CC1A54D-784C-A2F1-9661-FC1216B23A3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5" name="AutoShape 4" descr="Na výrobky zo pšenice musí dieťa s celiakiou zabudnúť.">
            <a:extLst>
              <a:ext uri="{FF2B5EF4-FFF2-40B4-BE49-F238E27FC236}">
                <a16:creationId xmlns:a16="http://schemas.microsoft.com/office/drawing/2014/main" id="{F8E93552-0284-0DBE-5CA4-ACF331A31B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1030" name="Picture 6" descr="Starostlivosť o dieťa s celiakiou - Penta Hospitals">
            <a:extLst>
              <a:ext uri="{FF2B5EF4-FFF2-40B4-BE49-F238E27FC236}">
                <a16:creationId xmlns:a16="http://schemas.microsoft.com/office/drawing/2014/main" id="{D8B94F71-FC4A-3330-90A1-0B29DBF1F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268" y="1122451"/>
            <a:ext cx="8372475" cy="5334000"/>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a:extLst>
              <a:ext uri="{FF2B5EF4-FFF2-40B4-BE49-F238E27FC236}">
                <a16:creationId xmlns:a16="http://schemas.microsoft.com/office/drawing/2014/main" id="{89AE947E-3673-B001-1A8E-12E75E993CC5}"/>
              </a:ext>
            </a:extLst>
          </p:cNvPr>
          <p:cNvSpPr txBox="1"/>
          <p:nvPr/>
        </p:nvSpPr>
        <p:spPr>
          <a:xfrm>
            <a:off x="-1573572" y="2047885"/>
            <a:ext cx="10324881" cy="830997"/>
          </a:xfrm>
          <a:prstGeom prst="rect">
            <a:avLst/>
          </a:prstGeom>
          <a:noFill/>
        </p:spPr>
        <p:txBody>
          <a:bodyPr wrap="square">
            <a:spAutoFit/>
          </a:bodyPr>
          <a:lstStyle/>
          <a:p>
            <a:pPr algn="ctr"/>
            <a:r>
              <a:rPr lang="sk-SK" sz="4400" b="1" dirty="0">
                <a:solidFill>
                  <a:srgbClr val="002060"/>
                </a:solidFill>
              </a:rPr>
              <a:t>Osobitné </a:t>
            </a:r>
            <a:r>
              <a:rPr lang="sk-SK" sz="4800" b="1" dirty="0">
                <a:solidFill>
                  <a:srgbClr val="002060"/>
                </a:solidFill>
              </a:rPr>
              <a:t>stravovanie</a:t>
            </a:r>
            <a:r>
              <a:rPr lang="sk-SK" sz="4400" b="1" dirty="0">
                <a:solidFill>
                  <a:srgbClr val="002060"/>
                </a:solidFill>
              </a:rPr>
              <a:t> detí </a:t>
            </a:r>
            <a:r>
              <a:rPr lang="sk-SK" sz="4400" dirty="0">
                <a:solidFill>
                  <a:srgbClr val="002060"/>
                </a:solidFill>
                <a:effectLst/>
                <a:ea typeface="Times New Roman" panose="02020603050405020304" pitchFamily="18" charset="0"/>
              </a:rPr>
              <a:t> </a:t>
            </a:r>
          </a:p>
        </p:txBody>
      </p:sp>
    </p:spTree>
    <p:extLst>
      <p:ext uri="{BB962C8B-B14F-4D97-AF65-F5344CB8AC3E}">
        <p14:creationId xmlns:p14="http://schemas.microsoft.com/office/powerpoint/2010/main" val="531072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87CF4-766F-D6E0-14AC-5652437128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2B859F-1672-7F66-E53B-7AE207E837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46FC8BD0-0B4B-35C7-01E9-E0F782056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A2312C45-8CA6-9E3B-93E0-2E1652A716B5}"/>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D8ED75A1-66C2-F7CB-1FEC-B02DB95DAD2E}"/>
              </a:ext>
            </a:extLst>
          </p:cNvPr>
          <p:cNvSpPr txBox="1"/>
          <p:nvPr/>
        </p:nvSpPr>
        <p:spPr>
          <a:xfrm>
            <a:off x="406552" y="825071"/>
            <a:ext cx="11603740" cy="5201424"/>
          </a:xfrm>
          <a:prstGeom prst="rect">
            <a:avLst/>
          </a:prstGeom>
          <a:noFill/>
        </p:spPr>
        <p:txBody>
          <a:bodyPr wrap="square">
            <a:spAutoFit/>
          </a:bodyPr>
          <a:lstStyle/>
          <a:p>
            <a:pPr marL="342900" indent="-342900" algn="just">
              <a:buFont typeface="Arial" panose="020B0604020202020204" pitchFamily="34" charset="0"/>
              <a:buChar char="•"/>
            </a:pPr>
            <a:r>
              <a:rPr lang="sk-SK" sz="2800" dirty="0">
                <a:solidFill>
                  <a:srgbClr val="002060"/>
                </a:solidFill>
              </a:rPr>
              <a:t>Podmienky a požiadavky na osobitné stravovanie detí počas ich pobytu v škole </a:t>
            </a:r>
            <a:r>
              <a:rPr lang="sk-SK" sz="2800" b="1" dirty="0">
                <a:solidFill>
                  <a:srgbClr val="002060"/>
                </a:solidFill>
              </a:rPr>
              <a:t>legislatívne upravujú predpisy MŠ SR, ako aj MZ SR</a:t>
            </a:r>
            <a:r>
              <a:rPr lang="sk-SK" sz="2800" dirty="0">
                <a:solidFill>
                  <a:srgbClr val="002060"/>
                </a:solidFill>
              </a:rPr>
              <a:t>. </a:t>
            </a:r>
          </a:p>
          <a:p>
            <a:pPr algn="just"/>
            <a:endParaRPr lang="sk-SK" sz="2800" dirty="0">
              <a:solidFill>
                <a:srgbClr val="002060"/>
              </a:solidFill>
            </a:endParaRPr>
          </a:p>
          <a:p>
            <a:pPr marL="342900" indent="-342900" algn="just">
              <a:buFont typeface="Arial" panose="020B0604020202020204" pitchFamily="34" charset="0"/>
              <a:buChar char="•"/>
            </a:pPr>
            <a:r>
              <a:rPr lang="sk-SK" sz="2800" dirty="0">
                <a:solidFill>
                  <a:srgbClr val="002060"/>
                </a:solidFill>
              </a:rPr>
              <a:t>Podľa § 3 ods. 2 vyhl. MŠ SR č. 330/2009 </a:t>
            </a:r>
            <a:r>
              <a:rPr lang="sk-SK" sz="2800" dirty="0" err="1">
                <a:solidFill>
                  <a:srgbClr val="002060"/>
                </a:solidFill>
              </a:rPr>
              <a:t>Z.z</a:t>
            </a:r>
            <a:r>
              <a:rPr lang="sk-SK" sz="2800" dirty="0">
                <a:solidFill>
                  <a:srgbClr val="002060"/>
                </a:solidFill>
              </a:rPr>
              <a:t>. </a:t>
            </a:r>
            <a:r>
              <a:rPr lang="sk-SK" sz="2800" b="1" dirty="0">
                <a:solidFill>
                  <a:srgbClr val="002060"/>
                </a:solidFill>
              </a:rPr>
              <a:t>možno v školskej jedálni zabezpečovať diétne stravovanie </a:t>
            </a:r>
            <a:r>
              <a:rPr lang="sk-SK" sz="2800" dirty="0">
                <a:solidFill>
                  <a:srgbClr val="002060"/>
                </a:solidFill>
              </a:rPr>
              <a:t>pre deti, ktorých zdravotný stav vyžaduje osobitné stravovanie na základe odborného posúdenia ošetrujúceho lekára.  </a:t>
            </a:r>
          </a:p>
          <a:p>
            <a:pPr algn="just"/>
            <a:endParaRPr lang="sk-SK" sz="2800" dirty="0">
              <a:solidFill>
                <a:srgbClr val="002060"/>
              </a:solidFill>
            </a:endParaRPr>
          </a:p>
          <a:p>
            <a:pPr marL="342900" indent="-342900" algn="just">
              <a:buFont typeface="Arial" panose="020B0604020202020204" pitchFamily="34" charset="0"/>
              <a:buChar char="•"/>
            </a:pPr>
            <a:r>
              <a:rPr lang="sk-SK" sz="2800" dirty="0">
                <a:solidFill>
                  <a:srgbClr val="002060"/>
                </a:solidFill>
              </a:rPr>
              <a:t>Podľa § 3 ods. 5 písm. d) vyhl. č. 330/2009 </a:t>
            </a:r>
            <a:r>
              <a:rPr lang="sk-SK" sz="2800" dirty="0" err="1">
                <a:solidFill>
                  <a:srgbClr val="002060"/>
                </a:solidFill>
              </a:rPr>
              <a:t>Z.z</a:t>
            </a:r>
            <a:r>
              <a:rPr lang="sk-SK" sz="2800" dirty="0">
                <a:solidFill>
                  <a:srgbClr val="002060"/>
                </a:solidFill>
              </a:rPr>
              <a:t>. organizáciu v školskej jedálni </a:t>
            </a:r>
            <a:r>
              <a:rPr lang="sk-SK" sz="2800" b="1" dirty="0">
                <a:solidFill>
                  <a:srgbClr val="002060"/>
                </a:solidFill>
              </a:rPr>
              <a:t>upravuje prevádzkový poriadok</a:t>
            </a:r>
            <a:r>
              <a:rPr lang="sk-SK" sz="2800" dirty="0">
                <a:solidFill>
                  <a:srgbClr val="002060"/>
                </a:solidFill>
              </a:rPr>
              <a:t>, ktorého obsahom je najmä zabezpečenie diétneho stravovania detí a žiakov vrátane nosenia stravy pre deti a žiakov s uvedením spôsobu manipulácie a vydávania jedál. </a:t>
            </a:r>
          </a:p>
          <a:p>
            <a:pPr algn="just">
              <a:buNone/>
            </a:pPr>
            <a:r>
              <a:rPr lang="sk-SK" sz="2400" dirty="0">
                <a:solidFill>
                  <a:srgbClr val="002060"/>
                </a:solidFill>
                <a:effectLst/>
                <a:ea typeface="Times New Roman" panose="02020603050405020304" pitchFamily="18" charset="0"/>
              </a:rPr>
              <a:t> </a:t>
            </a:r>
          </a:p>
        </p:txBody>
      </p:sp>
      <p:pic>
        <p:nvPicPr>
          <p:cNvPr id="2052" name="Picture 4" descr="Celiakia u detí: Rodič je nenahraditeľným spojencom svojho dieťaťa pri  bezlepkovej diéte - Liana">
            <a:extLst>
              <a:ext uri="{FF2B5EF4-FFF2-40B4-BE49-F238E27FC236}">
                <a16:creationId xmlns:a16="http://schemas.microsoft.com/office/drawing/2014/main" id="{A205FA06-3BAA-0473-9C12-3DED80786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025" y="525780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0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6971" y="1728724"/>
            <a:ext cx="10458057" cy="4154984"/>
          </a:xfrm>
          <a:prstGeom prst="rect">
            <a:avLst/>
          </a:prstGeom>
          <a:noFill/>
        </p:spPr>
        <p:txBody>
          <a:bodyPr wrap="square" rtlCol="0" anchor="ctr">
            <a:spAutoFit/>
          </a:bodyPr>
          <a:lstStyle/>
          <a:p>
            <a:pPr algn="just"/>
            <a:r>
              <a:rPr lang="sk-SK" sz="2400" b="1" dirty="0">
                <a:solidFill>
                  <a:srgbClr val="002060"/>
                </a:solidFill>
              </a:rPr>
              <a:t>Plán obnovy a odolnosti SR</a:t>
            </a:r>
          </a:p>
          <a:p>
            <a:pPr marL="342900" indent="-342900" algn="just">
              <a:buFont typeface="Arial" panose="020B0604020202020204" pitchFamily="34" charset="0"/>
              <a:buChar char="•"/>
            </a:pPr>
            <a:r>
              <a:rPr lang="sk-SK" sz="2400" dirty="0">
                <a:solidFill>
                  <a:srgbClr val="0070C0"/>
                </a:solidFill>
              </a:rPr>
              <a:t>Plán obnovy a odolnosti SR bol vypracovaný a schválený na základe kritérií Nariadenia európskeho parlamentu a rady (EÚ) 2021/241 z 12. februára 2021, ktorým sa zriaďuje mechanizmus na podporu obnovy a odolnosti. </a:t>
            </a:r>
          </a:p>
          <a:p>
            <a:pPr marL="342900" indent="-342900" algn="just">
              <a:buFont typeface="Arial" panose="020B0604020202020204" pitchFamily="34" charset="0"/>
              <a:buChar char="•"/>
            </a:pPr>
            <a:r>
              <a:rPr lang="sk-SK" sz="2400" dirty="0">
                <a:solidFill>
                  <a:srgbClr val="0070C0"/>
                </a:solidFill>
              </a:rPr>
              <a:t>Plán obnovy a odolnosti stanovuje </a:t>
            </a:r>
            <a:r>
              <a:rPr lang="sk-SK" sz="2400" b="1" dirty="0">
                <a:solidFill>
                  <a:srgbClr val="002060"/>
                </a:solidFill>
              </a:rPr>
              <a:t>ucelený balík reforiem a investícií, ktoré sa budú realizovať do roku 2026</a:t>
            </a:r>
            <a:r>
              <a:rPr lang="sk-SK" sz="2400" b="1" dirty="0">
                <a:solidFill>
                  <a:srgbClr val="0070C0"/>
                </a:solidFill>
              </a:rPr>
              <a:t> </a:t>
            </a:r>
            <a:r>
              <a:rPr lang="sk-SK" sz="2400" dirty="0">
                <a:solidFill>
                  <a:srgbClr val="0070C0"/>
                </a:solidFill>
              </a:rPr>
              <a:t>a ktoré budú podporené z Mechanizmu na podporu obnovy a odolnosti. </a:t>
            </a:r>
          </a:p>
          <a:p>
            <a:pPr marL="342900" indent="-342900" algn="just">
              <a:buFont typeface="Arial" panose="020B0604020202020204" pitchFamily="34" charset="0"/>
              <a:buChar char="•"/>
            </a:pPr>
            <a:r>
              <a:rPr lang="sk-SK" sz="2400" dirty="0">
                <a:solidFill>
                  <a:srgbClr val="0070C0"/>
                </a:solidFill>
              </a:rPr>
              <a:t>Plán tvoria </a:t>
            </a:r>
            <a:r>
              <a:rPr lang="sk-SK" sz="2400" b="1" dirty="0">
                <a:solidFill>
                  <a:srgbClr val="002060"/>
                </a:solidFill>
              </a:rPr>
              <a:t>investície a reformy</a:t>
            </a:r>
            <a:r>
              <a:rPr lang="sk-SK" sz="2400" dirty="0">
                <a:solidFill>
                  <a:srgbClr val="0070C0"/>
                </a:solidFill>
              </a:rPr>
              <a:t>, ktoré budú riešiť </a:t>
            </a:r>
            <a:r>
              <a:rPr lang="sk-SK" sz="2400" b="1" dirty="0">
                <a:solidFill>
                  <a:srgbClr val="002060"/>
                </a:solidFill>
              </a:rPr>
              <a:t>výzvy</a:t>
            </a:r>
            <a:r>
              <a:rPr lang="sk-SK" sz="2400" dirty="0">
                <a:solidFill>
                  <a:srgbClr val="002060"/>
                </a:solidFill>
              </a:rPr>
              <a:t> </a:t>
            </a:r>
            <a:r>
              <a:rPr lang="sk-SK" sz="2400" dirty="0">
                <a:solidFill>
                  <a:srgbClr val="0070C0"/>
                </a:solidFill>
              </a:rPr>
              <a:t>identifikované v kontexte európskeho semestra, najmä v odporúčaniach Európskej komisie pre Slovensko. Plán zahŕňa aj opatrenia zamerané na riešenie výziev, ktorým Slovensko čelí v súvislosti so zelenou a digitálnou transformáciou.</a:t>
            </a:r>
            <a:endParaRPr lang="sk-SK" sz="2400" b="1" dirty="0">
              <a:solidFill>
                <a:srgbClr val="0070C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8" name="BlokTextu 7">
            <a:extLst>
              <a:ext uri="{FF2B5EF4-FFF2-40B4-BE49-F238E27FC236}">
                <a16:creationId xmlns:a16="http://schemas.microsoft.com/office/drawing/2014/main" id="{8FED3B26-CE5C-FF2F-DCE9-262081ABB3FB}"/>
              </a:ext>
            </a:extLst>
          </p:cNvPr>
          <p:cNvSpPr txBox="1"/>
          <p:nvPr/>
        </p:nvSpPr>
        <p:spPr>
          <a:xfrm>
            <a:off x="981918" y="290291"/>
            <a:ext cx="7620906" cy="446276"/>
          </a:xfrm>
          <a:prstGeom prst="rect">
            <a:avLst/>
          </a:prstGeom>
          <a:noFill/>
        </p:spPr>
        <p:txBody>
          <a:bodyPr wrap="square">
            <a:spAutoFit/>
          </a:bodyPr>
          <a:lstStyle/>
          <a:p>
            <a:pPr eaLnBrk="1" hangingPunct="1">
              <a:defRPr/>
            </a:pPr>
            <a:r>
              <a:rPr lang="sk-SK" sz="2300" b="1" dirty="0">
                <a:solidFill>
                  <a:schemeClr val="bg1"/>
                </a:solidFill>
                <a:ea typeface="Arial" charset="0"/>
                <a:cs typeface="Arial" charset="0"/>
              </a:rPr>
              <a:t>Úrad verejného zdravotníctva Slovenskej republiky (ÚVZ SR)</a:t>
            </a:r>
            <a:endParaRPr lang="sk-SK" sz="2300" b="1" dirty="0">
              <a:solidFill>
                <a:schemeClr val="bg1"/>
              </a:solidFill>
            </a:endParaRPr>
          </a:p>
        </p:txBody>
      </p:sp>
      <p:sp>
        <p:nvSpPr>
          <p:cNvPr id="6" name="AutoShape 6" descr="Plán obnovy a odolnosti Slovenskej republiky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9" name="AutoShape 8" descr="Plán obnovy a odolnosti Slovenskej republiky – Wikipédia"/>
          <p:cNvSpPr>
            <a:spLocks noChangeAspect="1" noChangeArrowheads="1"/>
          </p:cNvSpPr>
          <p:nvPr/>
        </p:nvSpPr>
        <p:spPr bwMode="auto">
          <a:xfrm>
            <a:off x="1076903" y="9742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1034" name="Picture 10"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8418" y="801424"/>
            <a:ext cx="2732519" cy="14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8E15A-8EF0-FAC9-9C72-021011C63A7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655F57C-D84A-FFB7-A4D7-1330B1CF3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36A68660-055A-6C0E-A83B-D4789EF86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B51CA5C3-F3F2-C6C0-4DDA-746661180E4D}"/>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9CDF6907-46E0-C657-D247-19FA47042748}"/>
              </a:ext>
            </a:extLst>
          </p:cNvPr>
          <p:cNvSpPr txBox="1"/>
          <p:nvPr/>
        </p:nvSpPr>
        <p:spPr>
          <a:xfrm>
            <a:off x="808939" y="856357"/>
            <a:ext cx="11049991" cy="6001643"/>
          </a:xfrm>
          <a:prstGeom prst="rect">
            <a:avLst/>
          </a:prstGeom>
          <a:noFill/>
        </p:spPr>
        <p:txBody>
          <a:bodyPr wrap="square">
            <a:spAutoFit/>
          </a:bodyPr>
          <a:lstStyle/>
          <a:p>
            <a:pPr marL="285750" indent="-285750" algn="just">
              <a:buFont typeface="Arial" panose="020B0604020202020204" pitchFamily="34" charset="0"/>
              <a:buChar char="•"/>
            </a:pPr>
            <a:r>
              <a:rPr lang="sk-SK" sz="2400" b="1" dirty="0">
                <a:solidFill>
                  <a:srgbClr val="002060"/>
                </a:solidFill>
              </a:rPr>
              <a:t>Podmienky manipulácie a výdaja jedál pre deti s osobitným stravovaním</a:t>
            </a:r>
            <a:r>
              <a:rPr lang="sk-SK" sz="2400" dirty="0">
                <a:solidFill>
                  <a:srgbClr val="002060"/>
                </a:solidFill>
              </a:rPr>
              <a:t> v zariadení školského stravovania by teda mali byť </a:t>
            </a:r>
            <a:r>
              <a:rPr lang="sk-SK" sz="2400" b="1" dirty="0">
                <a:solidFill>
                  <a:srgbClr val="002060"/>
                </a:solidFill>
              </a:rPr>
              <a:t>zapracované do prevádzkového poriadku</a:t>
            </a:r>
            <a:r>
              <a:rPr lang="sk-SK" sz="2400" dirty="0">
                <a:solidFill>
                  <a:srgbClr val="002060"/>
                </a:solidFill>
              </a:rPr>
              <a:t> zariadenia pre deti a mládež v bode režim stravovania. </a:t>
            </a:r>
          </a:p>
          <a:p>
            <a:pPr marL="285750" indent="-285750" algn="just">
              <a:buFont typeface="Arial" panose="020B0604020202020204" pitchFamily="34" charset="0"/>
              <a:buChar char="•"/>
            </a:pPr>
            <a:r>
              <a:rPr lang="sk-SK" sz="2400" dirty="0">
                <a:solidFill>
                  <a:srgbClr val="002060"/>
                </a:solidFill>
              </a:rPr>
              <a:t>Prevádzkový poriadok schvaľuje príslušný RÚVZ, ktorý posúdi podmienky manipulácie a výdaja jedál pre deti s osobitným stravovaním tak, aby boli v súlade personálnymi, materiálno-technickými a prevádzkovými podmienkami daného zariadenia pre deti a mládež, ako aj zariadenia školského stravovania. </a:t>
            </a:r>
          </a:p>
          <a:p>
            <a:pPr marL="285750" indent="-285750" algn="just">
              <a:buFont typeface="Arial" panose="020B0604020202020204" pitchFamily="34" charset="0"/>
              <a:buChar char="•"/>
            </a:pPr>
            <a:r>
              <a:rPr lang="sk-SK" sz="2400" b="1" dirty="0">
                <a:solidFill>
                  <a:srgbClr val="002060"/>
                </a:solidFill>
              </a:rPr>
              <a:t>Zákonný zástupca/rodič nesie zodpovednosť </a:t>
            </a:r>
            <a:r>
              <a:rPr lang="sk-SK" sz="2400" dirty="0">
                <a:solidFill>
                  <a:srgbClr val="002060"/>
                </a:solidFill>
              </a:rPr>
              <a:t>za zdravotnú bezpečnosť donesenej stravy do zariadenia a dodržanie nutričnej a energetickej hodnoty jedla. </a:t>
            </a:r>
          </a:p>
          <a:p>
            <a:pPr marL="285750" indent="-285750" algn="just">
              <a:buFont typeface="Arial" panose="020B0604020202020204" pitchFamily="34" charset="0"/>
              <a:buChar char="•"/>
            </a:pPr>
            <a:r>
              <a:rPr lang="sk-SK" sz="2400" dirty="0">
                <a:solidFill>
                  <a:srgbClr val="002060"/>
                </a:solidFill>
              </a:rPr>
              <a:t>Zároveň sa </a:t>
            </a:r>
            <a:r>
              <a:rPr lang="sk-SK" sz="2400" b="1" dirty="0">
                <a:solidFill>
                  <a:srgbClr val="002060"/>
                </a:solidFill>
              </a:rPr>
              <a:t>objektívna zodpovednosť vzťahuje aj na prevádzkovateľa ZSS </a:t>
            </a:r>
            <a:r>
              <a:rPr lang="sk-SK" sz="2400" dirty="0">
                <a:solidFill>
                  <a:srgbClr val="002060"/>
                </a:solidFill>
              </a:rPr>
              <a:t>– čl. čl. 17 nariadenia </a:t>
            </a:r>
            <a:r>
              <a:rPr lang="sk-SK" sz="2400" dirty="0" err="1">
                <a:solidFill>
                  <a:srgbClr val="002060"/>
                </a:solidFill>
              </a:rPr>
              <a:t>EPaR</a:t>
            </a:r>
            <a:r>
              <a:rPr lang="sk-SK" sz="2400" dirty="0">
                <a:solidFill>
                  <a:srgbClr val="002060"/>
                </a:solidFill>
              </a:rPr>
              <a:t> 178/2002, § 4 ods. 1 písm. a) zákona č. 152/1995 Z. z., § 26 ods. 4 zákona č. 355/2007 Z. z.</a:t>
            </a:r>
          </a:p>
          <a:p>
            <a:pPr marL="285750" indent="-285750" algn="just">
              <a:buFont typeface="Arial" panose="020B0604020202020204" pitchFamily="34" charset="0"/>
              <a:buChar char="•"/>
            </a:pPr>
            <a:r>
              <a:rPr lang="sk-SK" sz="2400" dirty="0">
                <a:solidFill>
                  <a:srgbClr val="002060"/>
                </a:solidFill>
              </a:rPr>
              <a:t>Donesené pokrmy v nádobách </a:t>
            </a:r>
            <a:r>
              <a:rPr lang="sk-SK" sz="2400" b="1" dirty="0">
                <a:solidFill>
                  <a:srgbClr val="002060"/>
                </a:solidFill>
              </a:rPr>
              <a:t>sa uchovávajú v samostatnom chladiacom zariadení</a:t>
            </a:r>
            <a:r>
              <a:rPr lang="sk-SK" sz="2400" dirty="0">
                <a:solidFill>
                  <a:srgbClr val="002060"/>
                </a:solidFill>
              </a:rPr>
              <a:t>, ak podmienky školskej kuchyne nedovoľujú tento postup, je možné skladovať donesený pokrm vo vyčlenenej časti chladničky, pri skladovaní je potrebné dodržiavať skladovacie podmienky podľa zásad HACCP.</a:t>
            </a:r>
          </a:p>
        </p:txBody>
      </p:sp>
    </p:spTree>
    <p:extLst>
      <p:ext uri="{BB962C8B-B14F-4D97-AF65-F5344CB8AC3E}">
        <p14:creationId xmlns:p14="http://schemas.microsoft.com/office/powerpoint/2010/main" val="3030949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ECEBB-BF38-8661-9813-0617D091F8C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1FC65F8-7D82-BD35-FC0B-16F0C1E08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B7FDCD5E-1F65-9C69-059B-EB199FD1E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3126766E-D997-C4C5-638F-D2E7DD6737E1}"/>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77F936F7-CAB1-EB3B-D46B-7F2895471C47}"/>
              </a:ext>
            </a:extLst>
          </p:cNvPr>
          <p:cNvSpPr txBox="1"/>
          <p:nvPr/>
        </p:nvSpPr>
        <p:spPr>
          <a:xfrm>
            <a:off x="808939" y="856357"/>
            <a:ext cx="11049991" cy="5324535"/>
          </a:xfrm>
          <a:prstGeom prst="rect">
            <a:avLst/>
          </a:prstGeom>
          <a:noFill/>
        </p:spPr>
        <p:txBody>
          <a:bodyPr wrap="square">
            <a:spAutoFit/>
          </a:bodyPr>
          <a:lstStyle/>
          <a:p>
            <a:pPr marL="342900" indent="-342900" algn="just">
              <a:buFont typeface="Arial" panose="020B0604020202020204" pitchFamily="34" charset="0"/>
              <a:buChar char="•"/>
            </a:pPr>
            <a:r>
              <a:rPr lang="sk-SK" sz="2000" dirty="0">
                <a:solidFill>
                  <a:srgbClr val="002060"/>
                </a:solidFill>
              </a:rPr>
              <a:t>Prevádzkovateľ ZSS </a:t>
            </a:r>
            <a:r>
              <a:rPr lang="sk-SK" sz="2000" b="1" dirty="0">
                <a:solidFill>
                  <a:srgbClr val="002060"/>
                </a:solidFill>
              </a:rPr>
              <a:t>je povinný zabezpečiť uskladnenie prinesených pokrmov </a:t>
            </a:r>
            <a:r>
              <a:rPr lang="sk-SK" sz="2000" dirty="0">
                <a:solidFill>
                  <a:srgbClr val="002060"/>
                </a:solidFill>
              </a:rPr>
              <a:t>a ostatných skladovaných potravín a surovín tak, aby bola zabezpečená ich vzájomná ochrana pred kontamináciou a bolo zabezpečené skladovanie pokrmov, potravín a surovín podľa zásad ich vzájomnej zlučiteľnosti. Pri skladovaní donesených hotových pokrmov v rámci osobitného stravovania je potrebné zabezpečiť dodržanie chladiaceho reťazca bez jeho prerušenia. ZŠS môže odmietnuť prevzatie pokrmu, ak bude miska viditeľne znečistená, napr. pokrmom.</a:t>
            </a:r>
          </a:p>
          <a:p>
            <a:pPr algn="just"/>
            <a:endParaRPr lang="sk-SK" sz="2000" dirty="0">
              <a:solidFill>
                <a:srgbClr val="002060"/>
              </a:solidFill>
            </a:endParaRPr>
          </a:p>
          <a:p>
            <a:pPr marL="342900" indent="-342900" algn="just">
              <a:buFont typeface="Arial" panose="020B0604020202020204" pitchFamily="34" charset="0"/>
              <a:buChar char="•"/>
            </a:pPr>
            <a:r>
              <a:rPr lang="sk-SK" sz="2000" dirty="0">
                <a:solidFill>
                  <a:srgbClr val="002060"/>
                </a:solidFill>
              </a:rPr>
              <a:t>Pred výdajom sa </a:t>
            </a:r>
            <a:r>
              <a:rPr lang="sk-SK" sz="2000" b="1" dirty="0">
                <a:solidFill>
                  <a:srgbClr val="002060"/>
                </a:solidFill>
              </a:rPr>
              <a:t>donesené pokrmy zohrievajú </a:t>
            </a:r>
            <a:r>
              <a:rPr lang="sk-SK" sz="2000" dirty="0">
                <a:solidFill>
                  <a:srgbClr val="002060"/>
                </a:solidFill>
              </a:rPr>
              <a:t>vo vodnom kúpeli, v mikrovlnnej rúre (alebo v inom varnom zariadení), pri ohrievaní je potrebné dodržiavať správnu hygienickú prax a postupy založené na zásadách HACCP a v prípade plastových nádob je potrebné prihliadať na maximálnu teplotu (alebo rozsah teplôt) uvedenú na obale plastu, ktorá sa nesmie presiahnuť. Vo vodnom kúpeli by mali ohrievať  predovšetkým, lebo je to najšetrnejší spôsob z hľadiska zachovania kvality jedla. Mikrovlnná rúra je menej vhodný spôsob. Tu vždy závisí aj od potreby dieťaťa, nakoľko niektoré deti s celiakiou nemôžu mať jedlo zohrievané v mikrovlnke a to je potrebné zo strany ZŠS rešpektovať. </a:t>
            </a:r>
          </a:p>
          <a:p>
            <a:pPr algn="just"/>
            <a:endParaRPr lang="sk-SK" sz="2000" dirty="0">
              <a:solidFill>
                <a:srgbClr val="002060"/>
              </a:solidFill>
            </a:endParaRPr>
          </a:p>
          <a:p>
            <a:pPr marL="342900" indent="-342900" algn="just">
              <a:buFont typeface="Arial" panose="020B0604020202020204" pitchFamily="34" charset="0"/>
              <a:buChar char="•"/>
            </a:pPr>
            <a:r>
              <a:rPr lang="sk-SK" sz="2000" b="1" dirty="0">
                <a:solidFill>
                  <a:srgbClr val="002060"/>
                </a:solidFill>
              </a:rPr>
              <a:t>Výdaj pokrmu </a:t>
            </a:r>
            <a:r>
              <a:rPr lang="sk-SK" sz="2000" dirty="0">
                <a:solidFill>
                  <a:srgbClr val="002060"/>
                </a:solidFill>
              </a:rPr>
              <a:t>– pri servírovaní pokrmu na tanieri je potrebné dodržiavať správnu hygienickú prax a postupy založené na zásadách HACCP</a:t>
            </a:r>
          </a:p>
        </p:txBody>
      </p:sp>
    </p:spTree>
    <p:extLst>
      <p:ext uri="{BB962C8B-B14F-4D97-AF65-F5344CB8AC3E}">
        <p14:creationId xmlns:p14="http://schemas.microsoft.com/office/powerpoint/2010/main" val="1468217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AF61D-3823-E095-0000-DD231D7347F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A54D20A-3CE7-98EF-F407-16EEE11DF0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50E9BF02-EA6F-7327-4581-BB2C3D169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739ADF50-0072-0D0B-EE06-D909848EE20A}"/>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02F59A12-3BD8-15B2-B10B-EBA927E7A592}"/>
              </a:ext>
            </a:extLst>
          </p:cNvPr>
          <p:cNvSpPr txBox="1"/>
          <p:nvPr/>
        </p:nvSpPr>
        <p:spPr>
          <a:xfrm>
            <a:off x="1067854" y="1003190"/>
            <a:ext cx="10324881" cy="769441"/>
          </a:xfrm>
          <a:prstGeom prst="rect">
            <a:avLst/>
          </a:prstGeom>
          <a:noFill/>
        </p:spPr>
        <p:txBody>
          <a:bodyPr wrap="square">
            <a:spAutoFit/>
          </a:bodyPr>
          <a:lstStyle/>
          <a:p>
            <a:pPr algn="ctr"/>
            <a:r>
              <a:rPr lang="sk-SK" sz="4400" b="1" dirty="0">
                <a:solidFill>
                  <a:srgbClr val="002060"/>
                </a:solidFill>
              </a:rPr>
              <a:t>Školské bufety</a:t>
            </a:r>
            <a:endParaRPr lang="sk-SK" sz="4400" dirty="0">
              <a:solidFill>
                <a:srgbClr val="002060"/>
              </a:solidFill>
              <a:effectLst/>
              <a:ea typeface="Times New Roman" panose="02020603050405020304" pitchFamily="18" charset="0"/>
            </a:endParaRPr>
          </a:p>
        </p:txBody>
      </p:sp>
      <p:pic>
        <p:nvPicPr>
          <p:cNvPr id="9218" name="Picture 2" descr="Školské bufety menia svoj sortiment. Tieto veci si tam už deti nezakúpia -  KOŠICE:DNES">
            <a:extLst>
              <a:ext uri="{FF2B5EF4-FFF2-40B4-BE49-F238E27FC236}">
                <a16:creationId xmlns:a16="http://schemas.microsoft.com/office/drawing/2014/main" id="{A3B0EBFA-5074-C636-4C03-C8EC6F5FB4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3154" y="2248481"/>
            <a:ext cx="6496593" cy="433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4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3A251-5C69-DD8D-BB80-7269B514861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CB34CBD-C0A0-C9F5-6030-B827C2E8C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D24C7E0B-51FE-0F5E-EBBE-3C5470147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A80B540C-6E91-2E51-837A-5A992D13E7C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F88C82D5-6DF1-1258-0694-4CF450B9EB58}"/>
              </a:ext>
            </a:extLst>
          </p:cNvPr>
          <p:cNvSpPr txBox="1"/>
          <p:nvPr/>
        </p:nvSpPr>
        <p:spPr>
          <a:xfrm>
            <a:off x="286640" y="724733"/>
            <a:ext cx="11334356" cy="5878532"/>
          </a:xfrm>
          <a:prstGeom prst="rect">
            <a:avLst/>
          </a:prstGeom>
          <a:noFill/>
        </p:spPr>
        <p:txBody>
          <a:bodyPr wrap="square">
            <a:spAutoFit/>
          </a:bodyPr>
          <a:lstStyle/>
          <a:p>
            <a:pPr marL="342900" indent="-342900" algn="just">
              <a:buFont typeface="Arial" panose="020B0604020202020204" pitchFamily="34" charset="0"/>
              <a:buChar char="•"/>
            </a:pPr>
            <a:r>
              <a:rPr lang="sk-SK" sz="2400" dirty="0">
                <a:solidFill>
                  <a:srgbClr val="002060"/>
                </a:solidFill>
              </a:rPr>
              <a:t>V roku 2023 bola novelizovaná vyhl. č. 75/2023 </a:t>
            </a:r>
            <a:r>
              <a:rPr lang="sk-SK" sz="2400" dirty="0" err="1">
                <a:solidFill>
                  <a:srgbClr val="002060"/>
                </a:solidFill>
              </a:rPr>
              <a:t>Z.z</a:t>
            </a:r>
            <a:r>
              <a:rPr lang="sk-SK" sz="2400" dirty="0">
                <a:solidFill>
                  <a:srgbClr val="002060"/>
                </a:solidFill>
              </a:rPr>
              <a:t>., ktorá priniesla zmeny tým, že stanovila v školských bufetoch pomer výživovo hodnotného a „nezdravého“ sortimentu, ktorý nesmie presiahnuť 50 %, zároveň sa rozšíril aj zoznam zakázaných potravín a nápojov.</a:t>
            </a:r>
          </a:p>
          <a:p>
            <a:pPr marL="342900" indent="-342900" algn="just">
              <a:buFont typeface="Arial" panose="020B0604020202020204" pitchFamily="34" charset="0"/>
              <a:buChar char="•"/>
            </a:pPr>
            <a:r>
              <a:rPr lang="sk-SK" sz="2400" dirty="0">
                <a:solidFill>
                  <a:srgbClr val="002060"/>
                </a:solidFill>
              </a:rPr>
              <a:t>Súčasná legislatívna úprava v oblasti </a:t>
            </a:r>
            <a:r>
              <a:rPr lang="sk-SK" sz="2800" b="1" dirty="0">
                <a:solidFill>
                  <a:srgbClr val="002060"/>
                </a:solidFill>
              </a:rPr>
              <a:t>školských bufetov sa napriek zavedeným zmenám javí ako nedostatočná</a:t>
            </a:r>
            <a:r>
              <a:rPr lang="sk-SK" sz="2400" dirty="0">
                <a:solidFill>
                  <a:srgbClr val="002060"/>
                </a:solidFill>
              </a:rPr>
              <a:t>, zároveň začína byť alarmujúca situácia vo výskyte nadváhy a obezity u slovenských detí a adolescentov.</a:t>
            </a:r>
          </a:p>
          <a:p>
            <a:pPr marL="342900" indent="-342900" algn="just">
              <a:buFont typeface="Arial" panose="020B0604020202020204" pitchFamily="34" charset="0"/>
              <a:buChar char="•"/>
            </a:pPr>
            <a:r>
              <a:rPr lang="sk-SK" sz="2400" b="1" dirty="0">
                <a:solidFill>
                  <a:srgbClr val="002060"/>
                </a:solidFill>
              </a:rPr>
              <a:t>Predaj zakázaných výrobkov a nápojov</a:t>
            </a:r>
            <a:r>
              <a:rPr lang="sk-SK" sz="2400" dirty="0">
                <a:solidFill>
                  <a:srgbClr val="002060"/>
                </a:solidFill>
              </a:rPr>
              <a:t>, ktorými sú nealkoholické nápoje s obsahom kofeínu, taurínu alebo chinínu, alkoholické nápoje, tabakové výrobky alebo výrobky s obsahom nikotínu, výživové doplnky, ani žiadne potraviny rýchleho občerstvenia </a:t>
            </a:r>
            <a:r>
              <a:rPr lang="sk-SK" sz="2400" b="1" dirty="0">
                <a:solidFill>
                  <a:srgbClr val="002060"/>
                </a:solidFill>
              </a:rPr>
              <a:t>nie je zisťovaný.</a:t>
            </a:r>
          </a:p>
          <a:p>
            <a:pPr marL="342900" indent="-342900" algn="just">
              <a:buFont typeface="Arial" panose="020B0604020202020204" pitchFamily="34" charset="0"/>
              <a:buChar char="•"/>
            </a:pPr>
            <a:r>
              <a:rPr lang="sk-SK" sz="2400" dirty="0">
                <a:solidFill>
                  <a:srgbClr val="002060"/>
                </a:solidFill>
              </a:rPr>
              <a:t>V školských bufetoch zostáva deťmi </a:t>
            </a:r>
            <a:r>
              <a:rPr lang="sk-SK" sz="2800" b="1" dirty="0">
                <a:solidFill>
                  <a:srgbClr val="002060"/>
                </a:solidFill>
              </a:rPr>
              <a:t>nepovšimnutý výživovo hodnotný sortiment </a:t>
            </a:r>
            <a:r>
              <a:rPr lang="sk-SK" sz="2400" dirty="0">
                <a:solidFill>
                  <a:srgbClr val="002060"/>
                </a:solidFill>
              </a:rPr>
              <a:t>a deti naďalej preferujú najmä sladkosti, cukrovinky alebo slané výrobky, ktoré sú v rámci bufetov stále dostupné. Pri výbere medzi zdravým a nezdravým deti vždy radšej siahnu po nezdravých potravinách.</a:t>
            </a:r>
          </a:p>
        </p:txBody>
      </p:sp>
    </p:spTree>
    <p:extLst>
      <p:ext uri="{BB962C8B-B14F-4D97-AF65-F5344CB8AC3E}">
        <p14:creationId xmlns:p14="http://schemas.microsoft.com/office/powerpoint/2010/main" val="1827503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4016E-3AD9-F63E-F529-2F51E06701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7BDE55D-CDD6-D1E1-A735-88F2F6636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298D0594-175E-531E-E608-26BAE559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D06D2ECD-5F6D-55BC-7A39-5E6A54600D48}"/>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BlokTextu 6">
            <a:extLst>
              <a:ext uri="{FF2B5EF4-FFF2-40B4-BE49-F238E27FC236}">
                <a16:creationId xmlns:a16="http://schemas.microsoft.com/office/drawing/2014/main" id="{70415A78-2D89-A34C-592F-8F127054ED76}"/>
              </a:ext>
            </a:extLst>
          </p:cNvPr>
          <p:cNvSpPr txBox="1"/>
          <p:nvPr/>
        </p:nvSpPr>
        <p:spPr>
          <a:xfrm>
            <a:off x="478288" y="950996"/>
            <a:ext cx="11334356" cy="5755422"/>
          </a:xfrm>
          <a:prstGeom prst="rect">
            <a:avLst/>
          </a:prstGeom>
          <a:noFill/>
        </p:spPr>
        <p:txBody>
          <a:bodyPr wrap="square">
            <a:spAutoFit/>
          </a:bodyPr>
          <a:lstStyle/>
          <a:p>
            <a:pPr marL="342900" indent="-342900" algn="just">
              <a:buFontTx/>
              <a:buChar char="-"/>
            </a:pPr>
            <a:r>
              <a:rPr lang="sk-SK" sz="2400" dirty="0">
                <a:solidFill>
                  <a:srgbClr val="002060"/>
                </a:solidFill>
              </a:rPr>
              <a:t>Za nedodržanie výživovo hodnotného sortimentu v školskom bufete </a:t>
            </a:r>
            <a:r>
              <a:rPr lang="sk-SK" sz="2800" b="1" dirty="0">
                <a:solidFill>
                  <a:srgbClr val="002060"/>
                </a:solidFill>
              </a:rPr>
              <a:t>možno pokutu uložiť len prevádzkovateľovi zariadenia pre deti a mládež</a:t>
            </a:r>
            <a:r>
              <a:rPr lang="sk-SK" sz="2400" dirty="0">
                <a:solidFill>
                  <a:srgbClr val="002060"/>
                </a:solidFill>
              </a:rPr>
              <a:t>, nakoľko správneho deliktu podľa § 57 ods. 12 zák. č. 355/2007 </a:t>
            </a:r>
            <a:r>
              <a:rPr lang="sk-SK" sz="2400" dirty="0" err="1">
                <a:solidFill>
                  <a:srgbClr val="002060"/>
                </a:solidFill>
              </a:rPr>
              <a:t>Z.z</a:t>
            </a:r>
            <a:r>
              <a:rPr lang="sk-SK" sz="2400" dirty="0">
                <a:solidFill>
                  <a:srgbClr val="002060"/>
                </a:solidFill>
              </a:rPr>
              <a:t>. na úseku verejného zdravotníctva sa dopustí prevádzkovateľ zariadenia pre deti a mládež, ak poruší niektorú z povinností podľa § 24 ods. 5.</a:t>
            </a:r>
          </a:p>
          <a:p>
            <a:pPr marL="342900" indent="-342900" algn="just">
              <a:buFontTx/>
              <a:buChar char="-"/>
            </a:pPr>
            <a:endParaRPr lang="sk-SK" sz="2400" dirty="0">
              <a:solidFill>
                <a:srgbClr val="002060"/>
              </a:solidFill>
            </a:endParaRPr>
          </a:p>
          <a:p>
            <a:pPr marL="342900" indent="-342900" algn="just">
              <a:buFontTx/>
              <a:buChar char="-"/>
            </a:pPr>
            <a:r>
              <a:rPr lang="sk-SK" sz="2400" dirty="0">
                <a:solidFill>
                  <a:srgbClr val="002060"/>
                </a:solidFill>
              </a:rPr>
              <a:t>K povinným náležitostiam prevádzkového poriadku podľa § 9 vyhl. č. 75/2023 </a:t>
            </a:r>
            <a:r>
              <a:rPr lang="sk-SK" sz="2400" dirty="0" err="1">
                <a:solidFill>
                  <a:srgbClr val="002060"/>
                </a:solidFill>
              </a:rPr>
              <a:t>Z.z</a:t>
            </a:r>
            <a:r>
              <a:rPr lang="sk-SK" sz="2400" dirty="0">
                <a:solidFill>
                  <a:srgbClr val="002060"/>
                </a:solidFill>
              </a:rPr>
              <a:t>. patrí režim stravovania vrátane plnenia celospoločenských programov podpory zdravia.</a:t>
            </a:r>
          </a:p>
          <a:p>
            <a:pPr algn="just"/>
            <a:endParaRPr lang="sk-SK" sz="2400" dirty="0">
              <a:solidFill>
                <a:srgbClr val="002060"/>
              </a:solidFill>
            </a:endParaRPr>
          </a:p>
          <a:p>
            <a:pPr marL="342900" indent="-342900" algn="just">
              <a:buFontTx/>
              <a:buChar char="-"/>
            </a:pPr>
            <a:r>
              <a:rPr lang="sk-SK" sz="2400" dirty="0">
                <a:solidFill>
                  <a:srgbClr val="002060"/>
                </a:solidFill>
              </a:rPr>
              <a:t>V rámci schvaľovaných prevádzkových poriadkov aj spôsob zabezpečenia doplnkového stravovania v  zariadení pre deti a mládež, v ktorom prebieha výchova a vzdelávanie detí a žiakov do 18 rokov veku z hľadiska sortimentu tovaru v bufetoch, a iných formách doplnkového stravovania v školách, aby sa </a:t>
            </a:r>
            <a:r>
              <a:rPr lang="sk-SK" sz="2400" b="1" dirty="0">
                <a:solidFill>
                  <a:srgbClr val="002060"/>
                </a:solidFill>
              </a:rPr>
              <a:t>do povedomia prevádzkovateľov zariadení pre deti a mládež dostávala aj ich zodpovednosť za poskytované doplnkové stravovania deťom a mladistvým </a:t>
            </a:r>
            <a:r>
              <a:rPr lang="sk-SK" sz="2400" dirty="0">
                <a:solidFill>
                  <a:srgbClr val="002060"/>
                </a:solidFill>
              </a:rPr>
              <a:t>počas pobytu v škole alebo školskom zariadení.</a:t>
            </a:r>
          </a:p>
        </p:txBody>
      </p:sp>
    </p:spTree>
    <p:extLst>
      <p:ext uri="{BB962C8B-B14F-4D97-AF65-F5344CB8AC3E}">
        <p14:creationId xmlns:p14="http://schemas.microsoft.com/office/powerpoint/2010/main" val="1429959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7461" y="2173445"/>
            <a:ext cx="6962749" cy="923330"/>
          </a:xfrm>
          <a:prstGeom prst="rect">
            <a:avLst/>
          </a:prstGeom>
          <a:noFill/>
        </p:spPr>
        <p:txBody>
          <a:bodyPr wrap="square" rtlCol="0" anchor="ctr">
            <a:spAutoFit/>
          </a:bodyPr>
          <a:lstStyle/>
          <a:p>
            <a:r>
              <a:rPr lang="sr-Latn-RS" sz="5400" dirty="0">
                <a:solidFill>
                  <a:srgbClr val="006298"/>
                </a:solidFill>
                <a:cs typeface="Times New Roman" panose="02020603050405020304" pitchFamily="18" charset="0"/>
              </a:rPr>
              <a:t>Ďakujem za pozornosť</a:t>
            </a:r>
          </a:p>
        </p:txBody>
      </p:sp>
      <p:sp>
        <p:nvSpPr>
          <p:cNvPr id="12" name="TextBox 11"/>
          <p:cNvSpPr txBox="1"/>
          <p:nvPr/>
        </p:nvSpPr>
        <p:spPr>
          <a:xfrm>
            <a:off x="4000470" y="3096775"/>
            <a:ext cx="4520073" cy="523220"/>
          </a:xfrm>
          <a:prstGeom prst="rect">
            <a:avLst/>
          </a:prstGeom>
          <a:noFill/>
        </p:spPr>
        <p:txBody>
          <a:bodyPr wrap="square" rtlCol="0">
            <a:spAutoFit/>
          </a:bodyPr>
          <a:lstStyle/>
          <a:p>
            <a:r>
              <a:rPr lang="en-US" sz="2800" dirty="0">
                <a:solidFill>
                  <a:srgbClr val="C5C7C9"/>
                </a:solidFill>
                <a:cs typeface="Times New Roman" panose="02020603050405020304" pitchFamily="18" charset="0"/>
              </a:rPr>
              <a:t>Thank you for your attention</a:t>
            </a:r>
            <a:endParaRPr lang="sr-Latn-RS" dirty="0">
              <a:solidFill>
                <a:srgbClr val="C5C7C9"/>
              </a:solidFill>
              <a:cs typeface="Times New Roman" panose="02020603050405020304" pitchFamily="18" charset="0"/>
            </a:endParaRPr>
          </a:p>
        </p:txBody>
      </p:sp>
      <p:sp>
        <p:nvSpPr>
          <p:cNvPr id="14" name="TextBox 13"/>
          <p:cNvSpPr txBox="1"/>
          <p:nvPr/>
        </p:nvSpPr>
        <p:spPr>
          <a:xfrm>
            <a:off x="4000471" y="4020105"/>
            <a:ext cx="4369088" cy="461665"/>
          </a:xfrm>
          <a:prstGeom prst="rect">
            <a:avLst/>
          </a:prstGeom>
          <a:noFill/>
        </p:spPr>
        <p:txBody>
          <a:bodyPr wrap="square" rtlCol="0">
            <a:spAutoFit/>
          </a:bodyPr>
          <a:lstStyle/>
          <a:p>
            <a:pPr algn="ctr"/>
            <a:r>
              <a:rPr lang="sk-SK" sz="2400" dirty="0" err="1">
                <a:solidFill>
                  <a:srgbClr val="006298"/>
                </a:solidFill>
                <a:latin typeface="Calibri  "/>
                <a:cs typeface="Times New Roman" panose="02020603050405020304" pitchFamily="18" charset="0"/>
              </a:rPr>
              <a:t>nr.gregusova</a:t>
            </a:r>
            <a:r>
              <a:rPr lang="en-US" sz="2400" dirty="0">
                <a:solidFill>
                  <a:srgbClr val="006298"/>
                </a:solidFill>
                <a:latin typeface="Calibri  "/>
                <a:cs typeface="Times New Roman" panose="02020603050405020304" pitchFamily="18" charset="0"/>
              </a:rPr>
              <a:t>@uvzsr.</a:t>
            </a:r>
            <a:r>
              <a:rPr lang="sk-SK" sz="2400" dirty="0" err="1">
                <a:solidFill>
                  <a:srgbClr val="006298"/>
                </a:solidFill>
                <a:latin typeface="Calibri  "/>
                <a:cs typeface="Times New Roman" panose="02020603050405020304" pitchFamily="18" charset="0"/>
              </a:rPr>
              <a:t>sk</a:t>
            </a:r>
            <a:endParaRPr lang="sr-Latn-RS" sz="2400" dirty="0">
              <a:solidFill>
                <a:srgbClr val="006298"/>
              </a:solidFill>
              <a:latin typeface="Calibri  "/>
              <a:cs typeface="Times New Roman" panose="02020603050405020304" pitchFamily="18" charset="0"/>
            </a:endParaRPr>
          </a:p>
        </p:txBody>
      </p:sp>
    </p:spTree>
    <p:extLst>
      <p:ext uri="{BB962C8B-B14F-4D97-AF65-F5344CB8AC3E}">
        <p14:creationId xmlns:p14="http://schemas.microsoft.com/office/powerpoint/2010/main" val="40467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62" y="286386"/>
            <a:ext cx="143473" cy="4304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4" name="TextBox 3"/>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2050" name="Picture 2" descr="EXCELENTNÁ VEDA – NA KATEDRE PSYCHOLÓGIE ŠTARTUJE VÝZNAMNÝ PROJEKT Z PLÁNU  OBNO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9670" y="5528975"/>
            <a:ext cx="2271048" cy="11835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7644" y="1123607"/>
            <a:ext cx="10447666" cy="5632311"/>
          </a:xfrm>
          <a:prstGeom prst="rect">
            <a:avLst/>
          </a:prstGeom>
        </p:spPr>
        <p:txBody>
          <a:bodyPr wrap="square">
            <a:spAutoFit/>
          </a:bodyPr>
          <a:lstStyle/>
          <a:p>
            <a:r>
              <a:rPr lang="sk-SK" sz="2400" b="1" dirty="0">
                <a:solidFill>
                  <a:srgbClr val="002060"/>
                </a:solidFill>
                <a:latin typeface="Calibri" panose="020F0502020204030204" pitchFamily="34" charset="0"/>
              </a:rPr>
              <a:t>Reformy a investície</a:t>
            </a:r>
          </a:p>
          <a:p>
            <a:pPr marL="342900" indent="-342900" algn="just">
              <a:buFont typeface="Arial" panose="020B0604020202020204" pitchFamily="34" charset="0"/>
              <a:buChar char="•"/>
            </a:pPr>
            <a:r>
              <a:rPr lang="sk-SK" sz="2400" dirty="0">
                <a:solidFill>
                  <a:srgbClr val="0070C0"/>
                </a:solidFill>
                <a:latin typeface="Calibri" panose="020F0502020204030204" pitchFamily="34" charset="0"/>
              </a:rPr>
              <a:t>MŠVVaM SR vykonáva reformy a investície v 2 oblastiach Plánu obnovy a odolnosti SR, ktoré sa členia na 4 komponenty.</a:t>
            </a:r>
          </a:p>
          <a:p>
            <a:pPr marL="342900" indent="-342900" algn="just">
              <a:buFont typeface="Arial" panose="020B0604020202020204" pitchFamily="34" charset="0"/>
              <a:buChar char="•"/>
            </a:pPr>
            <a:r>
              <a:rPr lang="sk-SK" sz="2400" dirty="0">
                <a:solidFill>
                  <a:srgbClr val="0070C0"/>
                </a:solidFill>
                <a:latin typeface="Calibri" panose="020F0502020204030204" pitchFamily="34" charset="0"/>
              </a:rPr>
              <a:t>V oblasti </a:t>
            </a:r>
            <a:r>
              <a:rPr lang="sk-SK" sz="2400" b="1" dirty="0">
                <a:solidFill>
                  <a:srgbClr val="002060"/>
                </a:solidFill>
                <a:latin typeface="Calibri" panose="020F0502020204030204" pitchFamily="34" charset="0"/>
              </a:rPr>
              <a:t>Kvalitné vzdelávanie </a:t>
            </a:r>
            <a:r>
              <a:rPr lang="sk-SK" sz="2400" dirty="0">
                <a:solidFill>
                  <a:srgbClr val="0070C0"/>
                </a:solidFill>
                <a:latin typeface="Calibri" panose="020F0502020204030204" pitchFamily="34" charset="0"/>
              </a:rPr>
              <a:t>sa reformy a investície týkajú:</a:t>
            </a:r>
          </a:p>
          <a:p>
            <a:pPr algn="just"/>
            <a:r>
              <a:rPr lang="sk-SK" sz="2400" dirty="0">
                <a:solidFill>
                  <a:srgbClr val="0070C0"/>
                </a:solidFill>
                <a:latin typeface="Calibri" panose="020F0502020204030204" pitchFamily="34" charset="0"/>
              </a:rPr>
              <a:t>- Komponentu 6: </a:t>
            </a:r>
            <a:r>
              <a:rPr lang="sk-SK" sz="2400" dirty="0">
                <a:solidFill>
                  <a:srgbClr val="0070C0"/>
                </a:solidFill>
                <a:latin typeface="Calibri" panose="020F0502020204030204" pitchFamily="34" charset="0"/>
                <a:hlinkClick r:id="rId5"/>
              </a:rPr>
              <a:t>Dostupnosť, rozvoj a kvalita inkluzívneho vzdelávania na všetkých stupňoch</a:t>
            </a:r>
            <a:r>
              <a:rPr lang="sk-SK" sz="2400" dirty="0">
                <a:solidFill>
                  <a:srgbClr val="0070C0"/>
                </a:solidFill>
                <a:latin typeface="Calibri" panose="020F0502020204030204" pitchFamily="34" charset="0"/>
              </a:rPr>
              <a:t> </a:t>
            </a:r>
            <a:r>
              <a:rPr lang="sk-SK" sz="2400" dirty="0">
                <a:solidFill>
                  <a:srgbClr val="FF0000"/>
                </a:solidFill>
                <a:latin typeface="Calibri" panose="020F0502020204030204" pitchFamily="34" charset="0"/>
              </a:rPr>
              <a:t>(alokovaných 210 miliónov eur)</a:t>
            </a:r>
            <a:endParaRPr lang="sk-SK" sz="2400" dirty="0">
              <a:solidFill>
                <a:srgbClr val="0070C0"/>
              </a:solidFill>
              <a:latin typeface="Calibri" panose="020F0502020204030204" pitchFamily="34" charset="0"/>
            </a:endParaRPr>
          </a:p>
          <a:p>
            <a:pPr algn="just"/>
            <a:r>
              <a:rPr lang="sk-SK" sz="2400" dirty="0">
                <a:solidFill>
                  <a:srgbClr val="0070C0"/>
                </a:solidFill>
                <a:latin typeface="Calibri" panose="020F0502020204030204" pitchFamily="34" charset="0"/>
              </a:rPr>
              <a:t>- Komponentu 7: </a:t>
            </a:r>
            <a:r>
              <a:rPr lang="sk-SK" sz="2400" dirty="0">
                <a:solidFill>
                  <a:srgbClr val="0070C0"/>
                </a:solidFill>
                <a:latin typeface="Calibri" panose="020F0502020204030204" pitchFamily="34" charset="0"/>
                <a:hlinkClick r:id="rId6"/>
              </a:rPr>
              <a:t>Vzdelávanie pre 21. storočie</a:t>
            </a:r>
            <a:r>
              <a:rPr lang="sk-SK" sz="2400" dirty="0">
                <a:solidFill>
                  <a:srgbClr val="0070C0"/>
                </a:solidFill>
                <a:latin typeface="Calibri" panose="020F0502020204030204" pitchFamily="34" charset="0"/>
              </a:rPr>
              <a:t> </a:t>
            </a:r>
            <a:r>
              <a:rPr lang="sk-SK" sz="2400" dirty="0">
                <a:solidFill>
                  <a:srgbClr val="FF0000"/>
                </a:solidFill>
                <a:latin typeface="Calibri" panose="020F0502020204030204" pitchFamily="34" charset="0"/>
              </a:rPr>
              <a:t>(alokovaných 469 miliónov eur)</a:t>
            </a:r>
            <a:endParaRPr lang="sk-SK" sz="2400" dirty="0">
              <a:solidFill>
                <a:srgbClr val="0070C0"/>
              </a:solidFill>
              <a:latin typeface="Calibri" panose="020F0502020204030204" pitchFamily="34" charset="0"/>
            </a:endParaRPr>
          </a:p>
          <a:p>
            <a:pPr marL="342900" indent="-342900" algn="just">
              <a:buFont typeface="Arial" panose="020B0604020202020204" pitchFamily="34" charset="0"/>
              <a:buChar char="•"/>
            </a:pPr>
            <a:r>
              <a:rPr lang="sk-SK" sz="2400" dirty="0">
                <a:solidFill>
                  <a:srgbClr val="0070C0"/>
                </a:solidFill>
                <a:latin typeface="Calibri" panose="020F0502020204030204" pitchFamily="34" charset="0"/>
              </a:rPr>
              <a:t>V oblasti </a:t>
            </a:r>
            <a:r>
              <a:rPr lang="sk-SK" sz="2400" b="1" dirty="0">
                <a:solidFill>
                  <a:srgbClr val="002060"/>
                </a:solidFill>
                <a:latin typeface="Calibri" panose="020F0502020204030204" pitchFamily="34" charset="0"/>
              </a:rPr>
              <a:t>Veda, výskum a inovácie </a:t>
            </a:r>
            <a:r>
              <a:rPr lang="sk-SK" sz="2400" dirty="0">
                <a:solidFill>
                  <a:srgbClr val="0070C0"/>
                </a:solidFill>
                <a:latin typeface="Calibri" panose="020F0502020204030204" pitchFamily="34" charset="0"/>
              </a:rPr>
              <a:t>sa reformy a investície týkajú:</a:t>
            </a:r>
          </a:p>
          <a:p>
            <a:pPr algn="just"/>
            <a:r>
              <a:rPr lang="sk-SK" sz="2400" dirty="0">
                <a:solidFill>
                  <a:srgbClr val="0070C0"/>
                </a:solidFill>
                <a:latin typeface="Calibri" panose="020F0502020204030204" pitchFamily="34" charset="0"/>
              </a:rPr>
              <a:t>- Komponentu 8: </a:t>
            </a:r>
            <a:r>
              <a:rPr lang="sk-SK" sz="2400" dirty="0">
                <a:solidFill>
                  <a:srgbClr val="0070C0"/>
                </a:solidFill>
                <a:latin typeface="Calibri" panose="020F0502020204030204" pitchFamily="34" charset="0"/>
                <a:hlinkClick r:id="rId7"/>
              </a:rPr>
              <a:t>Zvýšenie výkonnosti slovenských vysokých škôl</a:t>
            </a:r>
            <a:r>
              <a:rPr lang="sk-SK" sz="2400" dirty="0">
                <a:solidFill>
                  <a:srgbClr val="0070C0"/>
                </a:solidFill>
                <a:latin typeface="Calibri" panose="020F0502020204030204" pitchFamily="34" charset="0"/>
              </a:rPr>
              <a:t> </a:t>
            </a:r>
            <a:r>
              <a:rPr lang="sk-SK" sz="2400" dirty="0">
                <a:solidFill>
                  <a:srgbClr val="FF0000"/>
                </a:solidFill>
                <a:latin typeface="Calibri" panose="020F0502020204030204" pitchFamily="34" charset="0"/>
              </a:rPr>
              <a:t>(213 miliónov eur)</a:t>
            </a:r>
            <a:endParaRPr lang="sk-SK" sz="2400" dirty="0">
              <a:solidFill>
                <a:srgbClr val="0070C0"/>
              </a:solidFill>
              <a:latin typeface="Calibri" panose="020F0502020204030204" pitchFamily="34" charset="0"/>
            </a:endParaRPr>
          </a:p>
          <a:p>
            <a:pPr algn="just"/>
            <a:r>
              <a:rPr lang="sk-SK" sz="2400" dirty="0">
                <a:solidFill>
                  <a:srgbClr val="0070C0"/>
                </a:solidFill>
                <a:latin typeface="Calibri" panose="020F0502020204030204" pitchFamily="34" charset="0"/>
              </a:rPr>
              <a:t>- Komponentu 10: </a:t>
            </a:r>
            <a:r>
              <a:rPr lang="sk-SK" sz="2400" dirty="0">
                <a:solidFill>
                  <a:srgbClr val="0070C0"/>
                </a:solidFill>
                <a:latin typeface="Calibri" panose="020F0502020204030204" pitchFamily="34" charset="0"/>
                <a:hlinkClick r:id="rId8"/>
              </a:rPr>
              <a:t>Lákanie a udržanie talento</a:t>
            </a:r>
            <a:r>
              <a:rPr lang="sk-SK" sz="2400" dirty="0">
                <a:solidFill>
                  <a:srgbClr val="0070C0"/>
                </a:solidFill>
                <a:latin typeface="Calibri" panose="020F0502020204030204" pitchFamily="34" charset="0"/>
              </a:rPr>
              <a:t>v</a:t>
            </a:r>
          </a:p>
          <a:p>
            <a:pPr algn="just"/>
            <a:endParaRPr lang="sk-SK" sz="2400" dirty="0">
              <a:solidFill>
                <a:srgbClr val="0070C0"/>
              </a:solidFill>
              <a:latin typeface="Calibri" panose="020F0502020204030204" pitchFamily="34" charset="0"/>
            </a:endParaRPr>
          </a:p>
          <a:p>
            <a:pPr algn="just"/>
            <a:r>
              <a:rPr lang="sk-SK" sz="2400" dirty="0">
                <a:solidFill>
                  <a:srgbClr val="0070C0"/>
                </a:solidFill>
                <a:latin typeface="Calibri" panose="020F0502020204030204" pitchFamily="34" charset="0"/>
              </a:rPr>
              <a:t>MŠVVaM SR realizuje v pozícii prijímateľa v rámci Plánu obnovy a odolnosti SR nasledujúcu investíciu:</a:t>
            </a:r>
          </a:p>
          <a:p>
            <a:pPr marL="342900" indent="-342900" algn="just">
              <a:buFont typeface="Arial" panose="020B0604020202020204" pitchFamily="34" charset="0"/>
              <a:buChar char="•"/>
            </a:pPr>
            <a:r>
              <a:rPr lang="sk-SK" sz="2400" dirty="0">
                <a:solidFill>
                  <a:srgbClr val="0070C0"/>
                </a:solidFill>
                <a:latin typeface="Calibri" panose="020F0502020204030204" pitchFamily="34" charset="0"/>
              </a:rPr>
              <a:t>V oblasti </a:t>
            </a:r>
            <a:r>
              <a:rPr lang="sk-SK" sz="2400" b="1" dirty="0">
                <a:solidFill>
                  <a:srgbClr val="002060"/>
                </a:solidFill>
                <a:latin typeface="Calibri" panose="020F0502020204030204" pitchFamily="34" charset="0"/>
              </a:rPr>
              <a:t>Lepšie služby pre občanov a podnikateľov</a:t>
            </a:r>
          </a:p>
          <a:p>
            <a:pPr algn="just"/>
            <a:r>
              <a:rPr lang="sk-SK" sz="2400" dirty="0">
                <a:solidFill>
                  <a:srgbClr val="0070C0"/>
                </a:solidFill>
                <a:latin typeface="Calibri" panose="020F0502020204030204" pitchFamily="34" charset="0"/>
              </a:rPr>
              <a:t>- Komponentu 17: Digitálne Slovensko</a:t>
            </a:r>
            <a:endParaRPr lang="sk-SK" sz="2400" b="0" i="0" dirty="0">
              <a:solidFill>
                <a:srgbClr val="0070C0"/>
              </a:solidFill>
              <a:effectLst/>
              <a:latin typeface="Calibri" panose="020F0502020204030204" pitchFamily="34" charset="0"/>
            </a:endParaRPr>
          </a:p>
        </p:txBody>
      </p:sp>
      <p:sp>
        <p:nvSpPr>
          <p:cNvPr id="6" name="Oval 4">
            <a:extLst>
              <a:ext uri="{FF2B5EF4-FFF2-40B4-BE49-F238E27FC236}">
                <a16:creationId xmlns:a16="http://schemas.microsoft.com/office/drawing/2014/main" id="{E6399FBC-D54C-A307-600B-9902350459D7}"/>
              </a:ext>
            </a:extLst>
          </p:cNvPr>
          <p:cNvSpPr/>
          <p:nvPr/>
        </p:nvSpPr>
        <p:spPr>
          <a:xfrm>
            <a:off x="1765971" y="2044225"/>
            <a:ext cx="10214747" cy="173646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01716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7644" y="1539810"/>
            <a:ext cx="10541183" cy="2554545"/>
          </a:xfrm>
          <a:prstGeom prst="rect">
            <a:avLst/>
          </a:prstGeom>
          <a:noFill/>
        </p:spPr>
        <p:txBody>
          <a:bodyPr wrap="square" rtlCol="0" anchor="ctr">
            <a:spAutoFit/>
          </a:bodyPr>
          <a:lstStyle/>
          <a:p>
            <a:r>
              <a:rPr lang="sk-SK" sz="2400" b="1" dirty="0">
                <a:solidFill>
                  <a:srgbClr val="002060"/>
                </a:solidFill>
              </a:rPr>
              <a:t>Výzvy</a:t>
            </a:r>
          </a:p>
          <a:p>
            <a:pPr marL="342900" indent="-342900" algn="just">
              <a:buFont typeface="Arial" panose="020B0604020202020204" pitchFamily="34" charset="0"/>
              <a:buChar char="•"/>
            </a:pPr>
            <a:r>
              <a:rPr lang="sk-SK" sz="2400" dirty="0">
                <a:solidFill>
                  <a:srgbClr val="0070C0"/>
                </a:solidFill>
              </a:rPr>
              <a:t>Ministerstvo školstva, vedy, výskumu a športu SR pripravilo na celé obdobie implementácie Plánu obnovy a odolnosti </a:t>
            </a:r>
            <a:r>
              <a:rPr lang="sk-SK" sz="2400" b="1" dirty="0">
                <a:solidFill>
                  <a:srgbClr val="002060"/>
                </a:solidFill>
              </a:rPr>
              <a:t>Harmonogram výziev a priamych vyzvaní. </a:t>
            </a:r>
          </a:p>
          <a:p>
            <a:pPr marL="342900" indent="-342900" algn="just">
              <a:buFont typeface="Arial" panose="020B0604020202020204" pitchFamily="34" charset="0"/>
              <a:buChar char="•"/>
            </a:pPr>
            <a:r>
              <a:rPr lang="sk-SK" sz="2400" dirty="0">
                <a:solidFill>
                  <a:srgbClr val="0070C0"/>
                </a:solidFill>
              </a:rPr>
              <a:t>Na základe tohto harmonogramu bude ministerstvo vyhlasovať výzvy k jednotlivým reformám a investíciám, za ktorých realizáciu je zodpovedné. </a:t>
            </a:r>
            <a:endParaRPr lang="sk-SK" sz="1600" b="1" dirty="0"/>
          </a:p>
          <a:p>
            <a:pPr algn="just" eaLnBrk="1" hangingPunct="1">
              <a:lnSpc>
                <a:spcPct val="100000"/>
              </a:lnSpc>
              <a:spcBef>
                <a:spcPts val="0"/>
              </a:spcBef>
              <a:defRPr/>
            </a:pPr>
            <a:endParaRPr lang="sk-SK" sz="1600" dirty="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A6E62BCB-B640-447C-9105-D97D03B71928}"/>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4" name="Picture 2" descr="Free Touch Circuit Board photo and picture">
            <a:extLst>
              <a:ext uri="{FF2B5EF4-FFF2-40B4-BE49-F238E27FC236}">
                <a16:creationId xmlns:a16="http://schemas.microsoft.com/office/drawing/2014/main" id="{1FDBAB62-09DA-6F16-EB22-F91DFE138C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3167" y="4186293"/>
            <a:ext cx="2565660" cy="1927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3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A6E62BCB-B640-447C-9105-D97D03B71928}"/>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5" name="Picture 4"/>
          <p:cNvPicPr>
            <a:picLocks noChangeAspect="1"/>
          </p:cNvPicPr>
          <p:nvPr/>
        </p:nvPicPr>
        <p:blipFill rotWithShape="1">
          <a:blip r:embed="rId4"/>
          <a:srcRect l="25163" t="18090" r="25797" b="15032"/>
          <a:stretch/>
        </p:blipFill>
        <p:spPr>
          <a:xfrm>
            <a:off x="2590008" y="839034"/>
            <a:ext cx="7487853" cy="5744106"/>
          </a:xfrm>
          <a:prstGeom prst="rect">
            <a:avLst/>
          </a:prstGeom>
        </p:spPr>
      </p:pic>
      <p:sp>
        <p:nvSpPr>
          <p:cNvPr id="4" name="Right Arrow 3"/>
          <p:cNvSpPr/>
          <p:nvPr/>
        </p:nvSpPr>
        <p:spPr>
          <a:xfrm>
            <a:off x="1015907" y="5188945"/>
            <a:ext cx="1574101" cy="4185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60506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1A00A-9779-A53C-1DFD-42269BA8892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88D19CF-9B03-8F43-5B90-737F72CA6929}"/>
              </a:ext>
            </a:extLst>
          </p:cNvPr>
          <p:cNvSpPr txBox="1"/>
          <p:nvPr/>
        </p:nvSpPr>
        <p:spPr>
          <a:xfrm>
            <a:off x="550026" y="3174717"/>
            <a:ext cx="11150562" cy="677108"/>
          </a:xfrm>
          <a:prstGeom prst="rect">
            <a:avLst/>
          </a:prstGeom>
          <a:noFill/>
        </p:spPr>
        <p:txBody>
          <a:bodyPr wrap="square" rtlCol="0" anchor="ctr">
            <a:spAutoFit/>
          </a:bodyPr>
          <a:lstStyle/>
          <a:p>
            <a:pPr marL="0" indent="0" algn="ctr">
              <a:buNone/>
            </a:pPr>
            <a:endParaRPr lang="sk-SK" sz="2200" b="1" dirty="0">
              <a:solidFill>
                <a:srgbClr val="006298"/>
              </a:solidFill>
            </a:endParaRPr>
          </a:p>
          <a:p>
            <a:pPr algn="just" eaLnBrk="1" hangingPunct="1">
              <a:lnSpc>
                <a:spcPct val="100000"/>
              </a:lnSpc>
              <a:spcBef>
                <a:spcPts val="0"/>
              </a:spcBef>
              <a:defRPr/>
            </a:pPr>
            <a:endParaRPr lang="sk-SK" sz="1600" dirty="0">
              <a:cs typeface="Times New Roman" panose="02020603050405020304" pitchFamily="18" charset="0"/>
            </a:endParaRPr>
          </a:p>
        </p:txBody>
      </p:sp>
      <p:pic>
        <p:nvPicPr>
          <p:cNvPr id="2" name="Picture 1">
            <a:extLst>
              <a:ext uri="{FF2B5EF4-FFF2-40B4-BE49-F238E27FC236}">
                <a16:creationId xmlns:a16="http://schemas.microsoft.com/office/drawing/2014/main" id="{241FB0B7-9E43-5AA0-D901-92A116150A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7F62BADC-3348-BC1F-3FC0-772A8AD30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F7627BC9-1B0A-541D-19CE-B563674D3D63}"/>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pic>
        <p:nvPicPr>
          <p:cNvPr id="4" name="Picture 3"/>
          <p:cNvPicPr>
            <a:picLocks noChangeAspect="1"/>
          </p:cNvPicPr>
          <p:nvPr/>
        </p:nvPicPr>
        <p:blipFill rotWithShape="1">
          <a:blip r:embed="rId4"/>
          <a:srcRect l="24839" t="29085" r="25949" b="14098"/>
          <a:stretch/>
        </p:blipFill>
        <p:spPr>
          <a:xfrm>
            <a:off x="1328328" y="966355"/>
            <a:ext cx="8976237" cy="5399369"/>
          </a:xfrm>
          <a:prstGeom prst="rect">
            <a:avLst/>
          </a:prstGeom>
        </p:spPr>
      </p:pic>
      <p:sp>
        <p:nvSpPr>
          <p:cNvPr id="8" name="Right Arrow 7"/>
          <p:cNvSpPr/>
          <p:nvPr/>
        </p:nvSpPr>
        <p:spPr>
          <a:xfrm>
            <a:off x="152127" y="966355"/>
            <a:ext cx="1574101" cy="4185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Right Arrow 8"/>
          <p:cNvSpPr/>
          <p:nvPr/>
        </p:nvSpPr>
        <p:spPr>
          <a:xfrm>
            <a:off x="152126" y="2498707"/>
            <a:ext cx="1574101" cy="4185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99412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2CE-72B0-4BA0-9B41-C5E97574BE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615DA4-6B7F-3DB7-7B14-46B15F026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 y="278457"/>
            <a:ext cx="143473" cy="430418"/>
          </a:xfrm>
          <a:prstGeom prst="rect">
            <a:avLst/>
          </a:prstGeom>
        </p:spPr>
      </p:pic>
      <p:pic>
        <p:nvPicPr>
          <p:cNvPr id="3" name="Picture 2">
            <a:extLst>
              <a:ext uri="{FF2B5EF4-FFF2-40B4-BE49-F238E27FC236}">
                <a16:creationId xmlns:a16="http://schemas.microsoft.com/office/drawing/2014/main" id="{F7FF2722-4193-D75D-36DD-10820E71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4" y="278457"/>
            <a:ext cx="11334356" cy="430418"/>
          </a:xfrm>
          <a:prstGeom prst="rect">
            <a:avLst/>
          </a:prstGeom>
        </p:spPr>
      </p:pic>
      <p:sp>
        <p:nvSpPr>
          <p:cNvPr id="6" name="TextBox 3">
            <a:extLst>
              <a:ext uri="{FF2B5EF4-FFF2-40B4-BE49-F238E27FC236}">
                <a16:creationId xmlns:a16="http://schemas.microsoft.com/office/drawing/2014/main" id="{2026BC6D-3C65-3740-EB13-80F950016C9B}"/>
              </a:ext>
            </a:extLst>
          </p:cNvPr>
          <p:cNvSpPr txBox="1"/>
          <p:nvPr/>
        </p:nvSpPr>
        <p:spPr>
          <a:xfrm>
            <a:off x="1067854" y="278457"/>
            <a:ext cx="10532162" cy="446276"/>
          </a:xfrm>
          <a:prstGeom prst="rect">
            <a:avLst/>
          </a:prstGeom>
          <a:noFill/>
        </p:spPr>
        <p:txBody>
          <a:bodyPr wrap="square" rtlCol="0">
            <a:spAutoFit/>
          </a:bodyPr>
          <a:lstStyle/>
          <a:p>
            <a:pPr eaLnBrk="1" hangingPunct="1">
              <a:defRPr/>
            </a:pPr>
            <a:r>
              <a:rPr lang="sk-SK" sz="2300" b="1" dirty="0">
                <a:solidFill>
                  <a:schemeClr val="bg1"/>
                </a:solidFill>
                <a:ea typeface="Arial" charset="0"/>
                <a:cs typeface="Arial" charset="0"/>
              </a:rPr>
              <a:t>Úrad verejného zdravotníctva SR a 36 regionálnych úradov verejného zdravotníctva   </a:t>
            </a:r>
            <a:endParaRPr lang="sk-SK" sz="2300" b="1" dirty="0">
              <a:solidFill>
                <a:schemeClr val="bg1"/>
              </a:solidFill>
            </a:endParaRPr>
          </a:p>
        </p:txBody>
      </p:sp>
      <p:sp>
        <p:nvSpPr>
          <p:cNvPr id="7" name="TextBox 6"/>
          <p:cNvSpPr txBox="1"/>
          <p:nvPr/>
        </p:nvSpPr>
        <p:spPr>
          <a:xfrm>
            <a:off x="1058833" y="1952678"/>
            <a:ext cx="10541183" cy="3293209"/>
          </a:xfrm>
          <a:prstGeom prst="rect">
            <a:avLst/>
          </a:prstGeom>
          <a:noFill/>
        </p:spPr>
        <p:txBody>
          <a:bodyPr wrap="square" rtlCol="0" anchor="ctr">
            <a:spAutoFit/>
          </a:bodyPr>
          <a:lstStyle/>
          <a:p>
            <a:r>
              <a:rPr lang="sk-SK" sz="2400" b="1" dirty="0">
                <a:solidFill>
                  <a:srgbClr val="002060"/>
                </a:solidFill>
              </a:rPr>
              <a:t>Aktuálne je v rámci Plánu a obnovy SR zapojených 293 škôl.</a:t>
            </a:r>
          </a:p>
          <a:p>
            <a:endParaRPr lang="sk-SK" sz="2400" b="1" dirty="0">
              <a:solidFill>
                <a:srgbClr val="002060"/>
              </a:solidFill>
            </a:endParaRPr>
          </a:p>
          <a:p>
            <a:pPr marL="342900" indent="-342900" algn="just">
              <a:buFont typeface="Arial" panose="020B0604020202020204" pitchFamily="34" charset="0"/>
              <a:buChar char="•"/>
            </a:pPr>
            <a:r>
              <a:rPr lang="sk-SK" sz="2400" dirty="0">
                <a:solidFill>
                  <a:srgbClr val="0070C0"/>
                </a:solidFill>
              </a:rPr>
              <a:t>Výzva </a:t>
            </a:r>
            <a:r>
              <a:rPr lang="sk-SK" sz="2400" b="1" dirty="0">
                <a:solidFill>
                  <a:srgbClr val="0070C0"/>
                </a:solidFill>
              </a:rPr>
              <a:t>„Zvýšenie kapacít materských škôl“: </a:t>
            </a:r>
            <a:r>
              <a:rPr lang="sk-SK" sz="2400" b="1" dirty="0">
                <a:solidFill>
                  <a:srgbClr val="002060"/>
                </a:solidFill>
              </a:rPr>
              <a:t>225</a:t>
            </a:r>
            <a:r>
              <a:rPr lang="sk-SK" sz="2400" dirty="0">
                <a:solidFill>
                  <a:srgbClr val="0070C0"/>
                </a:solidFill>
              </a:rPr>
              <a:t> materských škôl</a:t>
            </a:r>
          </a:p>
          <a:p>
            <a:pPr marL="342900" indent="-342900" algn="just">
              <a:buFont typeface="Arial" panose="020B0604020202020204" pitchFamily="34" charset="0"/>
              <a:buChar char="•"/>
            </a:pPr>
            <a:endParaRPr lang="sk-SK" sz="2400" b="1" dirty="0">
              <a:solidFill>
                <a:srgbClr val="0070C0"/>
              </a:solidFill>
            </a:endParaRPr>
          </a:p>
          <a:p>
            <a:pPr marL="342900" indent="-342900" algn="just">
              <a:buFont typeface="Arial" panose="020B0604020202020204" pitchFamily="34" charset="0"/>
              <a:buChar char="•"/>
            </a:pPr>
            <a:r>
              <a:rPr lang="sk-SK" sz="2400" dirty="0">
                <a:solidFill>
                  <a:srgbClr val="0070C0"/>
                </a:solidFill>
              </a:rPr>
              <a:t>Výzva</a:t>
            </a:r>
            <a:r>
              <a:rPr lang="sk-SK" sz="2400" b="1" dirty="0">
                <a:solidFill>
                  <a:srgbClr val="0070C0"/>
                </a:solidFill>
              </a:rPr>
              <a:t> „Zvýšenie kapacít základných škôl: </a:t>
            </a:r>
            <a:r>
              <a:rPr lang="sk-SK" sz="2400" b="1" dirty="0">
                <a:solidFill>
                  <a:srgbClr val="002060"/>
                </a:solidFill>
              </a:rPr>
              <a:t>35</a:t>
            </a:r>
            <a:r>
              <a:rPr lang="sk-SK" sz="2400" dirty="0">
                <a:solidFill>
                  <a:srgbClr val="0070C0"/>
                </a:solidFill>
              </a:rPr>
              <a:t> základných škôl</a:t>
            </a:r>
          </a:p>
          <a:p>
            <a:pPr marL="342900" indent="-342900" algn="just">
              <a:buFont typeface="Arial" panose="020B0604020202020204" pitchFamily="34" charset="0"/>
              <a:buChar char="•"/>
            </a:pPr>
            <a:endParaRPr lang="sk-SK" sz="2400" b="1" dirty="0">
              <a:solidFill>
                <a:srgbClr val="0070C0"/>
              </a:solidFill>
            </a:endParaRPr>
          </a:p>
          <a:p>
            <a:pPr marL="342900" indent="-342900" algn="just">
              <a:buFont typeface="Arial" panose="020B0604020202020204" pitchFamily="34" charset="0"/>
              <a:buChar char="•"/>
            </a:pPr>
            <a:r>
              <a:rPr lang="sk-SK" sz="2400" dirty="0">
                <a:solidFill>
                  <a:srgbClr val="0070C0"/>
                </a:solidFill>
              </a:rPr>
              <a:t>Výzva</a:t>
            </a:r>
            <a:r>
              <a:rPr lang="sk-SK" sz="2400" b="1" dirty="0">
                <a:solidFill>
                  <a:srgbClr val="0070C0"/>
                </a:solidFill>
              </a:rPr>
              <a:t> „Odstránenie dvojzmennej prevádzky: </a:t>
            </a:r>
            <a:r>
              <a:rPr lang="sk-SK" sz="2400" b="1" dirty="0">
                <a:solidFill>
                  <a:srgbClr val="002060"/>
                </a:solidFill>
              </a:rPr>
              <a:t>33</a:t>
            </a:r>
            <a:r>
              <a:rPr lang="sk-SK" sz="2400" dirty="0">
                <a:solidFill>
                  <a:srgbClr val="0070C0"/>
                </a:solidFill>
              </a:rPr>
              <a:t> základných škôl</a:t>
            </a:r>
          </a:p>
          <a:p>
            <a:pPr marL="342900" indent="-342900" algn="just">
              <a:buFont typeface="Arial" panose="020B0604020202020204" pitchFamily="34" charset="0"/>
              <a:buChar char="•"/>
            </a:pPr>
            <a:endParaRPr lang="sk-SK" sz="2400" b="1" dirty="0">
              <a:solidFill>
                <a:srgbClr val="0070C0"/>
              </a:solidFill>
            </a:endParaRPr>
          </a:p>
          <a:p>
            <a:pPr algn="just" eaLnBrk="1" hangingPunct="1">
              <a:lnSpc>
                <a:spcPct val="100000"/>
              </a:lnSpc>
              <a:spcBef>
                <a:spcPts val="0"/>
              </a:spcBef>
              <a:defRPr/>
            </a:pPr>
            <a:endParaRPr lang="sk-SK" sz="1600" dirty="0">
              <a:cs typeface="Times New Roman" panose="02020603050405020304" pitchFamily="18" charset="0"/>
            </a:endParaRPr>
          </a:p>
        </p:txBody>
      </p:sp>
    </p:spTree>
    <p:extLst>
      <p:ext uri="{BB962C8B-B14F-4D97-AF65-F5344CB8AC3E}">
        <p14:creationId xmlns:p14="http://schemas.microsoft.com/office/powerpoint/2010/main" val="2225722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3206</TotalTime>
  <Words>4129</Words>
  <Application>Microsoft Office PowerPoint</Application>
  <PresentationFormat>Širokouhlá</PresentationFormat>
  <Paragraphs>356</Paragraphs>
  <Slides>45</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45</vt:i4>
      </vt:variant>
    </vt:vector>
  </HeadingPairs>
  <TitlesOfParts>
    <vt:vector size="52" baseType="lpstr">
      <vt:lpstr>Arial</vt:lpstr>
      <vt:lpstr>Calibri</vt:lpstr>
      <vt:lpstr>Calibri  </vt:lpstr>
      <vt:lpstr>Calibri Light</vt:lpstr>
      <vt:lpstr>Times New Roman</vt:lpstr>
      <vt:lpstr>Wingdings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Ing. Dagmar Némethová</dc:creator>
  <cp:lastModifiedBy>RÚVZ Nitra Spravca Nitra</cp:lastModifiedBy>
  <cp:revision>194</cp:revision>
  <cp:lastPrinted>2026-05-06T11:00:08Z</cp:lastPrinted>
  <dcterms:created xsi:type="dcterms:W3CDTF">2024-06-04T14:57:20Z</dcterms:created>
  <dcterms:modified xsi:type="dcterms:W3CDTF">2026-05-07T06:21:20Z</dcterms:modified>
</cp:coreProperties>
</file>