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sldIdLst>
    <p:sldId id="256" r:id="rId3"/>
    <p:sldId id="257" r:id="rId4"/>
    <p:sldId id="281" r:id="rId5"/>
    <p:sldId id="271" r:id="rId6"/>
    <p:sldId id="270" r:id="rId7"/>
    <p:sldId id="276" r:id="rId8"/>
    <p:sldId id="466" r:id="rId9"/>
    <p:sldId id="455" r:id="rId10"/>
    <p:sldId id="457" r:id="rId11"/>
    <p:sldId id="460" r:id="rId12"/>
    <p:sldId id="461" r:id="rId13"/>
    <p:sldId id="459" r:id="rId14"/>
    <p:sldId id="462" r:id="rId15"/>
    <p:sldId id="463" r:id="rId16"/>
    <p:sldId id="464" r:id="rId17"/>
    <p:sldId id="478" r:id="rId18"/>
    <p:sldId id="477" r:id="rId19"/>
    <p:sldId id="275" r:id="rId20"/>
    <p:sldId id="278" r:id="rId21"/>
    <p:sldId id="279" r:id="rId22"/>
    <p:sldId id="277" r:id="rId23"/>
    <p:sldId id="467" r:id="rId24"/>
    <p:sldId id="468" r:id="rId25"/>
    <p:sldId id="298" r:id="rId26"/>
    <p:sldId id="304" r:id="rId27"/>
    <p:sldId id="469" r:id="rId28"/>
    <p:sldId id="470" r:id="rId29"/>
    <p:sldId id="479" r:id="rId30"/>
    <p:sldId id="480" r:id="rId31"/>
    <p:sldId id="260" r:id="rId32"/>
    <p:sldId id="261" r:id="rId33"/>
    <p:sldId id="262" r:id="rId34"/>
    <p:sldId id="263" r:id="rId35"/>
    <p:sldId id="481" r:id="rId36"/>
  </p:sldIdLst>
  <p:sldSz cx="9144000" cy="6858000" type="screen4x3"/>
  <p:notesSz cx="9947275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65" autoAdjust="0"/>
    <p:restoredTop sz="87808" autoAdjust="0"/>
  </p:normalViewPr>
  <p:slideViewPr>
    <p:cSldViewPr snapToGrid="0">
      <p:cViewPr varScale="1">
        <p:scale>
          <a:sx n="67" d="100"/>
          <a:sy n="67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10E7-F82A-4BB3-838A-8D15237BB0F0}" type="datetimeFigureOut">
              <a:rPr lang="sk-SK" smtClean="0"/>
              <a:t>13. 9. 2024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3A8E1-00A3-4E72-B4C3-8B44068507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93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3A8E1-00A3-4E72-B4C3-8B44068507F5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51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3A8E1-00A3-4E72-B4C3-8B44068507F5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638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2920" y="4985640"/>
            <a:ext cx="8183160" cy="487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3" name="Zástupný symbol dátumu 3">
            <a:extLst>
              <a:ext uri="{FF2B5EF4-FFF2-40B4-BE49-F238E27FC236}">
                <a16:creationId xmlns:a16="http://schemas.microsoft.com/office/drawing/2014/main" id="{293C45DE-93C5-EE4F-DC61-A2282EE1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>
            <a:extLst>
              <a:ext uri="{FF2B5EF4-FFF2-40B4-BE49-F238E27FC236}">
                <a16:creationId xmlns:a16="http://schemas.microsoft.com/office/drawing/2014/main" id="{19989F6B-DC41-0519-E6BC-5D1693C2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>
            <a:extLst>
              <a:ext uri="{FF2B5EF4-FFF2-40B4-BE49-F238E27FC236}">
                <a16:creationId xmlns:a16="http://schemas.microsoft.com/office/drawing/2014/main" id="{41A861DB-9C4F-852C-0D69-78559E60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1BA1-B8B7-4602-9DF7-293FBE07B65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2961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– na šírk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ok"/>
          <p:cNvSpPr>
            <a:spLocks noGrp="1"/>
          </p:cNvSpPr>
          <p:nvPr>
            <p:ph type="pic" idx="13"/>
          </p:nvPr>
        </p:nvSpPr>
        <p:spPr>
          <a:xfrm>
            <a:off x="1489339" y="329120"/>
            <a:ext cx="6178717" cy="411914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776883" y="4393406"/>
            <a:ext cx="7590234" cy="982266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2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776883" y="5366742"/>
            <a:ext cx="7590234" cy="9822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2519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2920" y="4985640"/>
            <a:ext cx="8183160" cy="487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304920" y="329040"/>
            <a:ext cx="8531280" cy="619596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418680" y="434160"/>
            <a:ext cx="8305920" cy="548568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04920" y="329040"/>
            <a:ext cx="8531280" cy="619596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18680" y="434160"/>
            <a:ext cx="8305920" cy="3108240"/>
          </a:xfrm>
          <a:prstGeom prst="roundRect">
            <a:avLst>
              <a:gd name="adj" fmla="val 4578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304920" y="329040"/>
            <a:ext cx="8531280" cy="619596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418680" y="434160"/>
            <a:ext cx="8305920" cy="548568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191bc523c9dfd5dcc64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191bc5250efb2b3a763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21800" y="761560"/>
            <a:ext cx="77716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b">
            <a:normAutofit fontScale="86000" lnSpcReduction="20000"/>
          </a:bodyPr>
          <a:lstStyle/>
          <a:p>
            <a:pPr>
              <a:lnSpc>
                <a:spcPct val="100000"/>
              </a:lnSpc>
            </a:pPr>
            <a:r>
              <a:rPr lang="sk-SK" sz="4000" b="1" strike="noStrike" spc="-1" dirty="0">
                <a:solidFill>
                  <a:srgbClr val="222076"/>
                </a:solidFill>
                <a:latin typeface="Verdana"/>
              </a:rPr>
              <a:t>Skúsenosti z výkonu </a:t>
            </a:r>
            <a:br>
              <a:rPr dirty="0"/>
            </a:br>
            <a:r>
              <a:rPr lang="sk-SK" sz="4000" b="1" strike="noStrike" spc="-1" dirty="0">
                <a:solidFill>
                  <a:srgbClr val="222076"/>
                </a:solidFill>
                <a:latin typeface="Verdana"/>
              </a:rPr>
              <a:t>štátneho zdravotného dozoru </a:t>
            </a:r>
          </a:p>
          <a:p>
            <a:pPr>
              <a:lnSpc>
                <a:spcPct val="100000"/>
              </a:lnSpc>
            </a:pPr>
            <a:r>
              <a:rPr lang="sk-SK" sz="4000" b="1" strike="noStrike" spc="-1" dirty="0">
                <a:solidFill>
                  <a:srgbClr val="222076"/>
                </a:solidFill>
                <a:latin typeface="Verdana"/>
              </a:rPr>
              <a:t>v zariadeniach pre deti a mládež</a:t>
            </a:r>
            <a:endParaRPr lang="sk-SK" sz="4000" b="0" strike="noStrike" spc="-1" dirty="0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611640" y="3632200"/>
            <a:ext cx="7992000" cy="26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0" rIns="90000" bIns="45000">
            <a:normAutofit fontScale="92500" lnSpcReduction="10000"/>
          </a:bodyPr>
          <a:lstStyle/>
          <a:p>
            <a:pPr marL="36720" algn="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36720" algn="just">
              <a:lnSpc>
                <a:spcPct val="100000"/>
              </a:lnSpc>
            </a:pPr>
            <a:r>
              <a:rPr lang="sk-SK" sz="2000" b="0" strike="noStrike" spc="-1" dirty="0">
                <a:solidFill>
                  <a:srgbClr val="000000"/>
                </a:solidFill>
                <a:latin typeface="Verdana"/>
              </a:rPr>
              <a:t>Regionálny úrad verejného zdravotníctva so sídlom v Nitre</a:t>
            </a:r>
            <a:endParaRPr lang="sk-SK" sz="2000" b="0" strike="noStrike" spc="-1" dirty="0">
              <a:latin typeface="Arial"/>
            </a:endParaRPr>
          </a:p>
          <a:p>
            <a:pPr marL="36720" algn="just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  <a:p>
            <a:pPr marL="36720" algn="just">
              <a:lnSpc>
                <a:spcPct val="100000"/>
              </a:lnSpc>
            </a:pPr>
            <a:r>
              <a:rPr lang="sk-SK" sz="2000" b="0" strike="noStrike" spc="-1" dirty="0">
                <a:solidFill>
                  <a:srgbClr val="000000"/>
                </a:solidFill>
                <a:latin typeface="Verdana"/>
              </a:rPr>
              <a:t>PhDr. Alena Gregušová, PhD., MPH</a:t>
            </a:r>
          </a:p>
          <a:p>
            <a:pPr marL="36720" algn="just">
              <a:lnSpc>
                <a:spcPct val="100000"/>
              </a:lnSpc>
            </a:pPr>
            <a:endParaRPr lang="sk-SK" sz="2000" b="0" strike="noStrike" spc="-1" dirty="0">
              <a:solidFill>
                <a:srgbClr val="000000"/>
              </a:solidFill>
              <a:latin typeface="Verdana"/>
            </a:endParaRPr>
          </a:p>
          <a:p>
            <a:pPr marL="36720" algn="just">
              <a:lnSpc>
                <a:spcPct val="100000"/>
              </a:lnSpc>
            </a:pPr>
            <a:endParaRPr lang="sk-SK" sz="2000" b="0" strike="noStrike" spc="-1" dirty="0">
              <a:solidFill>
                <a:srgbClr val="000000"/>
              </a:solidFill>
              <a:latin typeface="Verdana"/>
            </a:endParaRPr>
          </a:p>
          <a:p>
            <a:pPr marL="36720" algn="just">
              <a:lnSpc>
                <a:spcPct val="100000"/>
              </a:lnSpc>
            </a:pPr>
            <a:r>
              <a:rPr lang="sk-SK" sz="2000" spc="-1" dirty="0">
                <a:solidFill>
                  <a:srgbClr val="000000"/>
                </a:solidFill>
                <a:latin typeface="Verdana"/>
              </a:rPr>
              <a:t>Pracovná porada riaditeľov škôl a školských zariadení </a:t>
            </a:r>
          </a:p>
          <a:p>
            <a:pPr marL="36720" algn="just">
              <a:lnSpc>
                <a:spcPct val="100000"/>
              </a:lnSpc>
            </a:pPr>
            <a:r>
              <a:rPr lang="sk-SK" sz="2000" spc="-1" dirty="0">
                <a:solidFill>
                  <a:srgbClr val="000000"/>
                </a:solidFill>
                <a:latin typeface="Verdana"/>
              </a:rPr>
              <a:t>v zriaďovateľskej pôsobnosti RÚŠS v Nitre</a:t>
            </a:r>
          </a:p>
          <a:p>
            <a:pPr marL="36720" algn="just">
              <a:lnSpc>
                <a:spcPct val="100000"/>
              </a:lnSpc>
            </a:pPr>
            <a:r>
              <a:rPr lang="sk-SK" sz="2000" spc="-1" dirty="0">
                <a:solidFill>
                  <a:srgbClr val="000000"/>
                </a:solidFill>
                <a:latin typeface="Verdana"/>
              </a:rPr>
              <a:t>11.09.2024</a:t>
            </a:r>
          </a:p>
          <a:p>
            <a:pPr marL="36720" algn="just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  <a:p>
            <a:pPr marL="36720" algn="r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C9ED4-D1B4-4AF0-4EB0-DDB1911A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623914-4D87-8A0D-3004-46ABC6B315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669" y="1971676"/>
            <a:ext cx="8144056" cy="3886200"/>
          </a:xfrm>
        </p:spPr>
        <p:txBody>
          <a:bodyPr>
            <a:normAutofit/>
          </a:bodyPr>
          <a:lstStyle/>
          <a:p>
            <a:pPr indent="449263" algn="just"/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Vo vzorkách stolice u 2 chorých detí bol dňa 13.03.2024 </a:t>
            </a:r>
            <a:r>
              <a:rPr lang="sk-SK" altLang="sk-SK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potvrdený </a:t>
            </a:r>
            <a:r>
              <a:rPr lang="sk-SK" altLang="sk-SK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norovírus</a:t>
            </a:r>
            <a:r>
              <a:rPr lang="sk-SK" altLang="sk-SK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imunochromatografickým</a:t>
            </a:r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vyšetrením  v laboratóriu OKM FN Nitra</a:t>
            </a:r>
            <a:r>
              <a:rPr lang="sk-SK" altLang="sk-SK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  </a:t>
            </a:r>
          </a:p>
          <a:p>
            <a:pPr indent="449263" algn="just"/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Na  ďalšiu diagnostiku týchto vzoriek bol požitý v laboratóriu RÚVZ Nitra diagnostický set určený na špecifickú detekciu a diferenciáciu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norovírusov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altLang="sk-SK" sz="1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genoskupiny</a:t>
            </a:r>
            <a:r>
              <a:rPr lang="sk-SK" altLang="sk-SK" sz="1800" b="1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II 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(GII) vo vzorkách ľudskej stolice, kontaminovaných povrchov alebo v potravinách.</a:t>
            </a:r>
            <a:endParaRPr lang="sk-SK" alt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 laboratóriu extrahovali RNA zo vzoriek stolice, následne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amplifikovali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pomocou RT-PCR a pomocou fluorescenčných reportérových farbiacich sond sa detegovala RNA špecifická pre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Norovírus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GII.</a:t>
            </a:r>
          </a:p>
          <a:p>
            <a:pPr indent="449263" algn="just"/>
            <a:r>
              <a:rPr lang="sk-SK" altLang="sk-SK" sz="1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Norovírusy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sú malé neobalené vírusy s jednovláknovou RNA (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ssRNA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). Môžu byť zoskupené do 7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genoskupín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 súčasnosti s viac ako 30 genotypmi. Ľudské patogény boli doteraz opísané len z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genoskupiny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 (GI) s 9 genotypmi, z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genoskupiny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II (GII) s 22 genotypmi a z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genoskupiny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IV (GIV) s 2 genotypmi.</a:t>
            </a:r>
            <a:endParaRPr lang="sk-SK" alt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/>
            <a:endParaRPr lang="sk-SK" alt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/>
            <a:endParaRPr lang="sk-SK" altLang="sk-SK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B39C454-2362-BE73-32D4-42181290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782" y="386181"/>
            <a:ext cx="1803350" cy="103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5F61F-F0B3-A7C0-DB2C-6957BE59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88963"/>
            <a:ext cx="8534400" cy="758825"/>
          </a:xfrm>
        </p:spPr>
        <p:txBody>
          <a:bodyPr/>
          <a:lstStyle/>
          <a:p>
            <a:pPr>
              <a:defRPr/>
            </a:pPr>
            <a:b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  <a:b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k-SK" sz="1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79F7BB-D4CD-E69A-A5FA-5CF41442D1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0075" y="1717676"/>
            <a:ext cx="7943850" cy="4159250"/>
          </a:xfrm>
        </p:spPr>
        <p:txBody>
          <a:bodyPr>
            <a:normAutofit lnSpcReduction="10000"/>
          </a:bodyPr>
          <a:lstStyle/>
          <a:p>
            <a:pPr indent="449263" algn="just"/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 zariadení pre deti a mládež boli dňa 13.03.2024 nariadené </a:t>
            </a:r>
            <a:r>
              <a:rPr lang="sk-SK" altLang="sk-SK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protiepidemické</a:t>
            </a:r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opatrenia. </a:t>
            </a:r>
          </a:p>
          <a:p>
            <a:pPr indent="449263" algn="just">
              <a:buFont typeface="Wingdings 2" panose="05020102010507070707" pitchFamily="18" charset="2"/>
              <a:buNone/>
            </a:pPr>
            <a:endParaRPr lang="sk-SK" altLang="sk-SK" sz="1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Ďalej dňa 13.03.2024 vydal RÚVZ so sídlom v Nitre rozhodnutie o nariadení opatrení na predchádzanie prenosným ochoreniam na základe epidemického výskytu ochorení gastrointestinálneho traktu pravdepodobne vírusovej etiológie u žiakov a zamestnancov uvedeného zariadenia pre deti a mládež – </a:t>
            </a:r>
            <a:r>
              <a:rPr lang="sk-SK" altLang="sk-SK"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rozhodnutie o krátkodobom prerušení výchovno-vzdelávacieho procesu v danej škole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indent="449263" algn="just">
              <a:buFont typeface="Wingdings 2" panose="05020102010507070707" pitchFamily="18" charset="2"/>
              <a:buNone/>
            </a:pPr>
            <a:endParaRPr lang="sk-SK" altLang="sk-SK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V ten istý deň - 13.03.2024 popoludní bolo zároveň aj laboratórne potvrdené </a:t>
            </a:r>
            <a:r>
              <a:rPr lang="sk-SK" altLang="sk-SK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norovírusové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ochorenie u 2 hospitalizovaných detí, ktoré ochoreli v uvedenej epidémii. </a:t>
            </a:r>
          </a:p>
          <a:p>
            <a:pPr indent="449263" algn="just">
              <a:buFont typeface="Wingdings 2" panose="05020102010507070707" pitchFamily="18" charset="2"/>
              <a:buNone/>
            </a:pPr>
            <a:endParaRPr lang="sk-SK" altLang="sk-SK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Na základe tejto skutočnosti bolo možné považovať epidémiu za objasnenú. </a:t>
            </a:r>
          </a:p>
          <a:p>
            <a:pPr indent="449263" algn="just"/>
            <a:endParaRPr lang="sk-SK" altLang="sk-SK" sz="1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263" algn="just"/>
            <a:endParaRPr lang="sk-SK" alt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1C8DB-7C0E-345D-5CD5-97DB168F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20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2771" name="Zástupný objekt pre obsah 2">
            <a:extLst>
              <a:ext uri="{FF2B5EF4-FFF2-40B4-BE49-F238E27FC236}">
                <a16:creationId xmlns:a16="http://schemas.microsoft.com/office/drawing/2014/main" id="{42BF2377-04A7-1488-0ADD-4ACCEC32D0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0100" y="1527175"/>
            <a:ext cx="7667626" cy="4121150"/>
          </a:xfrm>
        </p:spPr>
        <p:txBody>
          <a:bodyPr/>
          <a:lstStyle/>
          <a:p>
            <a:pPr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 Prvý prípad ochorenia v škole bol zaznamenaný v pondelok dňa 11.03.2024 predpoludním (pred konzumáciou obeda). Vysoký počet ochorení v škole bol spôsobený v dôsledku masívnej kontaminácie priestorov </a:t>
            </a:r>
            <a:r>
              <a:rPr lang="sk-SK" altLang="sk-SK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norovírusovými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časticami v krátkom časovom rozpätí medzi nástupom jednotlivých ochorení.</a:t>
            </a:r>
          </a:p>
          <a:p>
            <a:pPr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Chorí s </a:t>
            </a:r>
            <a:r>
              <a:rPr lang="sk-SK" altLang="sk-SK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norovírusovou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infekciou môžu vylučovať až miliardu </a:t>
            </a:r>
            <a:r>
              <a:rPr lang="sk-SK" altLang="sk-SK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norovírusových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častíc. Vírus je vysoko infekčný a stačí len malé množstvo vírusových častíc (menej ako 100), aby niekto ochorel.  </a:t>
            </a:r>
          </a:p>
          <a:p>
            <a:endParaRPr lang="sk-SK" alt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209B09-6B18-3241-A604-C6AEEE93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49" y="3429000"/>
            <a:ext cx="4429911" cy="24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48F3B-88B0-A0C7-2334-ADCDF102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438150"/>
            <a:ext cx="8048265" cy="904876"/>
          </a:xfrm>
        </p:spPr>
        <p:txBody>
          <a:bodyPr/>
          <a:lstStyle/>
          <a:p>
            <a:pPr>
              <a:defRPr/>
            </a:pP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20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CCBD44-4BAB-9D3D-021D-E6C9368EF0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3874" y="1641475"/>
            <a:ext cx="7777163" cy="4035425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sk-SK" sz="1800" b="1" dirty="0">
                <a:solidFill>
                  <a:srgbClr val="79003B"/>
                </a:solidFill>
                <a:latin typeface="Trebuchet MS" panose="020B0603020202020204" pitchFamily="34" charset="0"/>
              </a:rPr>
              <a:t>Nakazené osoby </a:t>
            </a:r>
            <a:r>
              <a:rPr lang="sk-SK" sz="1800" b="1" dirty="0" err="1">
                <a:solidFill>
                  <a:srgbClr val="79003B"/>
                </a:solidFill>
                <a:latin typeface="Trebuchet MS" panose="020B0603020202020204" pitchFamily="34" charset="0"/>
              </a:rPr>
              <a:t>norovírusom</a:t>
            </a:r>
            <a:r>
              <a:rPr lang="sk-SK" sz="1800" b="1" dirty="0">
                <a:solidFill>
                  <a:srgbClr val="79003B"/>
                </a:solidFill>
                <a:latin typeface="Trebuchet MS" panose="020B0603020202020204" pitchFamily="34" charset="0"/>
              </a:rPr>
              <a:t> môžu kontaminovať potraviny </a:t>
            </a:r>
            <a:endParaRPr lang="sk-SK" sz="1800" dirty="0">
              <a:solidFill>
                <a:srgbClr val="79003B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Norovírus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je hlavnou príčinou ochorení z kontaminovaných potravín. </a:t>
            </a: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Vírus môže ľahko kontaminovať potraviny, pretože je veľmi infekčný. Stačí len malé množstvo vírusových častíc (menej ako 100), aby niekto ochorel. </a:t>
            </a: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Jedlo môže byť kontaminované, keď: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</a:rPr>
              <a:t>• 	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infikovaní ľudia, ktorí majú stolicu alebo zvratky na rukách sa dotknú 	potravín,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</a:rPr>
              <a:t>• 	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je umiestnené na pultoch alebo povrchom znečistených infekčnou 	</a:t>
            </a: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tolicou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alebo zvratkami,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• 	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drobné kvapky zvratkov od infikovanej osoby sa dostanú vzduchom na 	jedlo.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sk-SK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sk-SK" dirty="0"/>
          </a:p>
        </p:txBody>
      </p:sp>
      <p:pic>
        <p:nvPicPr>
          <p:cNvPr id="33796" name="Obrázok 4">
            <a:extLst>
              <a:ext uri="{FF2B5EF4-FFF2-40B4-BE49-F238E27FC236}">
                <a16:creationId xmlns:a16="http://schemas.microsoft.com/office/drawing/2014/main" id="{CB75B6F0-7A8A-B6D3-4268-7601415F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73" y="1057275"/>
            <a:ext cx="1271653" cy="11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F54B4D14-96F3-0837-5DFD-7D09777B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k-SK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tipov na prevenciu šírenia Norovírusov </a:t>
            </a:r>
            <a:endParaRPr lang="pt-BR" altLang="sk-SK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6A5D80-5779-DCD6-BB4C-D40D6DC9FD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7699" y="1527175"/>
            <a:ext cx="7905751" cy="4140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it-IT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1. Dôkladne si umývať ruky </a:t>
            </a:r>
            <a:endParaRPr lang="it-IT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Vždy si dôkladne umyť ruky s mydlom a vodou: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</a:rPr>
              <a:t>	• 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po použití toalety, výmene plienky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pred jedlom, prípravou a manipuláciou s potravinami. </a:t>
            </a:r>
            <a:endParaRPr lang="sk-SK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Alkoholové dezinfekčné prípravky na ruky môžu byť použité ako prídavok k umývaniu rúk. Nemali by si používať ako náhrada za mydlo a vodu.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sk-SK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2. D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ô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kladne umy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ť 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zeleninu i potraviny a dostato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č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ne tepelne upravi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ť 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morsk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é 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plody </a:t>
            </a:r>
            <a:endParaRPr lang="sk-SK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Starostlivo umyť ovocie a zeleninu pred prípravou a ich konzumáciou. Dostatočne tepelne upraviť morské plody (ustrice, iné mäkkýše a kôrovce) pred ich konzumáciou. </a:t>
            </a: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Treba si uvedomiť, že </a:t>
            </a: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novorvírus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je veľmi odolný vírus, ktorý je schopný prežiť teplotu 140°F (60°C) počas varenia. </a:t>
            </a: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Potraviny, ktorú sú kontaminované </a:t>
            </a: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norovírusmi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sa nesmú použiť na konzumáciu.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36689DA4-74EA-4C14-B70C-F39F0A85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k-SK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tipov na prevenciu šírenia Norovírusov </a:t>
            </a:r>
            <a:endParaRPr lang="pt-BR" altLang="sk-SK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44A983-225E-319B-E186-0FF57BC1D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6621" y="1527175"/>
            <a:ext cx="8229241" cy="41783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3. </a:t>
            </a:r>
            <a:r>
              <a:rPr lang="sk-SK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Nepripravovať jedlo pre iných, keď ste chorý </a:t>
            </a:r>
            <a:endParaRPr lang="sk-SK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Nemali by ste pripravovať jedlo pre iných, keď ste chorý ani najmenej 2 až 3 dni po vyzdravení. </a:t>
            </a: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To platí aj pre chorých pracovníkov v školách, DD a zdravotníckych zariadeniach, a iných miestach, kde môžu byť vystavené osoby </a:t>
            </a:r>
            <a:r>
              <a:rPr lang="sk-SK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norovírusom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Informovať svojho vedúceho o príznakoch </a:t>
            </a:r>
            <a:r>
              <a:rPr lang="sk-SK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norovírusovej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 choroby alebo aj inej choroby. Choré deti musia byť mimo priestorov, kde sa manipuluje a pripravuje jedlo.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it-IT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4. Čistiť a dezinfikovať kontaminované povrchy </a:t>
            </a:r>
            <a:endParaRPr lang="it-IT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Povrchy a predmety znečistené zvratkami a stolicou okamžite dôkladne vyčistiť a </a:t>
            </a:r>
            <a:r>
              <a:rPr lang="sk-SK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vydenzifikovať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Použiť chlór v správnej koncentrácii, prípadne iné registrované dezinfekčné prípravky.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k-SK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5. Dôkladne vyprať bielizeň </a:t>
            </a:r>
            <a:endParaRPr lang="sk-SK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Okamžite odstrániť a vyprať oblečenie alebo posteľnú bielizeň, ktoré môžu byť kontaminované zvratkami alebo stolicou.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opatrne zobrať zašpinenú bielizeň, bez natriasania,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použiť jednorazové rukavice pri manipulácii so znečisteným riadom a umyť si ruky po zložení rukavíc,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vyprať kontaminovanú bielizeň s použitím vhodného pracieho prostriedku. </a:t>
            </a:r>
          </a:p>
          <a:p>
            <a:pPr>
              <a:defRPr/>
            </a:pPr>
            <a:endParaRPr lang="sk-SK" dirty="0"/>
          </a:p>
        </p:txBody>
      </p:sp>
      <p:pic>
        <p:nvPicPr>
          <p:cNvPr id="35844" name="Obrázok 4">
            <a:extLst>
              <a:ext uri="{FF2B5EF4-FFF2-40B4-BE49-F238E27FC236}">
                <a16:creationId xmlns:a16="http://schemas.microsoft.com/office/drawing/2014/main" id="{BB496148-5283-DFF9-7DB2-9A8F8E83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20" y="1021144"/>
            <a:ext cx="1194220" cy="7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796B5E0-1BAA-3EFA-5CB2-80368171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500061"/>
            <a:ext cx="56007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C475C89-2875-768C-4235-C2B59563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42" y="399352"/>
            <a:ext cx="3439716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2920" y="4983480"/>
            <a:ext cx="8183160" cy="9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3000"/>
          </a:bodyPr>
          <a:lstStyle/>
          <a:p>
            <a:pPr algn="ctr">
              <a:lnSpc>
                <a:spcPct val="100000"/>
              </a:lnSpc>
            </a:pPr>
            <a:r>
              <a:rPr lang="sk-SK" sz="2200" b="1" strike="noStrike" spc="-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Rozhodnutie</a:t>
            </a:r>
          </a:p>
          <a:p>
            <a:pPr algn="ctr">
              <a:lnSpc>
                <a:spcPct val="100000"/>
              </a:lnSpc>
            </a:pPr>
            <a:r>
              <a:rPr lang="sk-SK" sz="2200" b="1" strike="noStrike" spc="-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k prerušeniu výchovno-vzdelávacieho procesu</a:t>
            </a:r>
            <a:endParaRPr lang="sk-SK" sz="22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68000" lnSpcReduction="20000"/>
          </a:bodyPr>
          <a:lstStyle/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riaditeľ školy alebo obec predloží žiadosť na prerušenie  výchovno-vzdelávacieho procesu  (počet chýbajúcich žiakov, dôvod – preukázateľným spôsobom – potvrdenie ošetrujúceho lekára),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k vydaniu rozhodnutia je potrebné  komplexné posúdenie aj zo strany epidemiológa na základe  chorobnosti na chrípku a CHPO v aktuálnom čase a v danom  regióne, 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s ohľadom na inkubačnú dobu epidemiológ  napomáha riaditeľovi školy   pri  určovaní  obdobia, na ktoré má byť vyučovací proces prerušený,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9"/>
              </a:spcBef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 </a:t>
            </a: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vydanie rozhodnutia  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len z dôvodu chrípky a CHPO</a:t>
            </a: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endParaRPr lang="sk-SK" sz="2800" b="1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žiadosť </a:t>
            </a:r>
            <a:r>
              <a:rPr lang="sk-SK" sz="2800" strike="noStrike" spc="-1" dirty="0">
                <a:solidFill>
                  <a:srgbClr val="000000"/>
                </a:solidFill>
                <a:latin typeface="Verdana"/>
              </a:rPr>
              <a:t>už musí byť podaná elektronicky cez </a:t>
            </a:r>
            <a:r>
              <a:rPr lang="sk-SK" sz="2800" strike="noStrike" spc="-1" dirty="0" err="1">
                <a:solidFill>
                  <a:srgbClr val="000000"/>
                </a:solidFill>
                <a:latin typeface="Verdana"/>
              </a:rPr>
              <a:t>upvs</a:t>
            </a:r>
            <a:r>
              <a:rPr lang="sk-SK" sz="2800" strike="noStrike" spc="-1" dirty="0">
                <a:solidFill>
                  <a:srgbClr val="000000"/>
                </a:solidFill>
                <a:latin typeface="Verdana"/>
              </a:rPr>
              <a:t> a musí obsahovať 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ZEP (teda nie emailom)</a:t>
            </a: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Školské stravovanie</a:t>
            </a:r>
          </a:p>
          <a:p>
            <a:pPr algn="ctr"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81500" lnSpcReduction="20000"/>
          </a:bodyPr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endParaRPr lang="sk-SK" sz="2600" b="0" strike="noStrike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Jedným z najzávažnejších súčasných problémov vo výžive detí je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konzumácia stravy, ktorá svojím zložením nezodpovedá veku dieťaťa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. Dôsledkom je stúpajúci výskyt nadváhy a obezity u detí i dospelých. Poruchy výživy v detskom veku a nedostatok pohybovej aktivity vytvárajú výrazný predpoklad pre vznik tzv.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civilizačných chorôb. </a:t>
            </a:r>
            <a:endParaRPr lang="sk-SK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6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V SR sa zrealizujú viaceré stratégie zamerané na zlepšenie zdravia detí ako napríklad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EÚ Akčný plán prevencie detskej obezity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, schválený vládou SR. Jedným z hlavných cieľov tohto programu je zastavenie nárastu </a:t>
            </a:r>
            <a:r>
              <a:rPr lang="sk-SK" sz="2600" b="0" strike="noStrike" spc="-1" dirty="0" err="1">
                <a:solidFill>
                  <a:srgbClr val="000000"/>
                </a:solidFill>
                <a:latin typeface="Verdana"/>
              </a:rPr>
              <a:t>nadhmotnosti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 a obezity u detí a mladistvých. </a:t>
            </a:r>
            <a:endParaRPr lang="sk-SK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2920" y="4869000"/>
            <a:ext cx="81831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Platná legislatíva</a:t>
            </a:r>
            <a:endParaRPr lang="sk-SK" sz="24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endParaRPr lang="sk-SK" sz="2800" b="1" strike="noStrike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§ 24 zák. č. 355/2007 Z. z.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o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ochrane, podpore a rozvoji verejného zdravia a o zmene a doplnení niektorých zákonov v znení neskorších predpisov.</a:t>
            </a: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Školské stravovanie</a:t>
            </a:r>
          </a:p>
          <a:p>
            <a:pPr algn="ctr"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76000" lnSpcReduction="20000"/>
          </a:bodyPr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Malo by byť spoločným cieľom nielen orgánov na ochranu zdravia ľudí, ale aj ďalších  zainteresovaných rezortov podporovať všetky aktivity v školách smerujúce k napĺňaniu národných stratégií, ktoré sú v súlade so všeobecnými odporúčaniami v oblasti zdravej výživy a zdravého spôsobu života u detí. 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Jedným z mála efektívnych nástrojov zostáva práve školské stravovanie, ktoré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predstavuje 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rokmi overený, vyhovujúci systém zabezpečenia plnohodnotnej výživy deťom a mladistvým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.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Podávať deťom v rámci školského stravovania hodnotnú a pestrú stravu je nevyhnutnosťou, nakoľko zdravá výživa je jedným zo základných determinantov ich zdravého rastu a vývinu.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80420" y="51358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Osobitné stravovanie</a:t>
            </a:r>
          </a:p>
          <a:p>
            <a:pPr algn="ctr"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15240" y="696055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školskom stravovaní existujú </a:t>
            </a:r>
            <a:r>
              <a:rPr lang="sk-SK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výnimky</a:t>
            </a: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ktoré zohľadňujú zdravotný stav niektorých detí a ich požiadavky na osobitné stravovanie. </a:t>
            </a: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Podľa § 7 ods. 3 písm. b) vyhl. č. 75/2023 Z.z. je prevádzkovateľ zariadenia pre deti povinný zabezpečiť, aby sa do školského stravovacieho zariadenia deťom </a:t>
            </a:r>
            <a:r>
              <a:rPr lang="sk-SK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individuálne nedonášala strava;</a:t>
            </a: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neplatí, ak dieťaťu lekár so špecializáciou v špecializačnom odbore pediatria alebo lekár so špecializáciou v príslušnom špecializačnom odbore určil diagnózu, ktorá si vyžaduje osobitné stravovanie.</a:t>
            </a: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osobitné stravovanie sa považuje najmä bezgluténová, diabetická a šetriaca diéta (pri rôznych chorobách tráviaceho traktu), príp. diéta pri iných ochoreniach potvrdených lekárom.</a:t>
            </a: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80420" y="51358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Doplnkové stravovanie</a:t>
            </a:r>
          </a:p>
          <a:p>
            <a:pPr algn="ctr"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15240" y="696055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Sortiment tovaru v bufetoch musí byť v súlade s vyhl. č. 75/2023 </a:t>
            </a:r>
            <a:r>
              <a:rPr lang="sk-SK" b="0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Z.z</a:t>
            </a: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k-SK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Týka sa aj ďalších foriem doplnkového stravovania – nápojových a potravinových automatov. </a:t>
            </a: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i="0" dirty="0">
                <a:effectLst/>
                <a:latin typeface="Open Sans" panose="020B0606030504020204" pitchFamily="34" charset="0"/>
              </a:rPr>
              <a:t>Podľa </a:t>
            </a:r>
            <a:r>
              <a:rPr lang="sk-SK" dirty="0">
                <a:latin typeface="Open Sans" panose="020B0606030504020204" pitchFamily="34" charset="0"/>
              </a:rPr>
              <a:t>§ 7 ods. 3 vyhl. č. 75/2023 </a:t>
            </a:r>
            <a:r>
              <a:rPr lang="sk-SK" dirty="0" err="1">
                <a:latin typeface="Open Sans" panose="020B0606030504020204" pitchFamily="34" charset="0"/>
              </a:rPr>
              <a:t>Z.z</a:t>
            </a:r>
            <a:r>
              <a:rPr lang="sk-SK" dirty="0">
                <a:latin typeface="Open Sans" panose="020B0606030504020204" pitchFamily="34" charset="0"/>
              </a:rPr>
              <a:t>. v</a:t>
            </a:r>
            <a:r>
              <a:rPr lang="sk-SK" b="0" i="0" dirty="0">
                <a:effectLst/>
                <a:latin typeface="Open Sans" panose="020B0606030504020204" pitchFamily="34" charset="0"/>
              </a:rPr>
              <a:t> zariadení pre deti a mládež, v ktorom prebieha výchova a vzdelávanie detí a žiakov do 18 rokov veku, sa doplnkové stravovanie poskytuje tak, aby sortiment tovaru v bufetoch, automatoch a iných formách ambulantného predaja zriadeného v zariadení pre deti a mládež, v ktorom prebieha výchova a vzdelávanie detí a žiakov do 18 rokov veku, </a:t>
            </a:r>
            <a:r>
              <a:rPr lang="sk-SK" b="1" i="0" dirty="0">
                <a:effectLst/>
                <a:latin typeface="Open Sans" panose="020B0606030504020204" pitchFamily="34" charset="0"/>
              </a:rPr>
              <a:t>bol výživovo hodnotný a obsahoval najmä</a:t>
            </a:r>
            <a:r>
              <a:rPr lang="sk-SK" b="0" i="0" dirty="0">
                <a:effectLst/>
                <a:latin typeface="Open Sans" panose="020B0606030504020204" pitchFamily="34" charset="0"/>
              </a:rPr>
              <a:t> ovocie a zeleninu v čerstvom stave, ovocné a zeleninové šťavy a nektáre s obsahom pridaného cukru do 5 g/100 ml, celozrnné a cereálne výrobky, mlieko a mliečne výrobky, ako aj ich </a:t>
            </a:r>
            <a:r>
              <a:rPr lang="sk-SK" b="0" i="0" dirty="0" err="1">
                <a:effectLst/>
                <a:latin typeface="Open Sans" panose="020B0606030504020204" pitchFamily="34" charset="0"/>
              </a:rPr>
              <a:t>bezlaktózové</a:t>
            </a:r>
            <a:r>
              <a:rPr lang="sk-SK" b="0" i="0" dirty="0">
                <a:effectLst/>
                <a:latin typeface="Open Sans" panose="020B0606030504020204" pitchFamily="34" charset="0"/>
              </a:rPr>
              <a:t> alternatívy, rastlinné nápoje a potraviny na rastlinnej báze so zníženým obsahom tukov a pridaných cukrov, nápoje a prírodné šťavy bez konzervačných prípravkov.</a:t>
            </a: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35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80420" y="51358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Doplnkové stravovanie</a:t>
            </a:r>
          </a:p>
          <a:p>
            <a:pPr algn="ctr"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00952" y="581754"/>
            <a:ext cx="8183160" cy="4554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i="0" dirty="0">
                <a:effectLst/>
                <a:latin typeface="Open Sans" panose="020B0606030504020204" pitchFamily="34" charset="0"/>
              </a:rPr>
              <a:t>Podľa </a:t>
            </a:r>
            <a:r>
              <a:rPr lang="sk-SK" dirty="0">
                <a:latin typeface="Open Sans" panose="020B0606030504020204" pitchFamily="34" charset="0"/>
              </a:rPr>
              <a:t>§ 7 ods. 3 vyhl. č. 75/2023 </a:t>
            </a:r>
            <a:r>
              <a:rPr lang="sk-SK" dirty="0" err="1">
                <a:latin typeface="Open Sans" panose="020B0606030504020204" pitchFamily="34" charset="0"/>
              </a:rPr>
              <a:t>Z.z</a:t>
            </a:r>
            <a:r>
              <a:rPr lang="sk-SK" dirty="0">
                <a:latin typeface="Open Sans" panose="020B0606030504020204" pitchFamily="34" charset="0"/>
              </a:rPr>
              <a:t>. v</a:t>
            </a:r>
            <a:r>
              <a:rPr lang="sk-SK" b="0" i="0" dirty="0">
                <a:effectLst/>
                <a:latin typeface="Open Sans" panose="020B0606030504020204" pitchFamily="34" charset="0"/>
              </a:rPr>
              <a:t> zariadení pre deti a mládež, v ktorom prebieha výchova a vzdelávanie detí a žiakov do 18 rokov veku, sa doplnkové stravovanie poskytuje tak, aby sortiment tovaru v bufetoch, automatoch a iných formách ambulantného predaja zriadeného v zariadení pre deti a mládež, v ktorom prebieha výchova a vzdelávanie detí a žiakov do 18 rokov veku, </a:t>
            </a:r>
            <a:r>
              <a:rPr lang="sk-SK" b="1" i="0" dirty="0">
                <a:effectLst/>
                <a:latin typeface="Open Sans" panose="020B0606030504020204" pitchFamily="34" charset="0"/>
              </a:rPr>
              <a:t>bol výživovo hodnotný a neobsahoval  </a:t>
            </a:r>
            <a:r>
              <a:rPr lang="pl-PL" b="0" i="0" dirty="0">
                <a:effectLst/>
                <a:latin typeface="Open Sans" panose="020B0606030504020204" pitchFamily="34" charset="0"/>
              </a:rPr>
              <a:t>nealkoholické nápoje s pridaným cukrom nad 5 g/100 ml, </a:t>
            </a:r>
            <a:r>
              <a:rPr lang="sk-SK" b="0" i="0" dirty="0">
                <a:effectLst/>
                <a:latin typeface="Open Sans" panose="020B0606030504020204" pitchFamily="34" charset="0"/>
              </a:rPr>
              <a:t>nealkoholické nápoje s kofeínom, nealkoholické nápoje s taurínom, nealkoholické nápoje s chinínom, alkoholické nápoje, tabakové výrobky a výrobky s obsahom nikotínu, výživové doplnky, potraviny rýchleho občerstvenia, ktorými sú: langoše, chlieb vo vajíčku, praženica, spracované mäsové výrobky a údenárske výrobky s obsahom mäsa menším ako 80 %, výrobky s obsahom majonézy, vyprážané jedlá, paštéty alebo hamburgery, cukrovinky alebo slané výrobky, najmä slané zemiakové lupienky, slané krekery alebo slané tyčinky, ktorých podiel na celkovom sortimente tovaru by presahoval 50 %.</a:t>
            </a:r>
            <a:endParaRPr lang="sk-SK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4BC4453-7C4B-441C-0886-8A4921D874A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8" y="427841"/>
            <a:ext cx="3588544" cy="4784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389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BD7CBBC-A956-FA6D-C1BE-39402E8763F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06" y="445389"/>
            <a:ext cx="3405188" cy="45402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Usmiata tvár 3">
            <a:extLst>
              <a:ext uri="{FF2B5EF4-FFF2-40B4-BE49-F238E27FC236}">
                <a16:creationId xmlns:a16="http://schemas.microsoft.com/office/drawing/2014/main" id="{4F99E240-5733-9A64-D9EA-94AA148B1EC4}"/>
              </a:ext>
            </a:extLst>
          </p:cNvPr>
          <p:cNvSpPr/>
          <p:nvPr/>
        </p:nvSpPr>
        <p:spPr>
          <a:xfrm>
            <a:off x="4451625" y="1835235"/>
            <a:ext cx="685800" cy="600075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Usmiata tvár 4">
            <a:extLst>
              <a:ext uri="{FF2B5EF4-FFF2-40B4-BE49-F238E27FC236}">
                <a16:creationId xmlns:a16="http://schemas.microsoft.com/office/drawing/2014/main" id="{28D93BA9-4943-1715-124F-FA6AAFFA5C21}"/>
              </a:ext>
            </a:extLst>
          </p:cNvPr>
          <p:cNvSpPr/>
          <p:nvPr/>
        </p:nvSpPr>
        <p:spPr>
          <a:xfrm>
            <a:off x="3765824" y="3363300"/>
            <a:ext cx="685801" cy="600075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4673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050DEB-E5C6-0C42-B915-236B9526F03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6840" y="742926"/>
            <a:ext cx="8183160" cy="4242713"/>
          </a:xfrm>
        </p:spPr>
        <p:txBody>
          <a:bodyPr/>
          <a:lstStyle/>
          <a:p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Začiatok výkonu ŠZD o 9.15 hod.</a:t>
            </a:r>
            <a:r>
              <a:rPr lang="sk-SK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desiata už čakala na prevzatie,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b="1" dirty="0">
                <a:latin typeface="Verdana" panose="020B0604030504040204" pitchFamily="34" charset="0"/>
                <a:ea typeface="Verdana" panose="020B0604030504040204" pitchFamily="34" charset="0"/>
              </a:rPr>
              <a:t>Koniec výkonu ŠZD o 11,00 hod.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– desiata stále čakala na prevzatie,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V daný deň bola vonkajšia teplota vzduchu 36 </a:t>
            </a:r>
            <a:r>
              <a:rPr lang="sk-SK" sz="1800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b="1" dirty="0">
                <a:latin typeface="Verdana" panose="020B0604030504040204" pitchFamily="34" charset="0"/>
                <a:ea typeface="Verdana" panose="020B0604030504040204" pitchFamily="34" charset="0"/>
              </a:rPr>
              <a:t>Obsah desiatových balíčkov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, napr.: rožok so šunkou a syrom, parížsky šalát s rožkom – sú to </a:t>
            </a:r>
            <a:r>
              <a:rPr lang="sk-SK" sz="1800" b="1" dirty="0">
                <a:latin typeface="Verdana" panose="020B0604030504040204" pitchFamily="34" charset="0"/>
                <a:ea typeface="Verdana" panose="020B0604030504040204" pitchFamily="34" charset="0"/>
              </a:rPr>
              <a:t>epidemiologicky rizikové potraviny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, ktoré boli skladované niekoľko hodín nevyhovujúcim spôsobom pri prerušení chladiaceho reťazca,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Podávanie desiat týmto spôsobom nie je v súlade s požiadavkami na ochranu verejného zdravia.</a:t>
            </a:r>
          </a:p>
          <a:p>
            <a:pPr algn="just"/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Prevádzkovateľ/výrobca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Superdesiaty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800" b="1" dirty="0">
                <a:latin typeface="Verdana" panose="020B0604030504040204" pitchFamily="34" charset="0"/>
                <a:ea typeface="Verdana" panose="020B0604030504040204" pitchFamily="34" charset="0"/>
              </a:rPr>
              <a:t>nemá súhlas orgánu verejného zdravotníctva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na výrobu, prípravu pokrmov rýchleho občerstvenia, ani na ich distribúciu do škôl.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5837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9A77DA94-08FD-AAA1-1CDC-7D5565240545}"/>
              </a:ext>
            </a:extLst>
          </p:cNvPr>
          <p:cNvSpPr txBox="1"/>
          <p:nvPr/>
        </p:nvSpPr>
        <p:spPr>
          <a:xfrm>
            <a:off x="914400" y="421839"/>
            <a:ext cx="73866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Zoznam škôl, do ktorých aktuálne dodávame: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ZŠ TOPOĽOVÁ</a:t>
            </a:r>
          </a:p>
          <a:p>
            <a:pPr algn="ctr"/>
            <a:endParaRPr lang="sk-SK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ZŠ NÁBREŽIE MLÁDEŽE</a:t>
            </a:r>
          </a:p>
          <a:p>
            <a:pPr algn="ctr"/>
            <a:endParaRPr lang="sk-SK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ZŠ FATRANSKÁ</a:t>
            </a:r>
          </a:p>
          <a:p>
            <a:pPr algn="ctr"/>
            <a:endParaRPr lang="sk-SK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ZŠ KNIEŽAŤA PRIBINU</a:t>
            </a:r>
          </a:p>
          <a:p>
            <a:pPr algn="ctr"/>
            <a:endParaRPr lang="sk-SK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ZŠ TULIPÁNOVÁ</a:t>
            </a:r>
          </a:p>
          <a:p>
            <a:pPr algn="ctr"/>
            <a:endParaRPr lang="sk-SK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PÁROVSKÉ GYMNÁZIUM</a:t>
            </a:r>
          </a:p>
          <a:p>
            <a:pPr algn="ctr"/>
            <a:endParaRPr lang="sk-SK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ZŠ NA HÔRKE</a:t>
            </a:r>
          </a:p>
          <a:p>
            <a:pPr algn="ctr"/>
            <a:endParaRPr lang="sk-SK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ZŠ BEETHOVENOVA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8356D9-0B83-B041-B352-491624079BB2}"/>
              </a:ext>
            </a:extLst>
          </p:cNvPr>
          <p:cNvSpPr txBox="1">
            <a:spLocks/>
          </p:cNvSpPr>
          <p:nvPr/>
        </p:nvSpPr>
        <p:spPr>
          <a:xfrm>
            <a:off x="480420" y="4899546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</p:spTree>
    <p:extLst>
      <p:ext uri="{BB962C8B-B14F-4D97-AF65-F5344CB8AC3E}">
        <p14:creationId xmlns:p14="http://schemas.microsoft.com/office/powerpoint/2010/main" val="1106360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59E843B-7452-C3AD-8F0B-8141284FBF4B}"/>
              </a:ext>
            </a:extLst>
          </p:cNvPr>
          <p:cNvSpPr txBox="1"/>
          <p:nvPr/>
        </p:nvSpPr>
        <p:spPr>
          <a:xfrm>
            <a:off x="685800" y="500040"/>
            <a:ext cx="78438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RÚVZ so sídlom v Nitre vydal rozhodnutie, ktorým súhlasil s výrobou a prípravou zdravých desiat v priestoroch zariadenia spoločného stravovania v Šali a súhlasil s ich distribúciou pre žiakov určených škôl v meste Šaľa.</a:t>
            </a:r>
            <a:endParaRPr lang="sk-SK" kern="100" dirty="0">
              <a:latin typeface="Times New Roman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 priestore ZSS sú vytvorené podmienky na hygienicky vyhovujúce skladovanie všetkých surovín, potravín i hotových pokrmov, vrátane požiadaviek na skladovanie podľa ich vzájomnej zlučiteľnosti.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 ZSS je zabezpečené vybavenie, vrátane strojno-technologického vybavenia zodpovedajúce rozsahu plánovaného sortimentu. Všetky povrchy pracovných plôch sú ľahko čistiteľné a dezinfikovateľné. Priestorové usporiadanie, funkčné členenie a vybavenie vnútorných priestorov zodpovedá výrobnej kapacite 100 denne pripravovaných desiat.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 ZSS sa budú pripravovať rôzne druhy zdravej desiaty: obložené celozrnné pečivo, nátierky, zdravé pečené i nepečené koláče a dezerty, rôzne druhy kaší, ovocie a zelenina. </a:t>
            </a:r>
          </a:p>
          <a:p>
            <a:pPr algn="just"/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88021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59E843B-7452-C3AD-8F0B-8141284FBF4B}"/>
              </a:ext>
            </a:extLst>
          </p:cNvPr>
          <p:cNvSpPr txBox="1"/>
          <p:nvPr/>
        </p:nvSpPr>
        <p:spPr>
          <a:xfrm>
            <a:off x="765809" y="821520"/>
            <a:ext cx="76066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Po ukončení prípravy desiat je zabezpečená ich distribúcia zdravotne a odborne spôsobilou osobou hygienicky vyhovujúcim spôsobom – osobným motorovým vozidlom do priestorov vybraných školských jedální.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Žiaci si v priestoroch jedální budú preberať objednanú desiatu pred začiatkom školského vyučovania. Výdaj desiaty sa bude uskutočňovať denne pred začiatkom vyučovania, v čase od 7.30 do 8.00 hod. Po skončení výdaja bude zabezpečená dekontaminácia priestorov jedálne. </a:t>
            </a:r>
          </a:p>
          <a:p>
            <a:pPr algn="just"/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05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2920" y="4869000"/>
            <a:ext cx="81831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Platná legislatíva</a:t>
            </a:r>
            <a:endParaRPr lang="sk-SK" sz="24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endParaRPr lang="sk-SK" sz="2800" b="1" strike="noStrike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400" b="1" strike="noStrike" spc="-1" dirty="0">
                <a:solidFill>
                  <a:srgbClr val="000000"/>
                </a:solidFill>
                <a:latin typeface="Verdana"/>
              </a:rPr>
              <a:t>vyhl. č. 75/2023 Z. z. </a:t>
            </a:r>
            <a:r>
              <a:rPr lang="sk-SK" sz="2400" b="0" strike="noStrike" spc="-1" dirty="0">
                <a:solidFill>
                  <a:srgbClr val="000000"/>
                </a:solidFill>
                <a:latin typeface="Verdana"/>
              </a:rPr>
              <a:t>o</a:t>
            </a:r>
            <a:r>
              <a:rPr lang="sk-SK" sz="24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400" b="0" strike="noStrike" spc="-1" dirty="0">
                <a:solidFill>
                  <a:srgbClr val="000000"/>
                </a:solidFill>
                <a:latin typeface="Verdana"/>
              </a:rPr>
              <a:t>podrobnostiach o požiadavkách na zariadenia pre deti a mládež</a:t>
            </a:r>
          </a:p>
          <a:p>
            <a:pPr marL="72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</a:pPr>
            <a:endParaRPr lang="sk-SK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400" b="1" spc="-1" dirty="0">
                <a:solidFill>
                  <a:srgbClr val="000000"/>
                </a:solidFill>
                <a:latin typeface="Verdana"/>
              </a:rPr>
              <a:t>ďalšie vykonávacie vyhlášky </a:t>
            </a:r>
            <a:r>
              <a:rPr lang="sk-SK" sz="2400" spc="-1" dirty="0">
                <a:solidFill>
                  <a:srgbClr val="000000"/>
                </a:solidFill>
                <a:latin typeface="Verdana"/>
              </a:rPr>
              <a:t>(vnútorné prostredie budov, zariadenia spoločné stravovania, ochrana zdravia zamestnancov, pieskoviská, telovýchovno-športové zariadenia, zariadenia starostlivosti o ľudské telo, pitná voda, bazény, ďalšie služby....)</a:t>
            </a:r>
            <a:endParaRPr lang="sk-SK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900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bilninové kaše"/>
          <p:cNvSpPr txBox="1">
            <a:spLocks noGrp="1"/>
          </p:cNvSpPr>
          <p:nvPr>
            <p:ph type="title"/>
          </p:nvPr>
        </p:nvSpPr>
        <p:spPr>
          <a:xfrm>
            <a:off x="776883" y="1167672"/>
            <a:ext cx="7590234" cy="982266"/>
          </a:xfrm>
          <a:prstGeom prst="rect">
            <a:avLst/>
          </a:prstGeom>
        </p:spPr>
        <p:txBody>
          <a:bodyPr/>
          <a:lstStyle/>
          <a:p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Obilninové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kaše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4" name="- ľahká stráviteľnosť…"/>
          <p:cNvSpPr txBox="1">
            <a:spLocks noGrp="1"/>
          </p:cNvSpPr>
          <p:nvPr>
            <p:ph type="body" sz="quarter" idx="1"/>
          </p:nvPr>
        </p:nvSpPr>
        <p:spPr>
          <a:xfrm>
            <a:off x="446485" y="3473649"/>
            <a:ext cx="4314851" cy="2536031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1969"/>
              </a:spcBef>
              <a:buClr>
                <a:srgbClr val="9A7865"/>
              </a:buClr>
              <a:defRPr sz="3200">
                <a:latin typeface="+mn-lt"/>
                <a:ea typeface="+mn-ea"/>
                <a:cs typeface="+mn-cs"/>
                <a:sym typeface="Didot"/>
              </a:defRPr>
            </a:pPr>
            <a:endParaRPr lang="sk-SK" sz="2000" dirty="0"/>
          </a:p>
          <a:p>
            <a:pPr algn="l">
              <a:spcBef>
                <a:spcPts val="1969"/>
              </a:spcBef>
              <a:buClr>
                <a:srgbClr val="9A7865"/>
              </a:buClr>
              <a:defRPr sz="3200">
                <a:latin typeface="+mn-lt"/>
                <a:ea typeface="+mn-ea"/>
                <a:cs typeface="+mn-cs"/>
                <a:sym typeface="Didot"/>
              </a:defRPr>
            </a:pPr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1969"/>
              </a:spcBef>
              <a:buClr>
                <a:srgbClr val="9A7865"/>
              </a:buClr>
              <a:defRPr sz="3200">
                <a:latin typeface="+mn-lt"/>
                <a:ea typeface="+mn-ea"/>
                <a:cs typeface="+mn-cs"/>
                <a:sym typeface="Didot"/>
              </a:defRPr>
            </a:pP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ľahká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stráviteľnosť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1969"/>
              </a:spcBef>
              <a:buClr>
                <a:srgbClr val="9A7865"/>
              </a:buClr>
              <a:defRPr sz="3200">
                <a:latin typeface="+mn-lt"/>
                <a:ea typeface="+mn-ea"/>
                <a:cs typeface="+mn-cs"/>
                <a:sym typeface="Didot"/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jednoduché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vstrebávanie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živín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1969"/>
              </a:spcBef>
              <a:buClr>
                <a:srgbClr val="9A7865"/>
              </a:buClr>
              <a:defRPr sz="3200">
                <a:latin typeface="+mn-lt"/>
                <a:ea typeface="+mn-ea"/>
                <a:cs typeface="+mn-cs"/>
                <a:sym typeface="Didot"/>
              </a:defRPr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dostatok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vitamínov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35" name="FA8FE2F6-5D7C-45D9-A52D-8F7F3C598935-L0-001.jpeg" descr="FA8FE2F6-5D7C-45D9-A52D-8F7F3C598935-L0-001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37" y="1167672"/>
            <a:ext cx="3628841" cy="45226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elozrnný chlieb                 s nátierkami a so zeleninou"/>
          <p:cNvSpPr txBox="1">
            <a:spLocks noGrp="1"/>
          </p:cNvSpPr>
          <p:nvPr>
            <p:ph type="title"/>
          </p:nvPr>
        </p:nvSpPr>
        <p:spPr>
          <a:xfrm>
            <a:off x="776882" y="1732800"/>
            <a:ext cx="4552355" cy="2357437"/>
          </a:xfrm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6840"/>
            </a:lvl1pPr>
          </a:lstStyle>
          <a:p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Celozrnný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chlieb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sk-SK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s </a:t>
            </a:r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nátierkami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 a so </a:t>
            </a:r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zeleninou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sk-SK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sk-SK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8" name="15% bielkoviny…"/>
          <p:cNvSpPr txBox="1">
            <a:spLocks noGrp="1"/>
          </p:cNvSpPr>
          <p:nvPr>
            <p:ph type="body" sz="half" idx="1"/>
          </p:nvPr>
        </p:nvSpPr>
        <p:spPr>
          <a:xfrm>
            <a:off x="711346" y="2473522"/>
            <a:ext cx="4138018" cy="32334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buBlip>
                <a:blip r:embed="rId2"/>
              </a:buBlip>
            </a:pPr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Blip>
                <a:blip r:embed="rId2"/>
              </a:buBlip>
            </a:pPr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Blip>
                <a:blip r:embed="rId2"/>
              </a:buBlip>
            </a:pPr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Blip>
                <a:blip r:embed="rId2"/>
              </a:buBlip>
            </a:pPr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Blip>
                <a:blip r:embed="rId2"/>
              </a:buBlip>
            </a:pPr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Blip>
                <a:blip r:embed="rId2"/>
              </a:buBlip>
            </a:pPr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Blip>
                <a:blip r:embed="rId2"/>
              </a:buBlip>
            </a:pPr>
            <a:endParaRPr lang="sk-S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Blip>
                <a:blip r:embed="rId2"/>
              </a:buBlip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15%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bielkoviny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buBlip>
                <a:blip r:embed="rId2"/>
              </a:buBlip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30-35%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tuky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buBlip>
                <a:blip r:embed="rId2"/>
              </a:buBlip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50-55%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sacharidy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39" name="475464E9-2FE5-431B-9D6C-72B9BC4DEC62-L0-001.jpeg" descr="475464E9-2FE5-431B-9D6C-72B9BC4DEC62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37" y="1732800"/>
            <a:ext cx="3178271" cy="39594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nená tortilla"/>
          <p:cNvSpPr txBox="1">
            <a:spLocks noGrp="1"/>
          </p:cNvSpPr>
          <p:nvPr>
            <p:ph type="title"/>
          </p:nvPr>
        </p:nvSpPr>
        <p:spPr>
          <a:xfrm>
            <a:off x="607599" y="1591631"/>
            <a:ext cx="7590234" cy="982266"/>
          </a:xfrm>
          <a:prstGeom prst="rect">
            <a:avLst/>
          </a:prstGeom>
        </p:spPr>
        <p:txBody>
          <a:bodyPr/>
          <a:lstStyle/>
          <a:p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Plnená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 tortilla </a:t>
            </a:r>
          </a:p>
        </p:txBody>
      </p:sp>
      <p:sp>
        <p:nvSpPr>
          <p:cNvPr id="142" name="vysoký obsah antioxidantov…"/>
          <p:cNvSpPr txBox="1">
            <a:spLocks noGrp="1"/>
          </p:cNvSpPr>
          <p:nvPr>
            <p:ph type="body" sz="half" idx="1"/>
          </p:nvPr>
        </p:nvSpPr>
        <p:spPr>
          <a:xfrm>
            <a:off x="607599" y="2423803"/>
            <a:ext cx="4533331" cy="37380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0675" indent="-230675" algn="l">
              <a:buBlip>
                <a:blip r:embed="rId2"/>
              </a:buBlip>
              <a:defRPr sz="3100"/>
            </a:pPr>
            <a:endParaRPr lang="sk-S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endParaRPr lang="sk-S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endParaRPr lang="sk-S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endParaRPr lang="sk-S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endParaRPr lang="sk-S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endParaRPr lang="sk-S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endParaRPr lang="sk-S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endParaRPr lang="sk-S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vysoký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antioxidantov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0675" indent="-230675" algn="l">
              <a:buBlip>
                <a:blip r:embed="rId2"/>
              </a:buBlip>
              <a:defRPr sz="3100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vitamíny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minerály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43" name="F7C8B389-C197-459F-8C22-DD1317BEDDCF-L0-001.jpeg" descr="F7C8B389-C197-459F-8C22-DD1317BEDDCF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96" y="1591631"/>
            <a:ext cx="3416280" cy="42569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Zdravý koláč"/>
          <p:cNvSpPr txBox="1">
            <a:spLocks noGrp="1"/>
          </p:cNvSpPr>
          <p:nvPr>
            <p:ph type="title"/>
          </p:nvPr>
        </p:nvSpPr>
        <p:spPr>
          <a:xfrm>
            <a:off x="630500" y="1905595"/>
            <a:ext cx="7590234" cy="982266"/>
          </a:xfrm>
          <a:prstGeom prst="rect">
            <a:avLst/>
          </a:prstGeom>
        </p:spPr>
        <p:txBody>
          <a:bodyPr/>
          <a:lstStyle/>
          <a:p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Zdravý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koláč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6" name="vyrovnaná hladina krvného cukru…"/>
          <p:cNvSpPr txBox="1">
            <a:spLocks noGrp="1"/>
          </p:cNvSpPr>
          <p:nvPr>
            <p:ph type="body" sz="half" idx="1"/>
          </p:nvPr>
        </p:nvSpPr>
        <p:spPr>
          <a:xfrm>
            <a:off x="419254" y="2396729"/>
            <a:ext cx="5277639" cy="3478602"/>
          </a:xfrm>
          <a:prstGeom prst="rect">
            <a:avLst/>
          </a:prstGeom>
        </p:spPr>
        <p:txBody>
          <a:bodyPr/>
          <a:lstStyle/>
          <a:p>
            <a:pPr marL="252999" indent="-252999" algn="l">
              <a:buBlip>
                <a:blip r:embed="rId2"/>
              </a:buBlip>
              <a:defRPr sz="3400"/>
            </a:pPr>
            <a:endParaRPr lang="sk-SK" dirty="0"/>
          </a:p>
          <a:p>
            <a:pPr marL="252999" indent="-252999" algn="l">
              <a:buBlip>
                <a:blip r:embed="rId2"/>
              </a:buBlip>
              <a:defRPr sz="3400"/>
            </a:pPr>
            <a:endParaRPr lang="sk-SK" dirty="0"/>
          </a:p>
          <a:p>
            <a:pPr algn="l">
              <a:defRPr sz="3400"/>
            </a:pPr>
            <a:endParaRPr lang="sk-SK" dirty="0"/>
          </a:p>
          <a:p>
            <a:pPr algn="l">
              <a:defRPr sz="3400"/>
            </a:pPr>
            <a:endParaRPr lang="sk-SK" dirty="0"/>
          </a:p>
          <a:p>
            <a:pPr algn="l">
              <a:defRPr sz="3400"/>
            </a:pPr>
            <a:endParaRPr lang="sk-SK" dirty="0"/>
          </a:p>
          <a:p>
            <a:pPr marL="252999" indent="-252999" algn="l">
              <a:buBlip>
                <a:blip r:embed="rId2"/>
              </a:buBlip>
              <a:defRPr sz="3400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vyrovnaná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hladina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krvného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cukru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52999" indent="-252999" algn="l">
              <a:buBlip>
                <a:blip r:embed="rId2"/>
              </a:buBlip>
              <a:defRPr sz="3400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rovnováha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chutí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47" name="E7B1ECB7-8B88-4B92-BE41-2618407F5E57-L0-001.jpeg" descr="E7B1ECB7-8B88-4B92-BE41-2618407F5E57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38242" y="1905596"/>
            <a:ext cx="3186504" cy="39697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0B7983-BF79-C6D1-4CD3-A2F69DA0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" y="2903580"/>
            <a:ext cx="8183160" cy="1050840"/>
          </a:xfrm>
        </p:spPr>
        <p:txBody>
          <a:bodyPr/>
          <a:lstStyle/>
          <a:p>
            <a:pPr algn="ctr"/>
            <a:r>
              <a:rPr lang="sk-SK" sz="3600" b="1" dirty="0"/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66711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sk-SK" sz="2800" b="1" strike="noStrike" spc="-1" dirty="0">
                <a:solidFill>
                  <a:srgbClr val="222076"/>
                </a:solidFill>
                <a:latin typeface="Verdana"/>
              </a:rPr>
              <a:t>Zmeny v prevádzkovaní zariadení pre deti</a:t>
            </a:r>
            <a:endParaRPr lang="sk-SK" sz="2800" b="0" strike="noStrike" spc="-1" dirty="0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92000"/>
          </a:bodyPr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Každá zmena v prevádzkovaní </a:t>
            </a:r>
            <a:r>
              <a:rPr lang="sk-SK" sz="2800" strike="noStrike" spc="-1" dirty="0">
                <a:solidFill>
                  <a:srgbClr val="000000"/>
                </a:solidFill>
                <a:latin typeface="Verdana"/>
              </a:rPr>
              <a:t>priestorov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zariadenia pre deti 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podlieha opätovnému posúdeniu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orgánmi verejného zdravotníctva  - vydanie nového rozhodnutia podľa § 13 ods. 4 písm. a) a b) zák. č. 355/2007 </a:t>
            </a:r>
            <a:r>
              <a:rPr lang="sk-SK" sz="2800" b="0" strike="noStrike" spc="-1" dirty="0" err="1">
                <a:solidFill>
                  <a:srgbClr val="000000"/>
                </a:solidFill>
                <a:latin typeface="Verdana"/>
              </a:rPr>
              <a:t>Z.z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. na zmenu v prevádzkovaní zariadenia pre deti a na schválenie zmeny prevádzkového poriadku.</a:t>
            </a: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Žiadnu zmenu v prevádzkovaní nesmie urobiť prevádzkovateľ svojvoľne!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800" b="1" strike="noStrike" spc="-1" dirty="0">
                <a:solidFill>
                  <a:srgbClr val="222076"/>
                </a:solidFill>
                <a:latin typeface="Verdana"/>
              </a:rPr>
              <a:t>Kapacita zariadenia pre deti</a:t>
            </a:r>
            <a:endParaRPr lang="sk-SK" sz="2800" b="0" strike="noStrike" spc="-1" dirty="0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Najvyšší počet detí v zariadení pre deti (kapacita zariadenia) musí zodpovedať veľkosti vnútorných priestorov podľa požiadaviek vyhl. MZ SR č. 75/2023 </a:t>
            </a:r>
            <a:r>
              <a:rPr lang="sk-SK" sz="2800" b="0" strike="noStrike" spc="-1" dirty="0" err="1">
                <a:solidFill>
                  <a:srgbClr val="000000"/>
                </a:solidFill>
                <a:latin typeface="Verdana"/>
              </a:rPr>
              <a:t>Z.z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.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Určuje sa v prevádzkovom poriadku, ktorý schvaľuje príslušný RÚVZ. Je to jedna z povinných náležitostí prevádzkového poriadku.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Nahlasovanie prenosných ochorení</a:t>
            </a:r>
            <a:endParaRPr lang="sk-SK" sz="2400" b="0" strike="noStrike" spc="-1" dirty="0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85500" lnSpcReduction="10000"/>
          </a:bodyPr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Podľa § 52 ods. 1 písm. m) zák. č. 355/2007 </a:t>
            </a:r>
            <a:r>
              <a:rPr lang="sk-SK" sz="2600" b="0" strike="noStrike" spc="-1" dirty="0" err="1">
                <a:solidFill>
                  <a:srgbClr val="000000"/>
                </a:solidFill>
                <a:latin typeface="Verdana"/>
              </a:rPr>
              <a:t>Z.z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. sú fyzické osoby – podnikatelia a právnické osoby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povinné bezodkladne oznamova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ť úradu verejného zdravotníctva všetky významné okolnosti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na predchádzanie vzniku a šírenia prenosných ochorení 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a poskytovať im dôležité informácie pre epidemiologické vyšetrenie.</a:t>
            </a:r>
            <a:endParaRPr lang="sk-SK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6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Porušenie tejto povinnosti je považované za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správny delikt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 na úseku verejného zdravotníctva podľa § 57 ods. 42 písm. k) zák. č. 355/2007 </a:t>
            </a:r>
            <a:r>
              <a:rPr lang="sk-SK" sz="2600" b="0" strike="noStrike" spc="-1" dirty="0" err="1">
                <a:solidFill>
                  <a:srgbClr val="000000"/>
                </a:solidFill>
                <a:latin typeface="Verdana"/>
              </a:rPr>
              <a:t>Z.z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., za ktorý môže orgán verejného zdravotníctva uložiť pokutu vo výške od 150 do 20000 eur.</a:t>
            </a:r>
            <a:endParaRPr lang="sk-SK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45BD94D-FBF0-A6F1-16CF-579C5219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55" y="402807"/>
            <a:ext cx="1937464" cy="13050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A0D02D-DE34-E8E3-6159-FD91B1FE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44" y="459957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B95B8B-33C3-0E3E-49DE-57A8978FDD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77068" y="2114550"/>
            <a:ext cx="7823995" cy="3571875"/>
          </a:xfrm>
        </p:spPr>
        <p:txBody>
          <a:bodyPr>
            <a:normAutofit/>
          </a:bodyPr>
          <a:lstStyle/>
          <a:p>
            <a:pPr indent="449263" algn="just"/>
            <a:endParaRPr lang="sk-SK" altLang="sk-SK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indent="0" algn="just">
              <a:buNone/>
            </a:pPr>
            <a:r>
              <a:rPr lang="sk-SK" altLang="sk-SK" sz="1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Podnet od rodiča doručený RÚVZ v stredu (13.03.2024): </a:t>
            </a:r>
          </a:p>
          <a:p>
            <a:pPr indent="0" algn="just">
              <a:buNone/>
            </a:pPr>
            <a:endParaRPr lang="sk-SK" altLang="sk-SK" sz="18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indent="0" algn="just">
              <a:buNone/>
            </a:pPr>
            <a:r>
              <a:rPr lang="sk-SK" altLang="sk-SK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„Chcela by som sa informovať, či bola na ZŠ preskúmaná aj možnosť nákazy detí jedlom, resp. či boli odobraté a preskúmané vzorky z obedov z pondelka  a utorka (12.03.2024). </a:t>
            </a:r>
          </a:p>
          <a:p>
            <a:pPr indent="0" algn="just">
              <a:buNone/>
            </a:pPr>
            <a:r>
              <a:rPr lang="sk-SK" altLang="sk-SK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Dôvodom je skutočnosť, že v žiadnej rodine sa Vami spomínaná vírusová epidémia nešírila na ďalších členov rodiny. Choré boli iba deti, ktoré sa v pondelok stravovali v školskej jedálni. To nasvedčuje tomu, že sa nejedná o vírusovú epidémiu, ale o priotrávenie detí jedlom zo školskej jedálne.“</a:t>
            </a:r>
          </a:p>
        </p:txBody>
      </p:sp>
    </p:spTree>
    <p:extLst>
      <p:ext uri="{BB962C8B-B14F-4D97-AF65-F5344CB8AC3E}">
        <p14:creationId xmlns:p14="http://schemas.microsoft.com/office/powerpoint/2010/main" val="164144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45BD94D-FBF0-A6F1-16CF-579C5219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55" y="402807"/>
            <a:ext cx="1937464" cy="13050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A0D02D-DE34-E8E3-6159-FD91B1FE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44" y="459957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B95B8B-33C3-0E3E-49DE-57A8978FDD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4963" y="1727200"/>
            <a:ext cx="8351837" cy="4854575"/>
          </a:xfrm>
        </p:spPr>
        <p:txBody>
          <a:bodyPr>
            <a:normAutofit/>
          </a:bodyPr>
          <a:lstStyle/>
          <a:p>
            <a:pPr indent="449263" algn="just"/>
            <a:endParaRPr lang="sk-SK" altLang="sk-SK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dňoch 11.-14.3.2024 sme zaznamenali </a:t>
            </a:r>
            <a:r>
              <a:rPr lang="sk-SK" altLang="sk-SK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epidemický výskyt akútnych </a:t>
            </a:r>
            <a:r>
              <a:rPr lang="sk-SK" altLang="sk-SK" sz="16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gastroenteropatií</a:t>
            </a:r>
            <a:r>
              <a:rPr lang="sk-SK" altLang="sk-SK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zapríčinených vírusom </a:t>
            </a:r>
            <a:r>
              <a:rPr lang="sk-SK" altLang="sk-SK" sz="16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Norwalk</a:t>
            </a:r>
            <a:r>
              <a:rPr lang="sk-SK" altLang="sk-SK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 </a:t>
            </a:r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 ZŠ v Nitre.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 celkového počtu 1163 exponovaných (1023 žiakov a 140 zamestnancov) ochorelo 208 osôb  (204 žiakov a 4 zamestnanci). 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Riaditeľ školy nahlásil RÚVZ so sídlom v Nitre epidemický výskyt zažívacích ťažkostí u žiakov školy dňa 12.3.2024 popoludní. 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Bezodkladne dňa 13.03.2024 bolo v škole zahájené epidemiologické šetrenie a výkon ŠZD.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Zistené bolo, že prvé sporadické prípady ochorení sa vyskytli už 11.3.2024 v dopoludňajších hodinách (PRED OBEDOM). Od 12.3.2024 došlo k explozívnemu nárastu ochorení. 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klinickom obraze chorých dominovalo zvracanie, bolesti brucha,  hnačka, </a:t>
            </a:r>
            <a:r>
              <a:rPr lang="sk-SK" altLang="sk-SK" sz="1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subfebrílie</a:t>
            </a:r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37,2 °C s trvaním 1 - 3 dni, v 6 prípadoch bola u detí nutná hospitalizácia  (Klinika detí a dorastu FN Nitra).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22997-9506-6FA7-91FE-567AFB38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473625"/>
            <a:ext cx="8229240" cy="1144800"/>
          </a:xfrm>
        </p:spPr>
        <p:txBody>
          <a:bodyPr/>
          <a:lstStyle/>
          <a:p>
            <a:pPr>
              <a:defRPr/>
            </a:pP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639B5B-570A-DA4A-52F1-4538AC972C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433" y="1618425"/>
            <a:ext cx="8229241" cy="4965975"/>
          </a:xfrm>
        </p:spPr>
        <p:txBody>
          <a:bodyPr/>
          <a:lstStyle/>
          <a:p>
            <a:pPr indent="449263" algn="just"/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 škole </a:t>
            </a:r>
            <a:r>
              <a:rPr lang="sk-SK" altLang="sk-SK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boli odobraté vzorky </a:t>
            </a:r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stravy (6 kusov), stery z prostredia kuchyne (10 sterov)  a 10 vzoriek tampónov rekta od pracovníkov kuchyne na mikrobiologické vyšetrenie. </a:t>
            </a: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Vyšetrenie vzoriek stravy v akreditovanom laboratóriu RÚVZ v Nitre nepreukázalo prítomnosť choroboplodných zárodkov, ktoré by mohli spôsobiť vznik ochorení u detí. </a:t>
            </a: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Stery z prostredia boli odobraté na fyziologický roztok a bujón (tzv. kvalitatívne a kvantitatívne mikrobiologické kultivačné vyšetrenie) s cieľom overiť čistotu pracovných plôch a predmetov používaných pri výrobe pokrmov. </a:t>
            </a: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Mikrobiologické vyšetrenie  sterov z prostredia potvrdilo dodržiavanie úrovne prevádzkovej hygieny v uvedenej ŠJ a vylúčilo možnosť sekundárnej kontaminácie hotových pokrmov. </a:t>
            </a:r>
            <a:r>
              <a:rPr lang="sk-SK" altLang="sk-SK"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Predmety a plochy boli čisté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a kontaminované iba bežnou flórou. </a:t>
            </a: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Vyšetrenie biologického materiálu od všetkých pracovníčok ŠJ bolo negatívne. </a:t>
            </a:r>
          </a:p>
          <a:p>
            <a:pPr indent="449263" algn="just"/>
            <a:endParaRPr lang="sk-SK" alt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>
              <a:buFont typeface="Wingdings 2" panose="05020102010507070707" pitchFamily="18" charset="2"/>
              <a:buNone/>
            </a:pPr>
            <a:endParaRPr lang="sk-SK" alt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96E9864-ED29-EF43-BB52-4DE72FCC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4" y="473625"/>
            <a:ext cx="1834352" cy="123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1397</TotalTime>
  <Words>2704</Words>
  <Application>Microsoft Office PowerPoint</Application>
  <PresentationFormat>Prezentácia na obrazovke (4:3)</PresentationFormat>
  <Paragraphs>218</Paragraphs>
  <Slides>34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34</vt:i4>
      </vt:variant>
    </vt:vector>
  </HeadingPairs>
  <TitlesOfParts>
    <vt:vector size="46" baseType="lpstr">
      <vt:lpstr>Arial</vt:lpstr>
      <vt:lpstr>Calibri</vt:lpstr>
      <vt:lpstr>Open Sans</vt:lpstr>
      <vt:lpstr>Symbol</vt:lpstr>
      <vt:lpstr>Times New Roman</vt:lpstr>
      <vt:lpstr>Trebuchet MS</vt:lpstr>
      <vt:lpstr>Verdana</vt:lpstr>
      <vt:lpstr>Wingdings</vt:lpstr>
      <vt:lpstr>Wingdings 2</vt:lpstr>
      <vt:lpstr>Zapfino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Kazuistika - Epidémia norovírusových nákaz v ZŠ</vt:lpstr>
      <vt:lpstr>Kazuistika - Epidémia norovírusových nákaz v ZŠ</vt:lpstr>
      <vt:lpstr>Kazuistika - Epidémia norovírusových nákaz v ZŠ</vt:lpstr>
      <vt:lpstr>Kazuistika - Epidémia norovírusových nákaz v ZŠ</vt:lpstr>
      <vt:lpstr> Kazuistika - Epidémia norovírusových nákaz v ZŠ </vt:lpstr>
      <vt:lpstr>Kazuistika - Epidémia norovírusových nákaz v ZŠ</vt:lpstr>
      <vt:lpstr>Kazuistika - Epidémia norovírusových nákaz v ZŠ</vt:lpstr>
      <vt:lpstr>5 tipov na prevenciu šírenia Norovírusov </vt:lpstr>
      <vt:lpstr>5 tipov na prevenciu šírenia Norovírusov </vt:lpstr>
      <vt:lpstr>Príklad dobrej praxe</vt:lpstr>
      <vt:lpstr>Príklad zlej praxe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Príklad zlej praxe</vt:lpstr>
      <vt:lpstr>Príklad zlej praxe</vt:lpstr>
      <vt:lpstr>Príklad zlej praxe</vt:lpstr>
      <vt:lpstr>Prezentácia programu PowerPoint</vt:lpstr>
      <vt:lpstr>Príklad dobrej praxe</vt:lpstr>
      <vt:lpstr>Príklad dobrej praxe</vt:lpstr>
      <vt:lpstr>Obilninové kaše</vt:lpstr>
      <vt:lpstr>Celozrnný chlieb  s nátierkami a so zeleninou   </vt:lpstr>
      <vt:lpstr>Plnená tortilla </vt:lpstr>
      <vt:lpstr>Zdravý koláč </vt:lpstr>
      <vt:lpstr>Ďakujem za pozornosť.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Gregušová</dc:creator>
  <dc:description/>
  <cp:lastModifiedBy>RÚVZ Nitra Spravca Nitra</cp:lastModifiedBy>
  <cp:revision>38</cp:revision>
  <cp:lastPrinted>2023-09-07T06:21:56Z</cp:lastPrinted>
  <dcterms:created xsi:type="dcterms:W3CDTF">2017-10-16T08:26:22Z</dcterms:created>
  <dcterms:modified xsi:type="dcterms:W3CDTF">2024-09-13T09:03:01Z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Prezentácia na obrazovke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