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54"/>
  </p:notesMasterIdLst>
  <p:sldIdLst>
    <p:sldId id="256" r:id="rId3"/>
    <p:sldId id="257" r:id="rId4"/>
    <p:sldId id="286" r:id="rId5"/>
    <p:sldId id="314" r:id="rId6"/>
    <p:sldId id="300" r:id="rId7"/>
    <p:sldId id="258" r:id="rId8"/>
    <p:sldId id="259" r:id="rId9"/>
    <p:sldId id="260" r:id="rId10"/>
    <p:sldId id="315" r:id="rId11"/>
    <p:sldId id="261" r:id="rId12"/>
    <p:sldId id="262" r:id="rId13"/>
    <p:sldId id="264" r:id="rId14"/>
    <p:sldId id="265" r:id="rId15"/>
    <p:sldId id="266" r:id="rId16"/>
    <p:sldId id="267" r:id="rId17"/>
    <p:sldId id="268" r:id="rId18"/>
    <p:sldId id="301" r:id="rId19"/>
    <p:sldId id="303" r:id="rId20"/>
    <p:sldId id="269" r:id="rId21"/>
    <p:sldId id="270" r:id="rId22"/>
    <p:sldId id="313" r:id="rId23"/>
    <p:sldId id="302" r:id="rId24"/>
    <p:sldId id="275" r:id="rId25"/>
    <p:sldId id="276" r:id="rId26"/>
    <p:sldId id="277" r:id="rId27"/>
    <p:sldId id="278" r:id="rId28"/>
    <p:sldId id="279" r:id="rId29"/>
    <p:sldId id="291" r:id="rId30"/>
    <p:sldId id="293" r:id="rId31"/>
    <p:sldId id="292" r:id="rId32"/>
    <p:sldId id="280" r:id="rId33"/>
    <p:sldId id="316" r:id="rId34"/>
    <p:sldId id="304" r:id="rId35"/>
    <p:sldId id="305" r:id="rId36"/>
    <p:sldId id="306" r:id="rId37"/>
    <p:sldId id="287" r:id="rId38"/>
    <p:sldId id="290" r:id="rId39"/>
    <p:sldId id="263" r:id="rId40"/>
    <p:sldId id="281" r:id="rId41"/>
    <p:sldId id="282" r:id="rId42"/>
    <p:sldId id="294" r:id="rId43"/>
    <p:sldId id="283" r:id="rId44"/>
    <p:sldId id="284" r:id="rId45"/>
    <p:sldId id="295" r:id="rId46"/>
    <p:sldId id="297" r:id="rId47"/>
    <p:sldId id="285" r:id="rId48"/>
    <p:sldId id="298" r:id="rId49"/>
    <p:sldId id="299" r:id="rId50"/>
    <p:sldId id="317" r:id="rId51"/>
    <p:sldId id="273" r:id="rId52"/>
    <p:sldId id="318" r:id="rId5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2" autoAdjust="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E1A46-6898-4C51-8D0D-40496C7B81EB}" type="datetimeFigureOut">
              <a:rPr lang="sk-SK" smtClean="0"/>
              <a:t>27. 4. 2026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604F3-F2FB-4210-AB4B-AA775DFB8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40504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2E25E2-34E7-4EB7-90B2-9550F581AE0A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174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1795-1F52-4AC6-8A1C-525795CF3052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705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A71A-A83C-48F3-8FC8-DA2A48474C95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2846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193B-9644-4E93-9477-B5B6F171AE4F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208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AE3D1-FDFD-4835-B8ED-50D59A04C643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9972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8894-6FAA-4B2E-8015-B5A8DE22B22B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576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7AEF-C633-4B12-8AF4-549ABA9C3F50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2144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B7A75-B8E3-46A5-A636-ADD5C5080A8F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1359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7FC79-874D-4B04-AC40-48072172EA69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81864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AC9F5-FCD1-4D91-A34E-2CB9938EDBB2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1536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ECA97-A47C-43E6-A859-6136D9DADE19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47592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42B9-F888-44EB-8520-26A9C92DEA7C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179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785-3660-44EF-B0B5-0B532D586A64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41031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C4BE-BA0C-43F7-998E-B7E62E1ECDCF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90653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9B04-F05B-472F-B9C6-24CB9F36DBBB}" type="datetime1">
              <a:rPr lang="sk-SK" smtClean="0"/>
              <a:t>27. 4. 2026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51190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0214B-D440-45B6-A76A-1DB3DB869B9F}" type="datetime1">
              <a:rPr lang="sk-SK" smtClean="0"/>
              <a:t>27. 4. 2026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81895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35756-2128-4A23-A59C-75B3FBE2CC54}" type="datetime1">
              <a:rPr lang="sk-SK" smtClean="0"/>
              <a:t>27. 4. 2026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77685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2A695-D1B7-489B-A130-270587EF700A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72970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474-A750-46F7-A755-E64F8C6B594B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65026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68444258"/>
      </p:ext>
    </p:extLst>
  </p:cSld>
  <p:clrMapOvr>
    <a:masterClrMapping/>
  </p:clrMapOvr>
  <p:hf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154985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7646984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3018272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1950-4ECE-4547-BE04-5C4FACBCB91A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42358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255770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E01-AA07-4DAA-8BF5-C027D496D8C7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07853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C776-C009-4F4F-B18F-90DBC456A683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4347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43307-E8EC-426E-8070-D0413CEB66D5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6392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679BF-AC3F-45E3-AFAF-80128FF3E33D}" type="datetime1">
              <a:rPr lang="sk-SK" smtClean="0"/>
              <a:t>27. 4. 2026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4621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8130-7964-474F-8B4E-C1BBF933B18A}" type="datetime1">
              <a:rPr lang="sk-SK" smtClean="0"/>
              <a:t>27. 4. 2026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82932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3A15-91CD-40C4-A9D1-526BC19F559D}" type="datetime1">
              <a:rPr lang="sk-SK" smtClean="0"/>
              <a:t>27. 4. 2026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0843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D1608-7A6B-479B-8C22-69356B79237A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3505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2555-5548-4266-871C-0CB95BD54339}" type="datetime1">
              <a:rPr lang="sk-SK" smtClean="0"/>
              <a:t>27. 4. 2026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8672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EAB9F-1E0E-4970-876E-DBB526C1E2EA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E499BBF-9DFA-4AFF-BBDC-C2A5D5E81F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2707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CA9A3-C0BD-4FFE-AE5D-E16F7424A0E2}" type="datetime1">
              <a:rPr lang="sk-SK" smtClean="0"/>
              <a:t>27. 4. 2026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3012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uss-nr.s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ov-lex.sk/ezbierky/pravne-predpisy/SK/ZZ/2025/321/20260101#paragraf-56.odsek-3.pismeno-b" TargetMode="External"/><Relationship Id="rId2" Type="http://schemas.openxmlformats.org/officeDocument/2006/relationships/hyperlink" Target="https://www.slov-lex.sk/ezbierky/pravne-predpisy/SK/ZZ/2025/321/20260101#paragraf-56.odsek-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lov-lex.sk/ezbierky/pravne-predpisy/SK/ZZ/2025/321/20260101#paragraf-56.odsek-6" TargetMode="External"/><Relationship Id="rId4" Type="http://schemas.openxmlformats.org/officeDocument/2006/relationships/hyperlink" Target="https://www.slov-lex.sk/ezbierky/pravne-predpisy/SK/ZZ/2025/321/20260101#paragraf-56.odsek-3.pismeno-f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nivam.sk/" TargetMode="External"/><Relationship Id="rId2" Type="http://schemas.openxmlformats.org/officeDocument/2006/relationships/hyperlink" Target="https://vzdelavanie21.s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eforma.iedu.s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edu.sk/" TargetMode="External"/><Relationship Id="rId2" Type="http://schemas.openxmlformats.org/officeDocument/2006/relationships/hyperlink" Target="https://www.minedu.sk/newsletter-novinky-zo-skolstv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D4FC7F-D79F-4C18-BAB5-485BC6D697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211733" cy="2772304"/>
          </a:xfrm>
        </p:spPr>
        <p:txBody>
          <a:bodyPr>
            <a:noAutofit/>
          </a:bodyPr>
          <a:lstStyle/>
          <a:p>
            <a:pPr algn="ctr"/>
            <a:r>
              <a:rPr lang="sk-SK" sz="3600" b="1" dirty="0">
                <a:latin typeface="+mn-lt"/>
              </a:rPr>
              <a:t>Pracovná porada pre obce a riaditeľov </a:t>
            </a:r>
            <a:r>
              <a:rPr lang="sk-SK" sz="3600" dirty="0">
                <a:latin typeface="+mn-lt"/>
              </a:rPr>
              <a:t>základných škôl v územnej pôsobnosti </a:t>
            </a:r>
            <a:r>
              <a:rPr lang="sk-SK" sz="3600" b="1" dirty="0">
                <a:latin typeface="+mn-lt"/>
              </a:rPr>
              <a:t>Regionálneho úradu </a:t>
            </a:r>
            <a:br>
              <a:rPr lang="sk-SK" sz="3600" b="1" dirty="0">
                <a:latin typeface="+mn-lt"/>
              </a:rPr>
            </a:br>
            <a:r>
              <a:rPr lang="sk-SK" sz="3600" b="1" dirty="0">
                <a:latin typeface="+mn-lt"/>
              </a:rPr>
              <a:t>školskej správy v Nitre </a:t>
            </a:r>
            <a:br>
              <a:rPr lang="sk-SK" sz="3600" b="1" dirty="0">
                <a:latin typeface="+mn-lt"/>
              </a:rPr>
            </a:br>
            <a:r>
              <a:rPr lang="sk-SK" sz="3600" b="1" dirty="0">
                <a:latin typeface="+mn-lt"/>
              </a:rPr>
              <a:t>(ďalej iba RÚŠS v Nitre)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E185940-44E4-4644-9694-FC6A823C6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1800"/>
            <a:ext cx="9211732" cy="1803400"/>
          </a:xfrm>
        </p:spPr>
        <p:txBody>
          <a:bodyPr/>
          <a:lstStyle/>
          <a:p>
            <a:r>
              <a:rPr lang="sk-SK" dirty="0"/>
              <a:t>Apríl – Máj 2026</a:t>
            </a:r>
          </a:p>
          <a:p>
            <a:endParaRPr lang="sk-SK" dirty="0"/>
          </a:p>
          <a:p>
            <a:r>
              <a:rPr lang="sk-SK" dirty="0"/>
              <a:t>PaedDr. Ingrid Hrnčárová</a:t>
            </a:r>
          </a:p>
          <a:p>
            <a:r>
              <a:rPr lang="sk-SK" dirty="0"/>
              <a:t>vedúca Odboru metodiky</a:t>
            </a:r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680BB1C-71F5-44BE-A732-F95E62139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7942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67947-2C14-49CC-A34F-91CE252C9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57200"/>
            <a:ext cx="8911687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100" b="1" dirty="0"/>
              <a:t>Kompetencie </a:t>
            </a:r>
            <a:r>
              <a:rPr lang="pl-PL" sz="3100" b="1" dirty="0">
                <a:solidFill>
                  <a:srgbClr val="00B050"/>
                </a:solidFill>
              </a:rPr>
              <a:t>obce</a:t>
            </a:r>
            <a:r>
              <a:rPr lang="pl-PL" sz="3100" b="1" dirty="0"/>
              <a:t>; kompetencie v oblasti školstva </a:t>
            </a:r>
            <a:r>
              <a:rPr lang="pl-PL" sz="3100" dirty="0"/>
              <a:t>v zmysle zákona 321/2025 Z. z. o školskej správe </a:t>
            </a:r>
            <a:r>
              <a:rPr lang="pl-PL" sz="3100" b="1" dirty="0"/>
              <a:t>§ 58</a:t>
            </a:r>
            <a:br>
              <a:rPr lang="pl-PL" dirty="0"/>
            </a:br>
            <a:r>
              <a:rPr lang="pl-PL" dirty="0"/>
              <a:t> </a:t>
            </a:r>
            <a:br>
              <a:rPr lang="pl-PL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831D7F-1540-4C38-91AE-0DA808478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Obec </a:t>
            </a:r>
            <a:r>
              <a:rPr lang="sk-SK" b="1" dirty="0">
                <a:solidFill>
                  <a:srgbClr val="00B050"/>
                </a:solidFill>
              </a:rPr>
              <a:t>vedie evidenciu </a:t>
            </a:r>
          </a:p>
          <a:p>
            <a:pPr lvl="1"/>
            <a:r>
              <a:rPr lang="sk-SK" dirty="0"/>
              <a:t>detí</a:t>
            </a:r>
            <a:r>
              <a:rPr lang="sk-SK" b="1" dirty="0"/>
              <a:t> </a:t>
            </a:r>
            <a:r>
              <a:rPr lang="sk-SK" dirty="0"/>
              <a:t>vo veku plnenia povinného predprimárneho vzdelávania </a:t>
            </a:r>
          </a:p>
          <a:p>
            <a:pPr lvl="1"/>
            <a:r>
              <a:rPr lang="sk-SK" dirty="0"/>
              <a:t>a žiakov vo veku plnenia povinnej školskej dochádzky, </a:t>
            </a:r>
          </a:p>
          <a:p>
            <a:pPr marL="457200" lvl="1" indent="0">
              <a:buNone/>
            </a:pPr>
            <a:r>
              <a:rPr lang="sk-SK" dirty="0"/>
              <a:t>ktorí </a:t>
            </a:r>
            <a:r>
              <a:rPr lang="sk-SK" b="1" dirty="0">
                <a:solidFill>
                  <a:srgbClr val="00B050"/>
                </a:solidFill>
              </a:rPr>
              <a:t>majú v obci trvalý pobyt</a:t>
            </a:r>
            <a:r>
              <a:rPr lang="sk-SK" dirty="0">
                <a:solidFill>
                  <a:srgbClr val="00B050"/>
                </a:solidFill>
              </a:rPr>
              <a:t>, a </a:t>
            </a:r>
            <a:r>
              <a:rPr lang="sk-SK" b="1" dirty="0">
                <a:solidFill>
                  <a:srgbClr val="00B050"/>
                </a:solidFill>
              </a:rPr>
              <a:t>evidenciu, v ktorých školách ju plnia</a:t>
            </a:r>
            <a:r>
              <a:rPr lang="sk-SK" dirty="0">
                <a:solidFill>
                  <a:srgbClr val="00B050"/>
                </a:solidFill>
              </a:rPr>
              <a:t>; </a:t>
            </a:r>
          </a:p>
          <a:p>
            <a:pPr marL="457200" lvl="1" indent="0">
              <a:buNone/>
            </a:pPr>
            <a:endParaRPr lang="sk-SK" dirty="0"/>
          </a:p>
          <a:p>
            <a:pPr marL="457200" lvl="1" indent="0" algn="just">
              <a:buNone/>
            </a:pPr>
            <a:r>
              <a:rPr lang="sk-SK" dirty="0"/>
              <a:t>na tento účel obec získava údaje z </a:t>
            </a:r>
            <a:r>
              <a:rPr lang="sk-SK" b="1" dirty="0"/>
              <a:t>Centrálneho registra uchádzačov, detí, žiakov </a:t>
            </a:r>
          </a:p>
          <a:p>
            <a:pPr marL="457200" lvl="1" indent="0" algn="just">
              <a:buNone/>
            </a:pPr>
            <a:r>
              <a:rPr lang="sk-SK" b="1" dirty="0"/>
              <a:t>a poslucháčov </a:t>
            </a:r>
            <a:r>
              <a:rPr lang="sk-SK" b="1" dirty="0">
                <a:solidFill>
                  <a:srgbClr val="FF0000"/>
                </a:solidFill>
              </a:rPr>
              <a:t>§ 158  zákon č. 245/2008 Z. z. o výchove a vzdelávaní (školský zákon) a o zmene a doplnení niektorých zákonov</a:t>
            </a:r>
          </a:p>
          <a:p>
            <a:pPr marL="457200" lvl="1" indent="0" algn="just">
              <a:buNone/>
            </a:pPr>
            <a:r>
              <a:rPr lang="sk-SK" dirty="0"/>
              <a:t>Osobné údaje spracúvané v centrálnom registri </a:t>
            </a:r>
            <a:r>
              <a:rPr lang="sk-SK" b="1" dirty="0"/>
              <a:t>sú rozhodujúce </a:t>
            </a:r>
            <a:r>
              <a:rPr lang="sk-SK" dirty="0"/>
              <a:t>pre potreby </a:t>
            </a:r>
            <a:r>
              <a:rPr lang="sk-SK" b="1" dirty="0"/>
              <a:t>škôl</a:t>
            </a:r>
            <a:r>
              <a:rPr lang="sk-SK" dirty="0"/>
              <a:t>, školských </a:t>
            </a:r>
            <a:r>
              <a:rPr lang="sk-SK" b="1" dirty="0"/>
              <a:t>zariadení</a:t>
            </a:r>
            <a:r>
              <a:rPr lang="sk-SK" dirty="0"/>
              <a:t>, </a:t>
            </a:r>
            <a:r>
              <a:rPr lang="sk-SK" b="1" dirty="0"/>
              <a:t>zriaďovateľov</a:t>
            </a:r>
            <a:r>
              <a:rPr lang="sk-SK" dirty="0"/>
              <a:t> škôl, zriaďovateľov školských zariadení, </a:t>
            </a:r>
            <a:r>
              <a:rPr lang="sk-SK" b="1" dirty="0"/>
              <a:t>štátnych</a:t>
            </a:r>
            <a:r>
              <a:rPr lang="sk-SK" dirty="0"/>
              <a:t> </a:t>
            </a:r>
            <a:r>
              <a:rPr lang="sk-SK" b="1" dirty="0"/>
              <a:t>orgánov</a:t>
            </a:r>
            <a:r>
              <a:rPr lang="sk-SK" dirty="0"/>
              <a:t>, orgánov územnej samosprávy a </a:t>
            </a:r>
            <a:r>
              <a:rPr lang="sk-SK" b="1" dirty="0"/>
              <a:t>iných orgánov verejnej správy</a:t>
            </a:r>
            <a:r>
              <a:rPr lang="sk-SK" dirty="0"/>
              <a:t>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6FC9466-B0A1-4334-BCE0-440433DFE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2805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67947-2C14-49CC-A34F-91CE252C9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57200"/>
            <a:ext cx="8911687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100" b="1" dirty="0"/>
              <a:t>Kompetencie </a:t>
            </a:r>
            <a:r>
              <a:rPr lang="pl-PL" sz="3100" b="1" dirty="0">
                <a:solidFill>
                  <a:srgbClr val="00B050"/>
                </a:solidFill>
              </a:rPr>
              <a:t>obce</a:t>
            </a:r>
            <a:r>
              <a:rPr lang="pl-PL" sz="3100" b="1" dirty="0"/>
              <a:t>; kompetencie v oblasti školstva </a:t>
            </a:r>
            <a:r>
              <a:rPr lang="pl-PL" sz="3100" dirty="0"/>
              <a:t>v zmysle zákona 321/2025 Z. z. o školskej správe </a:t>
            </a:r>
            <a:r>
              <a:rPr lang="pl-PL" sz="3100" b="1" dirty="0"/>
              <a:t>§ 58</a:t>
            </a:r>
            <a:br>
              <a:rPr lang="pl-PL" dirty="0"/>
            </a:br>
            <a:r>
              <a:rPr lang="pl-PL" dirty="0"/>
              <a:t> </a:t>
            </a:r>
            <a:br>
              <a:rPr lang="pl-PL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831D7F-1540-4C38-91AE-0DA808478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/>
              <a:t>(2) obec, v ktorej má </a:t>
            </a:r>
            <a:r>
              <a:rPr lang="sk-SK" b="1" dirty="0"/>
              <a:t>zákonný zástupca dieťaťa </a:t>
            </a:r>
            <a:r>
              <a:rPr lang="sk-SK" b="1" dirty="0">
                <a:solidFill>
                  <a:srgbClr val="00B050"/>
                </a:solidFill>
              </a:rPr>
              <a:t>trvalý pobyt alebo v ktorej má sídlo zariadenie, </a:t>
            </a:r>
            <a:r>
              <a:rPr lang="sk-SK" dirty="0">
                <a:solidFill>
                  <a:schemeClr val="tx1"/>
                </a:solidFill>
              </a:rPr>
              <a:t>v ktorom sa </a:t>
            </a:r>
            <a:r>
              <a:rPr lang="sk-SK" u="sng" dirty="0">
                <a:solidFill>
                  <a:schemeClr val="tx1"/>
                </a:solidFill>
              </a:rPr>
              <a:t>vykonáva ústavná starostlivosť, výchovné </a:t>
            </a:r>
            <a:r>
              <a:rPr lang="sk-SK" u="sng" dirty="0"/>
              <a:t>opatrenie, neodkladné opatrenie alebo ochranná výchova, alebo jeho organizačná zložka, 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b="1" dirty="0"/>
              <a:t>oznámi</a:t>
            </a:r>
            <a:r>
              <a:rPr lang="sk-SK" dirty="0"/>
              <a:t> príslušnému úradu práce, sociálnych vecí a rodiny </a:t>
            </a:r>
            <a:r>
              <a:rPr lang="sk-SK" b="1" dirty="0"/>
              <a:t>skutočnosť, že zákonný zástupca alebo zástupca zariadenia neprihlásil</a:t>
            </a:r>
            <a:r>
              <a:rPr lang="sk-SK" dirty="0"/>
              <a:t> </a:t>
            </a:r>
            <a:r>
              <a:rPr lang="sk-SK" u="sng" dirty="0"/>
              <a:t>dieťa na plnenie povinného predprimárneho vzdelávania alebo na plnenie povinnej školskej dochádzky.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6FC9466-B0A1-4334-BCE0-440433DFE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5858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67947-2C14-49CC-A34F-91CE252C9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57200"/>
            <a:ext cx="8911687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100" b="1" dirty="0"/>
              <a:t>Kompetencie </a:t>
            </a:r>
            <a:r>
              <a:rPr lang="pl-PL" sz="3100" b="1" dirty="0">
                <a:solidFill>
                  <a:srgbClr val="00B050"/>
                </a:solidFill>
              </a:rPr>
              <a:t>obce</a:t>
            </a:r>
            <a:r>
              <a:rPr lang="pl-PL" sz="3100" b="1" dirty="0"/>
              <a:t>; kompetencie v oblasti školstva </a:t>
            </a:r>
            <a:r>
              <a:rPr lang="pl-PL" sz="3100" dirty="0"/>
              <a:t>v zmysle zákona 321/2025 Z. z. o školskej správe </a:t>
            </a:r>
            <a:r>
              <a:rPr lang="pl-PL" sz="3100" b="1" dirty="0"/>
              <a:t>§ 44</a:t>
            </a:r>
            <a:br>
              <a:rPr lang="pl-PL" dirty="0"/>
            </a:br>
            <a:r>
              <a:rPr lang="pl-PL" dirty="0"/>
              <a:t> </a:t>
            </a:r>
            <a:br>
              <a:rPr lang="pl-PL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831D7F-1540-4C38-91AE-0DA808478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541" y="2277035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dirty="0"/>
              <a:t>Obec zabezpečuje plnenie povinného predprimárneho vzdelávania a plnenie povinnej školskej dochádzky pre deti a žiakov s trvalým pobytom na území príslušnej </a:t>
            </a:r>
            <a:r>
              <a:rPr lang="sk-SK" b="1" dirty="0">
                <a:solidFill>
                  <a:srgbClr val="00B050"/>
                </a:solidFill>
              </a:rPr>
              <a:t>obce</a:t>
            </a:r>
            <a:r>
              <a:rPr lang="sk-SK" b="1" dirty="0">
                <a:solidFill>
                  <a:schemeClr val="tx1"/>
                </a:solidFill>
              </a:rPr>
              <a:t>,</a:t>
            </a:r>
            <a:r>
              <a:rPr lang="sk-SK" dirty="0"/>
              <a:t> deti a žiakov umiestnených na základe rozhodnutia súdu v zariadení, ktorého organizačná zložka sa nachádza na území príslušnej obce, a deti a žiakov                           s </a:t>
            </a:r>
            <a:r>
              <a:rPr lang="sk-SK" b="1" dirty="0"/>
              <a:t>obvyklým pobytom19)</a:t>
            </a:r>
            <a:r>
              <a:rPr lang="sk-SK" dirty="0"/>
              <a:t> na území príslušnej obce.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/>
              <a:t>Na tento účel </a:t>
            </a:r>
            <a:r>
              <a:rPr lang="sk-SK" b="1" dirty="0">
                <a:solidFill>
                  <a:srgbClr val="00B050"/>
                </a:solidFill>
              </a:rPr>
              <a:t>obec</a:t>
            </a:r>
            <a:r>
              <a:rPr lang="sk-SK" dirty="0"/>
              <a:t> </a:t>
            </a:r>
            <a:r>
              <a:rPr lang="sk-SK" b="1" dirty="0"/>
              <a:t>určuje všeobecne záväzným nariadením </a:t>
            </a:r>
            <a:r>
              <a:rPr lang="sk-SK" dirty="0">
                <a:solidFill>
                  <a:srgbClr val="FF0000"/>
                </a:solidFill>
              </a:rPr>
              <a:t>j</a:t>
            </a:r>
            <a:r>
              <a:rPr lang="sk-SK" b="1" dirty="0">
                <a:solidFill>
                  <a:srgbClr val="FF0000"/>
                </a:solidFill>
              </a:rPr>
              <a:t>eden</a:t>
            </a:r>
            <a:r>
              <a:rPr lang="sk-SK" b="1" dirty="0"/>
              <a:t> </a:t>
            </a:r>
            <a:r>
              <a:rPr lang="sk-SK" b="1" dirty="0">
                <a:solidFill>
                  <a:srgbClr val="FF0000"/>
                </a:solidFill>
              </a:rPr>
              <a:t>verejný školský obvod</a:t>
            </a:r>
            <a:r>
              <a:rPr lang="sk-SK" b="1" dirty="0"/>
              <a:t> </a:t>
            </a:r>
            <a:r>
              <a:rPr lang="sk-SK" dirty="0"/>
              <a:t>samostatne pre </a:t>
            </a:r>
            <a:r>
              <a:rPr lang="sk-SK" b="1" u="sng" dirty="0"/>
              <a:t>každú materskú školu </a:t>
            </a:r>
            <a:r>
              <a:rPr lang="sk-SK" dirty="0"/>
              <a:t>a </a:t>
            </a:r>
            <a:r>
              <a:rPr lang="sk-SK" b="1" dirty="0">
                <a:solidFill>
                  <a:srgbClr val="FF0000"/>
                </a:solidFill>
              </a:rPr>
              <a:t>jeden verejný školský obvod </a:t>
            </a:r>
            <a:r>
              <a:rPr lang="sk-SK" dirty="0"/>
              <a:t>samostatne </a:t>
            </a:r>
            <a:r>
              <a:rPr lang="sk-SK" b="1" u="sng" dirty="0"/>
              <a:t>pre každú základnú školu </a:t>
            </a:r>
            <a:r>
              <a:rPr lang="sk-SK" b="1" dirty="0">
                <a:solidFill>
                  <a:srgbClr val="FF0000"/>
                </a:solidFill>
              </a:rPr>
              <a:t>v zriaďovateľskej </a:t>
            </a:r>
            <a:r>
              <a:rPr lang="sk-SK" dirty="0"/>
              <a:t>pôsobnosti obce, samosprávneho kraja alebo regionálneho úradu na území príslušnej obce.</a:t>
            </a:r>
          </a:p>
          <a:p>
            <a:pPr marL="0" indent="0" algn="just">
              <a:buNone/>
            </a:pPr>
            <a:r>
              <a:rPr lang="sk-SK" dirty="0"/>
              <a:t>V každom verejnom školskom obvode sa určuje </a:t>
            </a:r>
            <a:r>
              <a:rPr lang="sk-SK" b="1" dirty="0">
                <a:solidFill>
                  <a:srgbClr val="00B050"/>
                </a:solidFill>
              </a:rPr>
              <a:t>len jedna </a:t>
            </a:r>
            <a:r>
              <a:rPr lang="sk-SK" dirty="0"/>
              <a:t>materská škola alebo jedna základná škola zriadená obcou, vyšším územným celkom alebo regionálnym úradom. Verejné školské obvody pre príslušný druh školy </a:t>
            </a:r>
            <a:r>
              <a:rPr lang="sk-SK" b="1" dirty="0">
                <a:solidFill>
                  <a:srgbClr val="00B050"/>
                </a:solidFill>
              </a:rPr>
              <a:t>sa nesmú prekrývať </a:t>
            </a:r>
            <a:r>
              <a:rPr lang="sk-SK" dirty="0">
                <a:solidFill>
                  <a:srgbClr val="00B050"/>
                </a:solidFill>
              </a:rPr>
              <a:t>okrem verejného školského obvodu </a:t>
            </a:r>
            <a:r>
              <a:rPr lang="sk-SK" b="1" dirty="0">
                <a:solidFill>
                  <a:srgbClr val="00B050"/>
                </a:solidFill>
              </a:rPr>
              <a:t>podľa odseku 6</a:t>
            </a:r>
            <a:r>
              <a:rPr lang="sk-SK" dirty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6FC9466-B0A1-4334-BCE0-440433DFE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2793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67947-2C14-49CC-A34F-91CE252C9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57200"/>
            <a:ext cx="8911687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100" b="1" dirty="0"/>
              <a:t>Kompetencie </a:t>
            </a:r>
            <a:r>
              <a:rPr lang="pl-PL" sz="3100" b="1" dirty="0">
                <a:solidFill>
                  <a:srgbClr val="00B050"/>
                </a:solidFill>
              </a:rPr>
              <a:t>obce</a:t>
            </a:r>
            <a:r>
              <a:rPr lang="pl-PL" sz="3100" b="1" dirty="0"/>
              <a:t>; kompetencie v oblasti školstva </a:t>
            </a:r>
            <a:r>
              <a:rPr lang="pl-PL" sz="3100" dirty="0"/>
              <a:t>v zmysle zákona 321/2025 Z. z. o školskej správe </a:t>
            </a:r>
            <a:r>
              <a:rPr lang="pl-PL" sz="3100" b="1" dirty="0"/>
              <a:t>§ 44</a:t>
            </a:r>
            <a:br>
              <a:rPr lang="pl-PL" dirty="0"/>
            </a:br>
            <a:r>
              <a:rPr lang="pl-PL" dirty="0"/>
              <a:t> </a:t>
            </a:r>
            <a:br>
              <a:rPr lang="pl-PL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831D7F-1540-4C38-91AE-0DA808478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541" y="2277035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/>
              <a:t>(2)  Verejný školský obvod sa určuje </a:t>
            </a:r>
            <a:r>
              <a:rPr lang="sk-SK" b="1" dirty="0"/>
              <a:t>pre celú obec alebo pre jej časť</a:t>
            </a:r>
            <a:r>
              <a:rPr lang="sk-SK" dirty="0"/>
              <a:t>. Jedna materská škola alebo jedna základná škola </a:t>
            </a:r>
            <a:r>
              <a:rPr lang="sk-SK" b="1" dirty="0"/>
              <a:t>nemôže byť zaradená do viacerých verejných školských obvodov</a:t>
            </a:r>
            <a:r>
              <a:rPr lang="sk-SK" dirty="0"/>
              <a:t>. </a:t>
            </a:r>
          </a:p>
          <a:p>
            <a:pPr marL="0" indent="0" algn="just">
              <a:buNone/>
            </a:pPr>
            <a:r>
              <a:rPr lang="sk-SK" dirty="0"/>
              <a:t>Organizačné zložky spojenej školy a elokované pracoviská sa zaraďujú do verejných školských obvodov samostatne, pričom môžu byť súčasťou verejného školského obvodu určeného pre príslušnú školu alebo pre inú školu.</a:t>
            </a:r>
          </a:p>
          <a:p>
            <a:pPr marL="0" indent="0" algn="just">
              <a:buNone/>
            </a:pPr>
            <a:r>
              <a:rPr lang="sk-SK" dirty="0"/>
              <a:t>(3) Verejný školský obvod možno </a:t>
            </a:r>
            <a:r>
              <a:rPr lang="sk-SK" b="1" dirty="0">
                <a:solidFill>
                  <a:srgbClr val="00B050"/>
                </a:solidFill>
              </a:rPr>
              <a:t>po dohode obcí určiť pre viaceré obce</a:t>
            </a:r>
            <a:r>
              <a:rPr lang="sk-SK" dirty="0"/>
              <a:t>. </a:t>
            </a:r>
          </a:p>
          <a:p>
            <a:pPr marL="0" indent="0" algn="just">
              <a:buNone/>
            </a:pPr>
            <a:r>
              <a:rPr lang="sk-SK" dirty="0"/>
              <a:t>Ak bol verejný školský obvod určený na základe dohody obcí, zaniká po uplynutí výpovednej lehoty, ktorá trvá najmenej do konca nasledujúceho školského roka.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6FC9466-B0A1-4334-BCE0-440433DFE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15861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67947-2C14-49CC-A34F-91CE252C9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57200"/>
            <a:ext cx="8911687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100" b="1" dirty="0"/>
              <a:t>Kompetencie </a:t>
            </a:r>
            <a:r>
              <a:rPr lang="pl-PL" sz="3100" b="1" dirty="0">
                <a:solidFill>
                  <a:srgbClr val="92D050"/>
                </a:solidFill>
              </a:rPr>
              <a:t>obce</a:t>
            </a:r>
            <a:r>
              <a:rPr lang="pl-PL" sz="3100" b="1" dirty="0"/>
              <a:t>; kompetencie v oblasti školstva </a:t>
            </a:r>
            <a:r>
              <a:rPr lang="pl-PL" sz="3100" dirty="0"/>
              <a:t>v zmysle zákona 321/2025 Z. z. o školskej správe </a:t>
            </a:r>
            <a:r>
              <a:rPr lang="pl-PL" sz="3100" b="1" dirty="0"/>
              <a:t>§ 44</a:t>
            </a:r>
            <a:br>
              <a:rPr lang="pl-PL" dirty="0"/>
            </a:br>
            <a:r>
              <a:rPr lang="pl-PL" dirty="0"/>
              <a:t> </a:t>
            </a:r>
            <a:br>
              <a:rPr lang="pl-PL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831D7F-1540-4C38-91AE-0DA808478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540" y="1905000"/>
            <a:ext cx="9692435" cy="440615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dirty="0"/>
              <a:t>(8) </a:t>
            </a:r>
            <a:r>
              <a:rPr lang="sk-SK" b="1" dirty="0">
                <a:solidFill>
                  <a:srgbClr val="FF0000"/>
                </a:solidFill>
              </a:rPr>
              <a:t>Pri určovaní verejných školských </a:t>
            </a:r>
            <a:r>
              <a:rPr lang="sk-SK" dirty="0"/>
              <a:t>obvodov sa vo vzájomnej súvislosti                                a s primeraným vyvážením zohľadňuje najmä</a:t>
            </a:r>
          </a:p>
          <a:p>
            <a:pPr marL="0" indent="0" algn="just">
              <a:buNone/>
            </a:pPr>
            <a:r>
              <a:rPr lang="sk-SK" dirty="0"/>
              <a:t>a) </a:t>
            </a:r>
            <a:r>
              <a:rPr lang="sk-SK" b="1" dirty="0">
                <a:solidFill>
                  <a:srgbClr val="00B050"/>
                </a:solidFill>
              </a:rPr>
              <a:t>kapacita budov </a:t>
            </a:r>
            <a:r>
              <a:rPr lang="sk-SK" dirty="0"/>
              <a:t>zriaďovateľa alebo školy, v ktorých sa uskutočňuje výchova                    a vzdelávanie alebo ktoré sú svojím funkčným usporiadaním na výchovu a vzdelávanie vhodné,</a:t>
            </a:r>
          </a:p>
          <a:p>
            <a:pPr marL="0" indent="0" algn="just">
              <a:buNone/>
            </a:pPr>
            <a:r>
              <a:rPr lang="sk-SK" dirty="0"/>
              <a:t>b) </a:t>
            </a:r>
            <a:r>
              <a:rPr lang="sk-SK" b="1" dirty="0">
                <a:solidFill>
                  <a:srgbClr val="00B050"/>
                </a:solidFill>
              </a:rPr>
              <a:t>vzdialenosť z miesta pobytu dieťaťa </a:t>
            </a:r>
            <a:r>
              <a:rPr lang="sk-SK" dirty="0"/>
              <a:t>alebo žiaka podľa odseku 1 do školy tak, aby nebolo ohrozené plnenie povinného predprimárneho vzdelávania alebo povinnej školskej dochádzky,</a:t>
            </a:r>
          </a:p>
          <a:p>
            <a:pPr marL="0" indent="0" algn="just">
              <a:buNone/>
            </a:pPr>
            <a:r>
              <a:rPr lang="sk-SK" dirty="0"/>
              <a:t>c) </a:t>
            </a:r>
            <a:r>
              <a:rPr lang="sk-SK" b="1" dirty="0">
                <a:solidFill>
                  <a:srgbClr val="00B050"/>
                </a:solidFill>
              </a:rPr>
              <a:t>dopravná infraštruktúra </a:t>
            </a:r>
            <a:r>
              <a:rPr lang="sk-SK" dirty="0">
                <a:solidFill>
                  <a:srgbClr val="00B050"/>
                </a:solidFill>
              </a:rPr>
              <a:t>obce</a:t>
            </a:r>
            <a:r>
              <a:rPr lang="sk-SK" dirty="0"/>
              <a:t>,</a:t>
            </a:r>
          </a:p>
          <a:p>
            <a:pPr marL="0" indent="0" algn="just">
              <a:buNone/>
            </a:pPr>
            <a:r>
              <a:rPr lang="sk-SK" dirty="0"/>
              <a:t>d) </a:t>
            </a:r>
            <a:r>
              <a:rPr lang="sk-SK" b="1" dirty="0">
                <a:solidFill>
                  <a:srgbClr val="00B050"/>
                </a:solidFill>
              </a:rPr>
              <a:t>právo</a:t>
            </a:r>
            <a:r>
              <a:rPr lang="sk-SK" dirty="0"/>
              <a:t> detí a žiakov podľa odseku 1 </a:t>
            </a:r>
            <a:r>
              <a:rPr lang="sk-SK" b="1" dirty="0">
                <a:solidFill>
                  <a:srgbClr val="00B050"/>
                </a:solidFill>
              </a:rPr>
              <a:t>na vzdelávanie v štátnom jazyku </a:t>
            </a:r>
            <a:r>
              <a:rPr lang="sk-SK" dirty="0">
                <a:solidFill>
                  <a:srgbClr val="00B050"/>
                </a:solidFill>
              </a:rPr>
              <a:t>alebo </a:t>
            </a:r>
            <a:r>
              <a:rPr lang="sk-SK" b="1" dirty="0">
                <a:solidFill>
                  <a:srgbClr val="00B050"/>
                </a:solidFill>
              </a:rPr>
              <a:t>jazyku príslušnej národnostnej menšiny,</a:t>
            </a:r>
          </a:p>
          <a:p>
            <a:pPr marL="0" indent="0" algn="just">
              <a:buNone/>
            </a:pPr>
            <a:r>
              <a:rPr lang="sk-SK" dirty="0"/>
              <a:t>e) dodržiavanie </a:t>
            </a:r>
            <a:r>
              <a:rPr lang="sk-SK" b="1" dirty="0">
                <a:solidFill>
                  <a:srgbClr val="00B050"/>
                </a:solidFill>
              </a:rPr>
              <a:t>zákazu segregácie </a:t>
            </a:r>
            <a:r>
              <a:rPr lang="sk-SK" dirty="0"/>
              <a:t>vo výchove a vzdelávaní20) a</a:t>
            </a:r>
          </a:p>
          <a:p>
            <a:pPr marL="0" indent="0" algn="just">
              <a:buNone/>
            </a:pPr>
            <a:r>
              <a:rPr lang="sk-SK" dirty="0"/>
              <a:t>f) </a:t>
            </a:r>
            <a:r>
              <a:rPr lang="sk-SK" b="1" dirty="0">
                <a:solidFill>
                  <a:srgbClr val="00B050"/>
                </a:solidFill>
              </a:rPr>
              <a:t>princíp inkluzívneho </a:t>
            </a:r>
            <a:r>
              <a:rPr lang="sk-SK" dirty="0"/>
              <a:t>vzdelávania.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6FC9466-B0A1-4334-BCE0-440433DFE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96852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67947-2C14-49CC-A34F-91CE252C9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57200"/>
            <a:ext cx="8911687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100" b="1" dirty="0"/>
              <a:t>Kompetencie </a:t>
            </a:r>
            <a:r>
              <a:rPr lang="pl-PL" sz="3100" b="1" dirty="0">
                <a:solidFill>
                  <a:srgbClr val="00B050"/>
                </a:solidFill>
              </a:rPr>
              <a:t>obce</a:t>
            </a:r>
            <a:r>
              <a:rPr lang="pl-PL" sz="3100" b="1" dirty="0"/>
              <a:t>; kompetencie v oblasti školstva </a:t>
            </a:r>
            <a:r>
              <a:rPr lang="pl-PL" sz="3100" dirty="0"/>
              <a:t>v zmysle zákona 321/2025 Z. z. o školskej správe </a:t>
            </a:r>
            <a:r>
              <a:rPr lang="pl-PL" sz="3100" b="1" dirty="0"/>
              <a:t>§ 44</a:t>
            </a:r>
            <a:br>
              <a:rPr lang="pl-PL" dirty="0"/>
            </a:br>
            <a:r>
              <a:rPr lang="pl-PL" dirty="0"/>
              <a:t> </a:t>
            </a:r>
            <a:br>
              <a:rPr lang="pl-PL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831D7F-1540-4C38-91AE-0DA808478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540" y="1905000"/>
            <a:ext cx="10086884" cy="440615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dirty="0"/>
              <a:t>(9) </a:t>
            </a:r>
            <a:r>
              <a:rPr lang="sk-SK" b="1" dirty="0"/>
              <a:t>Zápis do podregistra </a:t>
            </a:r>
            <a:r>
              <a:rPr lang="sk-SK" dirty="0"/>
              <a:t>verejných školských obvodov vykonáva ministerstvo školstva                na základe oznámenia </a:t>
            </a:r>
            <a:r>
              <a:rPr lang="sk-SK" b="1" dirty="0">
                <a:solidFill>
                  <a:srgbClr val="00B050"/>
                </a:solidFill>
              </a:rPr>
              <a:t>obce</a:t>
            </a:r>
            <a:r>
              <a:rPr lang="sk-SK" dirty="0">
                <a:solidFill>
                  <a:srgbClr val="00B050"/>
                </a:solidFill>
              </a:rPr>
              <a:t>, </a:t>
            </a:r>
            <a:r>
              <a:rPr lang="sk-SK" b="1" dirty="0">
                <a:solidFill>
                  <a:srgbClr val="00B050"/>
                </a:solidFill>
              </a:rPr>
              <a:t>ktorá určila verejný školský obvod</a:t>
            </a:r>
            <a:r>
              <a:rPr lang="sk-SK" dirty="0"/>
              <a:t>, alebo oznámenia regionálneho úradu, ak verejný školský obvod určil </a:t>
            </a:r>
            <a:r>
              <a:rPr lang="sk-SK" b="1" dirty="0"/>
              <a:t>regionálny úrad</a:t>
            </a:r>
            <a:r>
              <a:rPr lang="sk-SK" dirty="0"/>
              <a:t>. </a:t>
            </a:r>
          </a:p>
          <a:p>
            <a:pPr marL="0" indent="0" algn="just">
              <a:buNone/>
            </a:pPr>
            <a:r>
              <a:rPr lang="sk-SK" dirty="0"/>
              <a:t>Obec alebo regionálny úrad oznámi určenie verejného školského obvodu ministerstvu školstva najneskôr </a:t>
            </a:r>
            <a:r>
              <a:rPr lang="sk-SK" b="1" dirty="0"/>
              <a:t>do 15 dní od jeho urč</a:t>
            </a:r>
            <a:r>
              <a:rPr lang="sk-SK" dirty="0"/>
              <a:t>enia. 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/>
              <a:t>Ak bol verejný školský obvod </a:t>
            </a:r>
            <a:r>
              <a:rPr lang="sk-SK" b="1" dirty="0"/>
              <a:t>určený dohodou obcí</a:t>
            </a:r>
            <a:r>
              <a:rPr lang="sk-SK" dirty="0"/>
              <a:t>, </a:t>
            </a:r>
            <a:r>
              <a:rPr lang="sk-SK" b="1" dirty="0">
                <a:solidFill>
                  <a:srgbClr val="00B050"/>
                </a:solidFill>
              </a:rPr>
              <a:t>oznamovaciu povinnosť má obec, v ktorej má sídlo materská škola alebo základná škola</a:t>
            </a:r>
            <a:r>
              <a:rPr lang="sk-SK" dirty="0"/>
              <a:t>, pre ktorú sa verejný školský obvod vytvoril.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/>
              <a:t>(10)</a:t>
            </a:r>
          </a:p>
          <a:p>
            <a:pPr marL="0" indent="0" algn="just">
              <a:buNone/>
            </a:pPr>
            <a:r>
              <a:rPr lang="sk-SK" b="1" dirty="0"/>
              <a:t>Regionálny úrad je oprávnený overiť zohľadnenie podmienok podľa odseku 8 </a:t>
            </a:r>
            <a:r>
              <a:rPr lang="sk-SK" dirty="0"/>
              <a:t>aj bez návrhu. Ak regionálny úrad zistí, že verejný školský obvod </a:t>
            </a:r>
            <a:r>
              <a:rPr lang="sk-SK" b="1" u="sng" dirty="0"/>
              <a:t>nezohľadňuje podmienky </a:t>
            </a:r>
            <a:r>
              <a:rPr lang="sk-SK" dirty="0"/>
              <a:t>podľa odseku 8, </a:t>
            </a:r>
            <a:r>
              <a:rPr lang="sk-SK" b="1" dirty="0"/>
              <a:t>oznámi túto skutočnosť ministerstvu školstva </a:t>
            </a:r>
            <a:r>
              <a:rPr lang="sk-SK" dirty="0"/>
              <a:t>na účely vykonania záznamu v podregistri verejných školských obvodov podľa § 59 ods. 8 a </a:t>
            </a:r>
            <a:r>
              <a:rPr lang="sk-SK" b="1" dirty="0">
                <a:solidFill>
                  <a:srgbClr val="00B050"/>
                </a:solidFill>
              </a:rPr>
              <a:t>zároveň vyzve obec na odstránenie zistených nedostatkov.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6FC9466-B0A1-4334-BCE0-440433DFE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8249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FF0000"/>
                </a:solidFill>
              </a:rPr>
              <a:t>zriaďovateľa </a:t>
            </a:r>
            <a:r>
              <a:rPr lang="sk-SK" b="1" dirty="0"/>
              <a:t>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b="1" dirty="0"/>
              <a:t>Čl. I     PRVÁ ČASŤ</a:t>
            </a:r>
          </a:p>
          <a:p>
            <a:pPr marL="0" indent="0">
              <a:buNone/>
            </a:pPr>
            <a:endParaRPr lang="sk-SK" b="1" dirty="0"/>
          </a:p>
          <a:p>
            <a:r>
              <a:rPr lang="sk-SK" b="1" dirty="0">
                <a:solidFill>
                  <a:srgbClr val="FF0000"/>
                </a:solidFill>
              </a:rPr>
              <a:t>§ 3 Zriaďovateľ</a:t>
            </a:r>
          </a:p>
          <a:p>
            <a:pPr marL="0" indent="0">
              <a:buNone/>
            </a:pPr>
            <a:endParaRPr lang="sk-SK" b="1" dirty="0">
              <a:solidFill>
                <a:srgbClr val="FF0000"/>
              </a:solidFill>
            </a:endParaRPr>
          </a:p>
          <a:p>
            <a:r>
              <a:rPr lang="sk-SK" dirty="0"/>
              <a:t>§ 4 Zriadenie a zrušenie školy alebo školského zariadenia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§ 5 (termíny a povinnosti)</a:t>
            </a:r>
          </a:p>
          <a:p>
            <a:endParaRPr lang="sk-SK" dirty="0"/>
          </a:p>
          <a:p>
            <a:pPr marL="0" indent="0">
              <a:buNone/>
            </a:pPr>
            <a:endParaRPr lang="sk-SK" b="1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7034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91E26-69F8-48E3-958F-D4DF2BF26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12462"/>
            <a:ext cx="8911687" cy="1280890"/>
          </a:xfrm>
        </p:spPr>
        <p:txBody>
          <a:bodyPr>
            <a:no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§ 4  ods. 4 a 5 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Zriadenie a zrušenie školy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1597CD-60AE-4793-B80F-1D7EFC795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2115670"/>
            <a:ext cx="10220150" cy="413301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(4</a:t>
            </a:r>
            <a:r>
              <a:rPr lang="sk-SK" b="0" i="0" dirty="0">
                <a:effectLst/>
              </a:rPr>
              <a:t>) Obec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alebo vyšší územný celok zriaďuje školu alebo školské zariadenie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na základe uznesenia  príslušného zastupiteľstva</a:t>
            </a:r>
            <a:endParaRPr lang="sk-SK" b="0" i="0" dirty="0">
              <a:solidFill>
                <a:srgbClr val="FF0000"/>
              </a:solidFill>
              <a:effectLst/>
            </a:endParaRPr>
          </a:p>
          <a:p>
            <a:pPr marL="0" indent="0" algn="just">
              <a:buNone/>
            </a:pPr>
            <a:r>
              <a:rPr lang="sk-SK" b="0" i="0" dirty="0">
                <a:solidFill>
                  <a:srgbClr val="FF0000"/>
                </a:solidFill>
                <a:effectLst/>
              </a:rPr>
              <a:t>(5)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Zriaďovacia listina </a:t>
            </a:r>
            <a:r>
              <a:rPr lang="sk-SK" b="0" i="0" dirty="0">
                <a:effectLst/>
              </a:rPr>
              <a:t>školy</a:t>
            </a:r>
            <a:r>
              <a:rPr lang="sk-SK" b="0" i="0" dirty="0">
                <a:solidFill>
                  <a:srgbClr val="FF0000"/>
                </a:solidFill>
                <a:effectLst/>
              </a:rPr>
              <a:t>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alebo školského zariadenia, ktorej zriaďovateľom je obec... (musí spĺňať doplnené náležitosti ).</a:t>
            </a:r>
          </a:p>
          <a:p>
            <a:pPr marL="0" indent="0" algn="just">
              <a:buNone/>
            </a:pPr>
            <a:endParaRPr lang="sk-SK" b="1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sk-SK" b="1" dirty="0">
                <a:solidFill>
                  <a:srgbClr val="000000"/>
                </a:solidFill>
              </a:rPr>
              <a:t>Prechodné ustanovenie:</a:t>
            </a:r>
            <a:endParaRPr lang="sk-SK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sk-SK" b="1" dirty="0">
                <a:solidFill>
                  <a:srgbClr val="000000"/>
                </a:solidFill>
              </a:rPr>
              <a:t>ods. 4) </a:t>
            </a:r>
            <a:r>
              <a:rPr lang="sk-SK" dirty="0">
                <a:solidFill>
                  <a:srgbClr val="000000"/>
                </a:solidFill>
              </a:rPr>
              <a:t>Ak je zriaďovateľom školy alebo školského zariadenia obec, vyšší územný celok alebo regionálny úrad, zriaďovacia listina podľa odseku 3 </a:t>
            </a:r>
            <a:r>
              <a:rPr lang="sk-SK" b="1" dirty="0">
                <a:solidFill>
                  <a:srgbClr val="FF0000"/>
                </a:solidFill>
              </a:rPr>
              <a:t>musí obsahovať právnu formu </a:t>
            </a:r>
            <a:r>
              <a:rPr lang="sk-SK" dirty="0">
                <a:solidFill>
                  <a:srgbClr val="000000"/>
                </a:solidFill>
              </a:rPr>
              <a:t>podľa druhu hospodárenia zapísanú v registri.</a:t>
            </a:r>
          </a:p>
          <a:p>
            <a:pPr marL="0" indent="0" algn="just">
              <a:buNone/>
            </a:pPr>
            <a:r>
              <a:rPr lang="sk-SK" b="1" dirty="0">
                <a:solidFill>
                  <a:srgbClr val="000000"/>
                </a:solidFill>
              </a:rPr>
              <a:t>ods. 7 </a:t>
            </a:r>
          </a:p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Oprávnenie školy alebo školského zariadenia vykonávať hlavnú činnosť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zaniká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k </a:t>
            </a:r>
            <a:r>
              <a:rPr lang="sk-SK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31. augustu 2028</a:t>
            </a:r>
            <a:r>
              <a:rPr lang="sk-SK" b="0" i="0" dirty="0">
                <a:solidFill>
                  <a:srgbClr val="000000"/>
                </a:solidFill>
                <a:effectLst/>
              </a:rPr>
              <a:t>, aj ak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zriaďovateľ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nedoručí ministerstvu školstva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zriaďovaciu listinu do 31. decembra 2027</a:t>
            </a:r>
            <a:r>
              <a:rPr lang="sk-SK" b="0" i="0" dirty="0">
                <a:solidFill>
                  <a:srgbClr val="000000"/>
                </a:solidFill>
                <a:effectLst/>
              </a:rPr>
              <a:t>.   </a:t>
            </a:r>
            <a:endParaRPr lang="sk-SK" b="1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4E80B96B-1CB0-4D8D-A5DE-4259F70E0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632F9C55-FFFC-402D-AD3A-8C9E84735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5019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A1D85-15E2-428F-92DD-70E21437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117" y="512462"/>
            <a:ext cx="9684777" cy="1280890"/>
          </a:xfrm>
        </p:spPr>
        <p:txBody>
          <a:bodyPr>
            <a:norm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verzus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lang="sk-SK" sz="2400" b="1" dirty="0">
                <a:solidFill>
                  <a:srgbClr val="FF0000"/>
                </a:solidFill>
                <a:latin typeface="+mn-lt"/>
              </a:rPr>
              <a:t>o</a:t>
            </a:r>
            <a:r>
              <a:rPr kumimoji="0" lang="sk-SK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rgány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 školy a školského zariadenia 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§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6</a:t>
            </a:r>
            <a:endParaRPr lang="sk-SK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117" y="1972235"/>
            <a:ext cx="9753601" cy="3777622"/>
          </a:xfr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Zriaďovateľ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zabezpečí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ustanovenie rady školy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do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troch 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mesiacov                             od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začiatku vykonávania hlavnej činnosti školy pri novozaradenej škole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. Zriaďovateľ vyhlási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prvé výberové konanie 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na obsadenie miesta riaditeľa do šiestich mesiacov odo dňa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začatia vykonávania hlavnej činnosti školy 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alebo školského zariadenia.</a:t>
            </a:r>
          </a:p>
          <a:p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F2E06AB-153C-43C9-9B8B-92084F54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4F2890A-5903-48E8-86F1-0E23B156B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7651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FF0000"/>
                </a:solidFill>
              </a:rPr>
              <a:t>zriaďovateľa</a:t>
            </a:r>
            <a:r>
              <a:rPr lang="sk-SK" b="1" dirty="0"/>
              <a:t>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b="1" dirty="0"/>
              <a:t>DRUHÁ ČASŤ  ORGÁNY ŠKOLY A ŠKOLSKÉHO ZARIADENIA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it-IT" dirty="0"/>
              <a:t>§ 6 </a:t>
            </a: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riaditeľ,</a:t>
            </a: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rada školy</a:t>
            </a:r>
            <a:r>
              <a:rPr lang="it-IT" dirty="0"/>
              <a:t>; to neplatí, ak ide o jazykovú školu a školu pri zdravotníckom zariadení,</a:t>
            </a:r>
          </a:p>
          <a:p>
            <a:pPr marL="0" indent="0">
              <a:buNone/>
            </a:pPr>
            <a:r>
              <a:rPr lang="it-IT" b="1" dirty="0"/>
              <a:t>pedagogická rada</a:t>
            </a:r>
            <a:r>
              <a:rPr lang="it-IT" dirty="0"/>
              <a:t>; to neplatí, ak ide o jazykovú školu.</a:t>
            </a:r>
            <a:endParaRPr lang="sk-SK" dirty="0"/>
          </a:p>
          <a:p>
            <a:pPr marL="0" indent="0">
              <a:buNone/>
            </a:pPr>
            <a:r>
              <a:rPr lang="sk-SK" b="1" dirty="0"/>
              <a:t>školský parlament</a:t>
            </a:r>
            <a:endParaRPr lang="it-IT" b="1" dirty="0"/>
          </a:p>
          <a:p>
            <a:pPr marL="0" indent="0">
              <a:buNone/>
            </a:pPr>
            <a:endParaRPr lang="sk-SK" b="1" dirty="0"/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</a:rPr>
              <a:t>§ 7 Riaditeľ</a:t>
            </a:r>
          </a:p>
          <a:p>
            <a:pPr marL="0" indent="0">
              <a:buNone/>
            </a:pPr>
            <a:r>
              <a:rPr lang="it-IT" dirty="0"/>
              <a:t>§ 8 Obmedzenia a povinnosti riaditeľa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442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525DB9B1-6F98-45C1-96ED-4115C55F4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Program: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64B7184-15CC-4B18-9B38-A7F179C78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732" y="1439333"/>
            <a:ext cx="10397067" cy="473763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sk-SK" b="1" dirty="0">
                <a:solidFill>
                  <a:schemeClr val="tx1"/>
                </a:solidFill>
              </a:rPr>
              <a:t>Legislatívne zmeny  v školstve od 1.1.2026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sk-SK" b="1" dirty="0">
                <a:solidFill>
                  <a:schemeClr val="tx1"/>
                </a:solidFill>
              </a:rPr>
              <a:t>Kompetencie obce; kompetencie v oblasti školstva</a:t>
            </a:r>
          </a:p>
          <a:p>
            <a:pPr marL="514350" indent="-514350">
              <a:buFont typeface="+mj-lt"/>
              <a:buAutoNum type="arabicPeriod"/>
            </a:pPr>
            <a:r>
              <a:rPr lang="sk-SK" b="1" dirty="0">
                <a:solidFill>
                  <a:schemeClr val="tx1"/>
                </a:solidFill>
              </a:rPr>
              <a:t>Kompetencie školských úradov a zriaďovateľov</a:t>
            </a:r>
          </a:p>
          <a:p>
            <a:pPr marL="514350" indent="-514350">
              <a:buFont typeface="+mj-lt"/>
              <a:buAutoNum type="arabicPeriod"/>
            </a:pPr>
            <a:r>
              <a:rPr lang="sk-SK" b="1" dirty="0">
                <a:solidFill>
                  <a:schemeClr val="tx1"/>
                </a:solidFill>
              </a:rPr>
              <a:t>Kompetencie  štatutárneho orgánu školy riaditeľa</a:t>
            </a:r>
          </a:p>
          <a:p>
            <a:pPr marL="0" indent="0">
              <a:buNone/>
            </a:pPr>
            <a:r>
              <a:rPr lang="sk-SK" dirty="0">
                <a:solidFill>
                  <a:schemeClr val="tx1"/>
                </a:solidFill>
              </a:rPr>
              <a:t>Prestávka</a:t>
            </a:r>
          </a:p>
          <a:p>
            <a:pPr marL="514350" indent="-514350">
              <a:buAutoNum type="arabicPeriod" startAt="5"/>
            </a:pPr>
            <a:r>
              <a:rPr lang="sk-SK" b="1" dirty="0">
                <a:solidFill>
                  <a:schemeClr val="tx1"/>
                </a:solidFill>
              </a:rPr>
              <a:t>Aktuálna situácia v okrese....</a:t>
            </a:r>
          </a:p>
          <a:p>
            <a:pPr marL="0" indent="0">
              <a:buNone/>
            </a:pPr>
            <a:r>
              <a:rPr lang="sk-SK" b="1" dirty="0">
                <a:solidFill>
                  <a:schemeClr val="tx1"/>
                </a:solidFill>
              </a:rPr>
              <a:t>6.    RÚVZ – aktualizácia prevádzkových poriadkov</a:t>
            </a:r>
          </a:p>
          <a:p>
            <a:pPr marL="0" indent="0">
              <a:buNone/>
            </a:pPr>
            <a:r>
              <a:rPr lang="sk-SK" b="1" dirty="0">
                <a:solidFill>
                  <a:schemeClr val="tx1"/>
                </a:solidFill>
              </a:rPr>
              <a:t>7.    RÚŠS v Nitre - regionálne školstvo; ŠÚ </a:t>
            </a:r>
          </a:p>
          <a:p>
            <a:pPr marL="0" indent="0">
              <a:buNone/>
            </a:pPr>
            <a:r>
              <a:rPr lang="sk-SK" b="1" dirty="0">
                <a:solidFill>
                  <a:schemeClr val="tx1"/>
                </a:solidFill>
              </a:rPr>
              <a:t>8.    Vymedzenie spolupráce, metodického  usmerňovania - kontrola,  </a:t>
            </a:r>
          </a:p>
          <a:p>
            <a:pPr marL="0" indent="0">
              <a:buNone/>
            </a:pPr>
            <a:r>
              <a:rPr lang="sk-SK" b="1" dirty="0">
                <a:solidFill>
                  <a:schemeClr val="tx1"/>
                </a:solidFill>
              </a:rPr>
              <a:t>        sankcie </a:t>
            </a:r>
          </a:p>
          <a:p>
            <a:pPr marL="0" indent="0">
              <a:buNone/>
            </a:pPr>
            <a:r>
              <a:rPr lang="sk-SK" b="1" dirty="0">
                <a:solidFill>
                  <a:schemeClr val="tx1"/>
                </a:solidFill>
              </a:rPr>
              <a:t>9.     Rôzne </a:t>
            </a:r>
          </a:p>
          <a:p>
            <a:pPr marL="514350" indent="-514350">
              <a:buFont typeface="+mj-lt"/>
              <a:buAutoNum type="arabicPeriod"/>
            </a:pPr>
            <a:endParaRPr lang="sk-SK" b="1" dirty="0">
              <a:highlight>
                <a:srgbClr val="FFFF00"/>
              </a:highlight>
            </a:endParaRPr>
          </a:p>
          <a:p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171728D-9E89-4DEC-841B-AF85B19A2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3945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FF0000"/>
                </a:solidFill>
              </a:rPr>
              <a:t>zriaďovateľa</a:t>
            </a:r>
            <a:r>
              <a:rPr lang="sk-SK" b="1" dirty="0"/>
              <a:t>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2133600"/>
            <a:ext cx="8374623" cy="4374776"/>
          </a:xfrm>
        </p:spPr>
        <p:txBody>
          <a:bodyPr>
            <a:normAutofit/>
          </a:bodyPr>
          <a:lstStyle/>
          <a:p>
            <a:r>
              <a:rPr lang="sk-SK" dirty="0"/>
              <a:t>§ 9 </a:t>
            </a:r>
            <a:r>
              <a:rPr lang="sk-SK" b="1" dirty="0">
                <a:solidFill>
                  <a:srgbClr val="FF0000"/>
                </a:solidFill>
              </a:rPr>
              <a:t>Výberové konanie </a:t>
            </a:r>
            <a:r>
              <a:rPr lang="sk-SK" b="1" dirty="0">
                <a:solidFill>
                  <a:schemeClr val="tx1"/>
                </a:solidFill>
              </a:rPr>
              <a:t>(zodpovedá a koná  zriaďovateľ)</a:t>
            </a:r>
          </a:p>
          <a:p>
            <a:r>
              <a:rPr lang="sk-SK" dirty="0"/>
              <a:t>§ 10</a:t>
            </a:r>
          </a:p>
          <a:p>
            <a:r>
              <a:rPr lang="sk-SK" dirty="0"/>
              <a:t>§ 11 </a:t>
            </a:r>
            <a:r>
              <a:rPr lang="sk-SK" b="1" dirty="0">
                <a:solidFill>
                  <a:srgbClr val="FF0000"/>
                </a:solidFill>
              </a:rPr>
              <a:t>Výberová komisia </a:t>
            </a:r>
            <a:r>
              <a:rPr lang="sk-SK" b="1" dirty="0">
                <a:solidFill>
                  <a:schemeClr val="tx1"/>
                </a:solidFill>
              </a:rPr>
              <a:t>(zodpovedá a koná  zriaďovateľ)</a:t>
            </a:r>
          </a:p>
          <a:p>
            <a:r>
              <a:rPr lang="sk-SK" dirty="0"/>
              <a:t>§ 12</a:t>
            </a:r>
          </a:p>
          <a:p>
            <a:r>
              <a:rPr lang="sk-SK" dirty="0"/>
              <a:t>§ 13 Skončenie </a:t>
            </a:r>
            <a:r>
              <a:rPr lang="sk-SK" b="1" dirty="0">
                <a:solidFill>
                  <a:srgbClr val="FF0000"/>
                </a:solidFill>
              </a:rPr>
              <a:t>výkonu funkcie </a:t>
            </a:r>
            <a:r>
              <a:rPr lang="sk-SK" b="1" dirty="0">
                <a:solidFill>
                  <a:srgbClr val="0070C0"/>
                </a:solidFill>
              </a:rPr>
              <a:t>riaditeľa</a:t>
            </a:r>
          </a:p>
          <a:p>
            <a:r>
              <a:rPr lang="sk-SK" dirty="0"/>
              <a:t>§ 14 </a:t>
            </a:r>
            <a:r>
              <a:rPr lang="sk-SK" b="1" dirty="0">
                <a:solidFill>
                  <a:srgbClr val="FF0000"/>
                </a:solidFill>
              </a:rPr>
              <a:t>Pôsobnosti riaditeľa  </a:t>
            </a:r>
            <a:r>
              <a:rPr lang="sk-SK" b="1" dirty="0">
                <a:solidFill>
                  <a:schemeClr val="tx1"/>
                </a:solidFill>
              </a:rPr>
              <a:t>(kontroluje a zodpovedá zriaďovateľ)</a:t>
            </a:r>
          </a:p>
          <a:p>
            <a:r>
              <a:rPr lang="sk-SK" dirty="0"/>
              <a:t>§ 15 </a:t>
            </a:r>
            <a:r>
              <a:rPr lang="sk-SK" b="1" dirty="0">
                <a:solidFill>
                  <a:srgbClr val="0070C0"/>
                </a:solidFill>
              </a:rPr>
              <a:t>Zástupca riaditeľa </a:t>
            </a:r>
            <a:r>
              <a:rPr lang="sk-SK" dirty="0"/>
              <a:t>a vedúci (zodpovedá riaditeľ)</a:t>
            </a:r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sz="2000" b="1" dirty="0"/>
              <a:t>Poprosím kolegyňu Ing. Mariannu </a:t>
            </a:r>
            <a:r>
              <a:rPr lang="sk-SK" sz="2000" b="1" dirty="0" err="1"/>
              <a:t>Makvovú</a:t>
            </a:r>
            <a:r>
              <a:rPr lang="sk-SK" sz="2000" b="1" dirty="0"/>
              <a:t> o prezentáciu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20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7769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A1D85-15E2-428F-92DD-70E21437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55750"/>
            <a:ext cx="8911687" cy="1280890"/>
          </a:xfrm>
        </p:spPr>
        <p:txBody>
          <a:bodyPr>
            <a:normAutofit fontScale="90000"/>
          </a:bodyPr>
          <a:lstStyle/>
          <a:p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zákon č. 321/2025 Z. z. </a:t>
            </a:r>
            <a:br>
              <a:rPr lang="sk-SK" sz="2700" b="1" dirty="0">
                <a:solidFill>
                  <a:srgbClr val="FF0000"/>
                </a:solidFill>
                <a:latin typeface="+mn-lt"/>
              </a:rPr>
            </a:b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Rada školy </a:t>
            </a:r>
            <a:br>
              <a:rPr kumimoji="0" lang="sk-SK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endParaRPr lang="sk-SK" b="1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1967032"/>
            <a:ext cx="10515600" cy="4351338"/>
          </a:xfr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16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význam a funkcia rady školy, koho záujmy presadzuje a háji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17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funkčné obdobie rady školy, jej ustanovenie, vedenie,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sz="2000" dirty="0">
                <a:solidFill>
                  <a:srgbClr val="000000"/>
                </a:solidFill>
              </a:rPr>
              <a:t>       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kedy </a:t>
            </a:r>
            <a:r>
              <a:rPr lang="sk-SK" sz="2000" dirty="0">
                <a:solidFill>
                  <a:srgbClr val="000000"/>
                </a:solidFill>
              </a:rPr>
              <a:t>m</a:t>
            </a:r>
            <a:r>
              <a:rPr kumimoji="0" lang="sk-SK" sz="20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usí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vzniknúť nová rady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18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kto je zodpovedný za ustanovenie  rady školy, určenie počtu členov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19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delegovanie členov do rady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20  </a:t>
            </a: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voľby do rady školy zoznam členov rady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21  </a:t>
            </a: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zverejnenie výsledku volieb do rady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22  </a:t>
            </a:r>
            <a:r>
              <a:rPr lang="pl-PL" sz="2000" dirty="0">
                <a:solidFill>
                  <a:srgbClr val="000000"/>
                </a:solidFill>
              </a:rPr>
              <a:t>z</a:t>
            </a: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ánik členstva v rade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23  </a:t>
            </a:r>
            <a:r>
              <a:rPr lang="pl-PL" sz="2000" dirty="0">
                <a:solidFill>
                  <a:srgbClr val="000000"/>
                </a:solidFill>
              </a:rPr>
              <a:t>z</a:t>
            </a: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asadnutie rady školy  - štatút rady školy </a:t>
            </a:r>
          </a:p>
          <a:p>
            <a:pPr marL="0" indent="0" algn="just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01BE909-FD06-4867-B82D-F8AAAA43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8E171F1-9489-4F18-BC73-8892A762D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7303" y="760074"/>
            <a:ext cx="601663" cy="42218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sk-SK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781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A1D85-15E2-428F-92DD-70E21437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79" y="651819"/>
            <a:ext cx="8911687" cy="1280890"/>
          </a:xfrm>
        </p:spPr>
        <p:txBody>
          <a:bodyPr>
            <a:normAutofit fontScale="90000"/>
          </a:bodyPr>
          <a:lstStyle/>
          <a:p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Rada školy</a:t>
            </a:r>
            <a:br>
              <a:rPr kumimoji="0" lang="sk-SK" sz="2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4979" y="1784470"/>
            <a:ext cx="9786585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k-SK" sz="2200" dirty="0"/>
              <a:t>Vymedzuje sa rada školy z hľadiska spôsobu ustanovenia a výkonu činnosti. </a:t>
            </a:r>
          </a:p>
          <a:p>
            <a:pPr algn="just"/>
            <a:r>
              <a:rPr lang="sk-SK" sz="2200" dirty="0"/>
              <a:t>Obdobne ako pri iných funkciách sa z hľadiska transparentnosti </a:t>
            </a:r>
          </a:p>
          <a:p>
            <a:pPr marL="0" indent="0" algn="just">
              <a:buNone/>
            </a:pPr>
            <a:r>
              <a:rPr lang="sk-SK" sz="2200" dirty="0"/>
              <a:t>     upravuje nezlučiteľnosť členstva.</a:t>
            </a:r>
          </a:p>
          <a:p>
            <a:pPr algn="just"/>
            <a:r>
              <a:rPr lang="sk-SK" sz="2200" dirty="0"/>
              <a:t>Dĺžka funkčného obdobia je zachovaná v porovnaní so súčasným právnym stavom. </a:t>
            </a:r>
          </a:p>
          <a:p>
            <a:pPr marL="0" indent="0" algn="just">
              <a:buNone/>
            </a:pPr>
            <a:endParaRPr lang="sk-SK" sz="1700" dirty="0"/>
          </a:p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2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Samotné členstvo sa oproti doterajšej úprave spresňuje pre jednotlivé školy. Podstatným rozdielom je nastavenie členstva v rade školy </a:t>
            </a:r>
            <a:r>
              <a:rPr lang="sk-SK" sz="22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 spojenej škole</a:t>
            </a:r>
            <a:r>
              <a:rPr lang="sk-SK" sz="22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kde zákon neobmedzuje počet členov s cieľom, aby boli riadne rovnomerne zastúpené všetky organizačné zložky.  </a:t>
            </a:r>
          </a:p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2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Teda pri spojenej škole sa </a:t>
            </a:r>
            <a:r>
              <a:rPr lang="sk-SK" sz="22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vymedzuje „kľúč“ </a:t>
            </a:r>
            <a:r>
              <a:rPr lang="sk-SK" sz="22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 zostavenie rady školy.</a:t>
            </a:r>
            <a:endParaRPr lang="sk-SK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01BE909-FD06-4867-B82D-F8AAAA43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8E171F1-9489-4F18-BC73-8892A762D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sk-SK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04063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FF0000"/>
                </a:solidFill>
              </a:rPr>
              <a:t>zriaďovateľa</a:t>
            </a:r>
            <a:r>
              <a:rPr lang="sk-SK" b="1" dirty="0"/>
              <a:t>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9893" y="2115671"/>
            <a:ext cx="8374623" cy="437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/>
              <a:t>TRETIA ČASŤ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ORGANIZAČNÁ ZLOŽKA, SÚČASŤ A ELOKOVANÉ PRACOVISKO</a:t>
            </a:r>
          </a:p>
          <a:p>
            <a:pPr marL="0" indent="0">
              <a:buNone/>
            </a:pPr>
            <a:r>
              <a:rPr lang="sk-SK" b="1" dirty="0"/>
              <a:t>§   29</a:t>
            </a:r>
          </a:p>
          <a:p>
            <a:pPr marL="0" indent="0">
              <a:buNone/>
            </a:pPr>
            <a:r>
              <a:rPr lang="sk-SK" b="1" dirty="0"/>
              <a:t>§   30  </a:t>
            </a:r>
            <a:r>
              <a:rPr lang="sk-SK" dirty="0"/>
              <a:t>Zriadenie a vznik organizačnej zložky, súčasti alebo </a:t>
            </a:r>
            <a:r>
              <a:rPr lang="sk-SK" dirty="0" err="1"/>
              <a:t>elokovaného</a:t>
            </a:r>
            <a:r>
              <a:rPr lang="sk-SK" dirty="0"/>
              <a:t> pracoviska</a:t>
            </a:r>
          </a:p>
          <a:p>
            <a:pPr marL="0" indent="0">
              <a:buNone/>
            </a:pPr>
            <a:r>
              <a:rPr lang="sk-SK" b="1" dirty="0"/>
              <a:t>§ 31  </a:t>
            </a:r>
            <a:r>
              <a:rPr lang="sk-SK" dirty="0"/>
              <a:t>Zlúčenie organizačných zložiek alebo súčastí</a:t>
            </a:r>
          </a:p>
          <a:p>
            <a:pPr marL="0" indent="0">
              <a:buNone/>
            </a:pPr>
            <a:r>
              <a:rPr lang="sk-SK" b="1" dirty="0"/>
              <a:t>§ 32 </a:t>
            </a:r>
            <a:r>
              <a:rPr lang="sk-SK" dirty="0"/>
              <a:t>Zrušenie organizačnej zložky, súčasti a </a:t>
            </a:r>
            <a:r>
              <a:rPr lang="sk-SK" dirty="0" err="1"/>
              <a:t>elokovaného</a:t>
            </a:r>
            <a:r>
              <a:rPr lang="sk-SK" dirty="0"/>
              <a:t> pracoviska</a:t>
            </a:r>
          </a:p>
          <a:p>
            <a:pPr marL="0" indent="0">
              <a:buNone/>
            </a:pPr>
            <a:r>
              <a:rPr lang="sk-SK" b="1" dirty="0"/>
              <a:t>§ 33 </a:t>
            </a:r>
            <a:r>
              <a:rPr lang="sk-SK" dirty="0"/>
              <a:t>Zánik organizačnej zložky, súčasti a </a:t>
            </a:r>
            <a:r>
              <a:rPr lang="sk-SK" dirty="0" err="1"/>
              <a:t>elokovaného</a:t>
            </a:r>
            <a:r>
              <a:rPr lang="sk-SK" dirty="0"/>
              <a:t> pracoviska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23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85341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FF0000"/>
                </a:solidFill>
              </a:rPr>
              <a:t>zriaďovateľa</a:t>
            </a:r>
            <a:r>
              <a:rPr lang="sk-SK" b="1" dirty="0"/>
              <a:t>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729" y="2268070"/>
            <a:ext cx="8374623" cy="437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/>
              <a:t>ŠTVRTÁ ČASŤ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ZLÚČENIE,</a:t>
            </a: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sk-SK" b="1" dirty="0">
                <a:solidFill>
                  <a:srgbClr val="FF0000"/>
                </a:solidFill>
              </a:rPr>
              <a:t>SPLYNUTIE  </a:t>
            </a:r>
            <a:r>
              <a:rPr lang="sk-SK" dirty="0">
                <a:solidFill>
                  <a:srgbClr val="FF0000"/>
                </a:solidFill>
              </a:rPr>
              <a:t>A </a:t>
            </a:r>
            <a:r>
              <a:rPr lang="sk-SK" b="1" dirty="0">
                <a:solidFill>
                  <a:srgbClr val="FF0000"/>
                </a:solidFill>
              </a:rPr>
              <a:t>ROZDELENIE ŠKOLY </a:t>
            </a:r>
            <a:r>
              <a:rPr lang="sk-SK" dirty="0"/>
              <a:t>A ŠKOLSKÉHO ZARIADENIA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§ 34 Zlúčenie</a:t>
            </a:r>
          </a:p>
          <a:p>
            <a:pPr marL="0" indent="0">
              <a:buNone/>
            </a:pPr>
            <a:r>
              <a:rPr lang="pl-PL" dirty="0"/>
              <a:t>§ 35 Splynutie</a:t>
            </a:r>
          </a:p>
          <a:p>
            <a:pPr marL="0" indent="0">
              <a:buNone/>
            </a:pPr>
            <a:r>
              <a:rPr lang="pl-PL" dirty="0"/>
              <a:t>§ 36 Rozdelenie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24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61327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FF0000"/>
                </a:solidFill>
              </a:rPr>
              <a:t>zriaďovateľa</a:t>
            </a:r>
            <a:r>
              <a:rPr lang="sk-SK" b="1" dirty="0"/>
              <a:t>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729" y="2268070"/>
            <a:ext cx="8374623" cy="437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/>
              <a:t>PIATA ČASŤ</a:t>
            </a:r>
          </a:p>
          <a:p>
            <a:pPr marL="0" indent="0">
              <a:buNone/>
            </a:pPr>
            <a:r>
              <a:rPr lang="sk-SK" b="1" dirty="0"/>
              <a:t>SPOLOČNÉ USTANOVENIA PRE ŠKOLY A ŠKOLSKÉ ZARIADENIA</a:t>
            </a:r>
          </a:p>
          <a:p>
            <a:pPr marL="0" indent="0">
              <a:buNone/>
            </a:pPr>
            <a:r>
              <a:rPr lang="pl-PL" b="1" dirty="0"/>
              <a:t>§ 37 </a:t>
            </a:r>
            <a:r>
              <a:rPr lang="pl-PL" b="1" dirty="0">
                <a:solidFill>
                  <a:srgbClr val="0070C0"/>
                </a:solidFill>
              </a:rPr>
              <a:t>Rozhodovanie</a:t>
            </a:r>
          </a:p>
          <a:p>
            <a:pPr marL="0" indent="0">
              <a:buNone/>
            </a:pPr>
            <a:r>
              <a:rPr lang="pl-PL" b="1" dirty="0">
                <a:solidFill>
                  <a:srgbClr val="FF0000"/>
                </a:solidFill>
              </a:rPr>
              <a:t>Názov</a:t>
            </a:r>
          </a:p>
          <a:p>
            <a:pPr marL="0" indent="0">
              <a:buNone/>
            </a:pPr>
            <a:r>
              <a:rPr lang="pl-PL" b="1" dirty="0"/>
              <a:t>§ 38</a:t>
            </a:r>
          </a:p>
          <a:p>
            <a:pPr marL="0" indent="0">
              <a:buNone/>
            </a:pPr>
            <a:r>
              <a:rPr lang="pl-PL" b="1" dirty="0"/>
              <a:t>§ 39</a:t>
            </a:r>
          </a:p>
          <a:p>
            <a:pPr marL="0" indent="0">
              <a:buNone/>
            </a:pPr>
            <a:r>
              <a:rPr lang="pl-PL" b="1" dirty="0"/>
              <a:t>§ 40 </a:t>
            </a:r>
            <a:r>
              <a:rPr lang="pl-PL" b="1" dirty="0">
                <a:solidFill>
                  <a:srgbClr val="0070C0"/>
                </a:solidFill>
              </a:rPr>
              <a:t>Výročná správa</a:t>
            </a:r>
          </a:p>
          <a:p>
            <a:pPr marL="0" indent="0">
              <a:buNone/>
            </a:pPr>
            <a:r>
              <a:rPr lang="pl-PL" b="1" dirty="0"/>
              <a:t>§ 41 </a:t>
            </a:r>
            <a:r>
              <a:rPr lang="pl-PL" b="1" dirty="0">
                <a:solidFill>
                  <a:srgbClr val="0070C0"/>
                </a:solidFill>
              </a:rPr>
              <a:t>Používanie štátneho znaku Slovenskej republiky, pečiatky a označenie budovy</a:t>
            </a:r>
          </a:p>
          <a:p>
            <a:pPr marL="0" indent="0">
              <a:buNone/>
            </a:pPr>
            <a:r>
              <a:rPr lang="pl-PL" b="1" dirty="0">
                <a:solidFill>
                  <a:srgbClr val="FF0000"/>
                </a:solidFill>
              </a:rPr>
              <a:t>§ 42 Zmena zriaďovateľa</a:t>
            </a:r>
          </a:p>
          <a:p>
            <a:pPr marL="0" indent="0">
              <a:buNone/>
            </a:pPr>
            <a:r>
              <a:rPr lang="pl-PL" b="1" dirty="0"/>
              <a:t>§ 43 Klaster škôl a školských zariadení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25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1348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FF0000"/>
                </a:solidFill>
              </a:rPr>
              <a:t>zriaďovateľa</a:t>
            </a:r>
            <a:r>
              <a:rPr lang="sk-SK" b="1" dirty="0"/>
              <a:t>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729" y="2268070"/>
            <a:ext cx="8374623" cy="43747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b="1" dirty="0"/>
              <a:t>ŠIESTA ČASŤ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§ 44 Verejný školský obvod</a:t>
            </a:r>
          </a:p>
          <a:p>
            <a:pPr marL="0" indent="0">
              <a:buNone/>
            </a:pPr>
            <a:r>
              <a:rPr lang="sk-SK" dirty="0"/>
              <a:t>Verejný poskytovateľ výchovy a vzdelávania</a:t>
            </a:r>
          </a:p>
          <a:p>
            <a:pPr marL="0" indent="0">
              <a:buNone/>
            </a:pPr>
            <a:r>
              <a:rPr lang="sk-SK" dirty="0"/>
              <a:t>§ 45</a:t>
            </a:r>
          </a:p>
          <a:p>
            <a:pPr marL="0" indent="0">
              <a:buNone/>
            </a:pPr>
            <a:r>
              <a:rPr lang="sk-SK" dirty="0"/>
              <a:t>§ 46 Zaradenie cirkevnej školy a súkromnej školy do verejného školského obvodu</a:t>
            </a:r>
          </a:p>
          <a:p>
            <a:pPr marL="0" indent="0">
              <a:buNone/>
            </a:pPr>
            <a:r>
              <a:rPr lang="sk-SK" dirty="0"/>
              <a:t>§  47</a:t>
            </a:r>
          </a:p>
          <a:p>
            <a:pPr marL="0" indent="0">
              <a:buNone/>
            </a:pPr>
            <a:r>
              <a:rPr lang="sk-SK" dirty="0"/>
              <a:t>§ 48 Zápis cirkevnej školy a súkromnej školy do podregistra verejných poskytovateľov a výmaz</a:t>
            </a:r>
          </a:p>
          <a:p>
            <a:pPr marL="0" indent="0">
              <a:buNone/>
            </a:pPr>
            <a:r>
              <a:rPr lang="sk-SK" dirty="0"/>
              <a:t>§ 49 Osobitosti verejného poskytovateľa</a:t>
            </a:r>
          </a:p>
          <a:p>
            <a:pPr marL="0" indent="0">
              <a:buNone/>
            </a:pPr>
            <a:r>
              <a:rPr lang="sk-SK" dirty="0"/>
              <a:t>§ 50 Dohoda o verejnej službe vo výchove a vzdelávaní</a:t>
            </a:r>
          </a:p>
          <a:p>
            <a:pPr marL="0" indent="0">
              <a:buNone/>
            </a:pPr>
            <a:r>
              <a:rPr lang="sk-SK" dirty="0"/>
              <a:t>§ 51 Spoločné ustanovenia k verejnému poskytovateľovi a k dohode o verejnej službe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26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91221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7030A0"/>
                </a:solidFill>
              </a:rPr>
              <a:t>RÚŠS v Nitre </a:t>
            </a:r>
            <a:r>
              <a:rPr lang="sk-SK" b="1" dirty="0"/>
              <a:t>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729" y="2268070"/>
            <a:ext cx="8374623" cy="437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/>
              <a:t>SIEDMA ČASŤ</a:t>
            </a:r>
          </a:p>
          <a:p>
            <a:pPr marL="0" indent="0">
              <a:buNone/>
            </a:pPr>
            <a:r>
              <a:rPr lang="sk-SK" b="1" dirty="0"/>
              <a:t>VÝKON SPRÁVY V ŠKOLSTVE</a:t>
            </a:r>
          </a:p>
          <a:p>
            <a:pPr marL="0" indent="0">
              <a:buNone/>
            </a:pPr>
            <a:endParaRPr lang="sk-SK" b="1" dirty="0"/>
          </a:p>
          <a:p>
            <a:pPr marL="0" indent="0">
              <a:buNone/>
            </a:pPr>
            <a:r>
              <a:rPr lang="sk-SK" b="1" dirty="0"/>
              <a:t>§ 52 Ministerstvo školstva</a:t>
            </a:r>
          </a:p>
          <a:p>
            <a:pPr marL="0" indent="0">
              <a:buNone/>
            </a:pPr>
            <a:endParaRPr lang="sk-SK" b="1" dirty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§ 53 Regionálny úrad</a:t>
            </a:r>
          </a:p>
          <a:p>
            <a:pPr marL="0" indent="0">
              <a:buNone/>
            </a:pPr>
            <a:endParaRPr lang="sk-SK" b="1" dirty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§ 54 Riaditeľ regionálneho úradu</a:t>
            </a:r>
          </a:p>
          <a:p>
            <a:pPr marL="0" indent="0">
              <a:buNone/>
            </a:pPr>
            <a:endParaRPr lang="sk-SK" b="1" dirty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§ 55 Pôsobnosť regionálneho úradu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27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59392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04EE04-2537-481E-B838-3DC56685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Regionálny úrad školskej správy</a:t>
            </a:r>
            <a:b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kompetencie vyplývajúce zo zákona o školskej správe </a:t>
            </a:r>
            <a:b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(§ 55 Zákona č. 321/2025 Z. z.)</a:t>
            </a:r>
            <a:b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C2827A5-C01C-43EE-8ACD-3673E9A35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81500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Orgán miestnej štátnej správy v školstve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sk-SK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zachovanie regionálnych úradov školskej správy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 podľa doterajšej úpravy z hľadiska organizačného (štruktúra, riadenie, výberové konanie), ale aj z hľadiska všeobecných pôsobností.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Majú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zriaďovateľskú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, ale aj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imes New Roman" panose="02020603050405020304" pitchFamily="18" charset="0"/>
              </a:rPr>
              <a:t>územnú pôsobnosť</a:t>
            </a:r>
            <a:endParaRPr kumimoji="0" lang="sk-SK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entury Gothic" panose="020B0502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Podstatné 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posilnenie pôsobnosti regionálneho úradu 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je vyjadrené osobitne v ustanoveniach </a:t>
            </a: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o výberovom konaní na obsadenie funkcie riaditeľa školy alebo školského zariadenia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sk-SK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C2DFD98-A048-4706-835F-395F2F004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28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057921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D62B87-EA77-4861-B354-9FD4C94C9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z="25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Regionálny úrad školskej správy</a:t>
            </a:r>
            <a:br>
              <a:rPr kumimoji="0" lang="sk-SK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sk-SK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kompetencie vyplývajúce zo zákona o školskej správe </a:t>
            </a:r>
            <a:b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sk-SK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(§ 55 Zákona č. 321/2025 Z. z.)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C63A219-2C47-4760-8ED7-CB14C9E49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82016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k-SK" b="1" dirty="0">
                <a:solidFill>
                  <a:srgbClr val="7030A0"/>
                </a:solidFill>
              </a:rPr>
              <a:t>Webové sídlo: </a:t>
            </a:r>
            <a:r>
              <a:rPr lang="sk-SK" b="1" dirty="0">
                <a:hlinkClick r:id="rId2"/>
              </a:rPr>
              <a:t>https://www.russ-nr.sk/</a:t>
            </a:r>
            <a:endParaRPr lang="sk-SK" b="1" dirty="0"/>
          </a:p>
          <a:p>
            <a:pPr marL="0" indent="0" algn="ctr">
              <a:buNone/>
            </a:pPr>
            <a:endParaRPr lang="sk-SK" b="1" dirty="0"/>
          </a:p>
          <a:p>
            <a:pPr marL="0" indent="0" algn="ctr">
              <a:buNone/>
            </a:pPr>
            <a:r>
              <a:rPr lang="sk-SK" b="1" dirty="0"/>
              <a:t>Štatutárnym orgánom regionálneho úradu je riaditeľ: </a:t>
            </a:r>
            <a:r>
              <a:rPr lang="sk-SK" b="1" dirty="0">
                <a:solidFill>
                  <a:srgbClr val="7030A0"/>
                </a:solidFill>
              </a:rPr>
              <a:t>Ing. Jozef Porubský</a:t>
            </a:r>
          </a:p>
          <a:p>
            <a:pPr marL="0" indent="0" algn="ctr">
              <a:buNone/>
            </a:pPr>
            <a:endParaRPr lang="sk-SK" b="1" dirty="0"/>
          </a:p>
          <a:p>
            <a:pPr marL="0" indent="0" algn="ctr">
              <a:buNone/>
            </a:pPr>
            <a:r>
              <a:rPr lang="sk-SK" b="1" dirty="0"/>
              <a:t>Osobný úrad : </a:t>
            </a:r>
            <a:r>
              <a:rPr lang="sk-SK" dirty="0"/>
              <a:t>Mgr. Jana Bartová</a:t>
            </a:r>
          </a:p>
          <a:p>
            <a:pPr marL="0" indent="0" algn="ctr">
              <a:buNone/>
            </a:pPr>
            <a:r>
              <a:rPr lang="sk-SK" b="1" dirty="0"/>
              <a:t>Odbor metodiky: </a:t>
            </a:r>
            <a:r>
              <a:rPr lang="sk-SK" dirty="0"/>
              <a:t>PaedDr. Ingrid Hrnčárová</a:t>
            </a:r>
          </a:p>
          <a:p>
            <a:pPr marL="0" indent="0" algn="ctr">
              <a:buNone/>
            </a:pPr>
            <a:r>
              <a:rPr lang="sk-SK" b="1" dirty="0"/>
              <a:t>Odbor ekonomiky. </a:t>
            </a:r>
            <a:r>
              <a:rPr lang="sk-SK" dirty="0"/>
              <a:t>Ing. Štefánia Babková</a:t>
            </a:r>
          </a:p>
          <a:p>
            <a:pPr marL="0" indent="0" algn="ctr">
              <a:buNone/>
            </a:pPr>
            <a:endParaRPr lang="sk-SK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sk-SK" sz="2500" b="1" dirty="0">
                <a:solidFill>
                  <a:srgbClr val="7030A0"/>
                </a:solidFill>
                <a:latin typeface="Century Gothic" panose="020B0502020202020204"/>
                <a:ea typeface="+mj-ea"/>
                <a:cs typeface="+mj-cs"/>
              </a:rPr>
              <a:t>Štatút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k-SK" sz="2500" b="1" dirty="0">
                <a:solidFill>
                  <a:srgbClr val="7030A0"/>
                </a:solidFill>
                <a:latin typeface="Century Gothic" panose="020B0502020202020204"/>
                <a:ea typeface="+mj-ea"/>
                <a:cs typeface="+mj-cs"/>
              </a:rPr>
              <a:t>Organizačný poriadok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76D1988F-36BF-4B56-B4BB-603E14394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29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615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98C159-AA17-42BE-8986-C4BCD30A3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Zavádzanie legislatívnych zmien v praxi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C4B5C8C-B987-4B9C-BD66-8B4F053E3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Problémy, nejednoznačnosť a medzery v aplikačnej praxi</a:t>
            </a:r>
          </a:p>
          <a:p>
            <a:r>
              <a:rPr lang="sk-SK" dirty="0"/>
              <a:t>Neexistencia jednoznačne určenej právnej formy škôl </a:t>
            </a:r>
          </a:p>
          <a:p>
            <a:r>
              <a:rPr lang="sk-SK" dirty="0"/>
              <a:t>Rozdielny status pri právnej subjektivite</a:t>
            </a:r>
          </a:p>
          <a:p>
            <a:r>
              <a:rPr lang="sk-SK" dirty="0"/>
              <a:t>Zriaďovateľ FO  - Zriaďovateľ a riaditeľ tá istá osoba – konflikt</a:t>
            </a:r>
          </a:p>
          <a:p>
            <a:r>
              <a:rPr lang="pl-PL" dirty="0"/>
              <a:t>Problémy pri VK na funkciu riaditeľa</a:t>
            </a:r>
          </a:p>
          <a:p>
            <a:r>
              <a:rPr lang="sk-SK" dirty="0"/>
              <a:t>Rozdielny štandard povinností v závislosti od druhu zriaďovateľa</a:t>
            </a:r>
          </a:p>
          <a:p>
            <a:r>
              <a:rPr lang="sk-SK" dirty="0"/>
              <a:t>Nejednoznačné postavenie orgánu verejnej moci (riaditeľ alebo škola?)</a:t>
            </a:r>
          </a:p>
          <a:p>
            <a:r>
              <a:rPr lang="sk-SK" dirty="0"/>
              <a:t>Duplicita siete a registra škôl a školských zariadení</a:t>
            </a:r>
          </a:p>
          <a:p>
            <a:endParaRPr lang="sk-SK" dirty="0"/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A069DCC-CBDE-42C6-B1CE-03E2D2906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499BBF-9DFA-4AFF-BBDC-C2A5D5E81F76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4233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04EE04-2537-481E-B838-3DC56685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Regionálny úrad školskej správy</a:t>
            </a:r>
            <a:b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kompetencie vyplývajúce zo zákona o školskej správe </a:t>
            </a:r>
            <a:b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(§ 55 Zákona č. 321/2025 Z. z.)</a:t>
            </a:r>
            <a:b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C2827A5-C01C-43EE-8ACD-3673E9A35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algn="just" defTabSz="457200" rtl="0" eaLnBrk="1" fontAlgn="auto" latinLnBrk="0" hangingPunct="1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Zachovávajú sa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školské úrady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Zároveň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sa upravuje pôsobnosť regionálneho úradu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súhlas zrušiť, ak sa neplní podmienka počtu detí a žiakov.</a:t>
            </a:r>
            <a:endParaRPr kumimoji="0" lang="sk-SK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V kontexte všeobecných pôsobností zriaďovateľov sa rozhodovanie v druhom stupni presúva na všetky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obce - zriaďovateľov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bez ohľadu na to,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či ide o školský úrad alebo nie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sk-SK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Počet kvalifikovaných zamestnancov zostáva zachovaný podľa doterajšej úpravy, avšak kvalifikačné predpoklady sa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upravujú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imes New Roman" panose="02020603050405020304" pitchFamily="18" charset="0"/>
              </a:rPr>
              <a:t> podľa návrhu na kvalifikačné predpoklady riaditeľa -učiteľa (t. j. tri roky praxe).</a:t>
            </a:r>
            <a:endParaRPr kumimoji="0" lang="sk-SK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C2DFD98-A048-4706-835F-395F2F004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30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1877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729" y="2268070"/>
            <a:ext cx="8374623" cy="437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Pôsobnosť zriaďovateľa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§ 56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§ 57 Školský úrad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00B050"/>
                </a:solidFill>
              </a:rPr>
              <a:t>§ 58 povinnosť obce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31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357723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F3FBCC-F05A-46EB-A670-A56A5F99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Ďalšie kompetencie obce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EBFBCC6-D923-4906-9670-35FA6087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Obec ako </a:t>
            </a:r>
            <a:r>
              <a:rPr lang="sk-SK" b="1" dirty="0">
                <a:solidFill>
                  <a:srgbClr val="FF0000"/>
                </a:solidFill>
              </a:rPr>
              <a:t>zriaďovateľ</a:t>
            </a:r>
            <a:r>
              <a:rPr lang="sk-SK" b="1" dirty="0"/>
              <a:t> </a:t>
            </a:r>
            <a:r>
              <a:rPr lang="sk-SK" dirty="0"/>
              <a:t>školy resp. školského zariadenie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v oblasti školstva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Samosprávne kompetencie</a:t>
            </a:r>
          </a:p>
          <a:p>
            <a:pPr marL="0" indent="0">
              <a:buNone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Prenesený výkon štátnej správy 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Obec ako </a:t>
            </a:r>
            <a:r>
              <a:rPr lang="sk-SK" b="1" dirty="0">
                <a:solidFill>
                  <a:srgbClr val="FF0000"/>
                </a:solidFill>
              </a:rPr>
              <a:t>zamestnávateľ</a:t>
            </a:r>
            <a:r>
              <a:rPr lang="sk-SK" b="1" dirty="0"/>
              <a:t> -  právna subjektivita škôl a školských zariadení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4465FF0-9A06-41E0-A3B4-E375F8F89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499BBF-9DFA-4AFF-BBDC-C2A5D5E81F76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09259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42491A-8ADE-40B9-9303-04681640C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384" y="573945"/>
            <a:ext cx="10477616" cy="17075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2400" b="1" dirty="0">
                <a:latin typeface="+mn-lt"/>
              </a:rPr>
              <a:t>Pôsobnosť zriaďovateľa v ďalších definovaných oblastiach </a:t>
            </a:r>
            <a:br>
              <a:rPr lang="sk-SK" sz="2400" b="1" dirty="0">
                <a:latin typeface="+mn-lt"/>
              </a:rPr>
            </a:br>
            <a:r>
              <a:rPr lang="sk-SK" sz="2400" b="1" dirty="0">
                <a:solidFill>
                  <a:srgbClr val="FF0000"/>
                </a:solidFill>
                <a:latin typeface="+mn-lt"/>
              </a:rPr>
              <a:t>(§ 56 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Zákona č. 321/2025 Z. z)</a:t>
            </a:r>
            <a:br>
              <a:rPr kumimoji="0" lang="sk-SK" sz="24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</a:br>
            <a:endParaRPr lang="sk-SK" sz="2400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7A97EE2-34B4-4040-B3D5-384BC6308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384" y="1956546"/>
            <a:ext cx="9960380" cy="432750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sz="1900" b="0" i="0" dirty="0">
                <a:solidFill>
                  <a:schemeClr val="tx1"/>
                </a:solidFill>
                <a:effectLst/>
              </a:rPr>
              <a:t>(1) Zriaďovateľ</a:t>
            </a:r>
            <a:r>
              <a:rPr lang="sk-SK" sz="1900" b="0" i="0" dirty="0">
                <a:solidFill>
                  <a:srgbClr val="000000"/>
                </a:solidFill>
                <a:effectLst/>
              </a:rPr>
              <a:t> </a:t>
            </a:r>
            <a:r>
              <a:rPr lang="sk-SK" sz="1900" b="1" i="0" dirty="0">
                <a:solidFill>
                  <a:srgbClr val="FF0000"/>
                </a:solidFill>
                <a:effectLst/>
              </a:rPr>
              <a:t>rozhoduje v druhom stupni </a:t>
            </a:r>
            <a:r>
              <a:rPr lang="sk-SK" sz="1900" b="0" i="0" dirty="0">
                <a:solidFill>
                  <a:srgbClr val="000000"/>
                </a:solidFill>
                <a:effectLst/>
              </a:rPr>
              <a:t>o odvolaní proti rozhodnutiu školy </a:t>
            </a:r>
            <a:endParaRPr lang="sk-SK" sz="19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      alebo   školského zariadenia.</a:t>
            </a:r>
          </a:p>
          <a:p>
            <a:pPr marL="0" indent="0" algn="just">
              <a:buNone/>
            </a:pPr>
            <a:endParaRPr lang="sk-SK" sz="19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(2) Zriaďovateľ </a:t>
            </a:r>
            <a:r>
              <a:rPr lang="sk-SK" sz="1900" b="1" i="0" dirty="0">
                <a:solidFill>
                  <a:srgbClr val="FF0000"/>
                </a:solidFill>
                <a:effectLst/>
              </a:rPr>
              <a:t>vytvára podmienky </a:t>
            </a:r>
            <a:r>
              <a:rPr lang="sk-SK" sz="1900" b="0" i="0" dirty="0">
                <a:solidFill>
                  <a:srgbClr val="000000"/>
                </a:solidFill>
                <a:effectLst/>
              </a:rPr>
              <a:t>na: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výchovu a vzdelávanie detí, žiakov a poslucháčov najmä zriaďovaním škôl                   a školských  zariadení,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plnenie povinného predprimárneho vzdelávania a povinnej školskej dochádzky,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zabezpečenie výchovy a vzdelávania detí a žiakov so zdravotným znevýhodnením a detí, a žiakov s nadaním,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poskytovanie činností spojených s výchovou a vzdelávaním v školských zariadeniach,        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vo svojej zriaďovateľskej pôsobnosti.</a:t>
            </a:r>
          </a:p>
          <a:p>
            <a:endParaRPr lang="sk-SK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0B44D96-CB64-49A3-BF2C-35AF21BB4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51512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objekt pre obsah 7">
            <a:extLst>
              <a:ext uri="{FF2B5EF4-FFF2-40B4-BE49-F238E27FC236}">
                <a16:creationId xmlns:a16="http://schemas.microsoft.com/office/drawing/2014/main" id="{9E44D07F-B876-48B3-BD7D-6B7808B09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7071" y="1791389"/>
            <a:ext cx="9677834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/>
              <a:t>Zriaďovateľ v školách a školských zariadeniach </a:t>
            </a:r>
            <a:r>
              <a:rPr lang="sk-SK" b="1" dirty="0"/>
              <a:t>vo svojej zriaďovateľskej pôsobnosti:</a:t>
            </a:r>
          </a:p>
          <a:p>
            <a:pPr marL="0" indent="0" algn="just">
              <a:buNone/>
            </a:pPr>
            <a:endParaRPr lang="sk-SK" b="1" dirty="0"/>
          </a:p>
          <a:p>
            <a:pPr algn="just">
              <a:buClrTx/>
              <a:buFont typeface="+mj-lt"/>
              <a:buAutoNum type="alphaLcParenR"/>
            </a:pPr>
            <a:r>
              <a:rPr lang="sk-SK" b="1" dirty="0">
                <a:solidFill>
                  <a:srgbClr val="FF0000"/>
                </a:solidFill>
              </a:rPr>
              <a:t>metodicky</a:t>
            </a:r>
            <a:r>
              <a:rPr lang="sk-SK" b="1" dirty="0"/>
              <a:t> </a:t>
            </a:r>
            <a:r>
              <a:rPr lang="sk-SK" b="1" dirty="0">
                <a:solidFill>
                  <a:srgbClr val="FF0000"/>
                </a:solidFill>
              </a:rPr>
              <a:t>riadi hlavnú činnosť škôl </a:t>
            </a:r>
            <a:r>
              <a:rPr lang="sk-SK" dirty="0"/>
              <a:t>a školských zariadení,</a:t>
            </a:r>
          </a:p>
          <a:p>
            <a:pPr algn="just">
              <a:buClrTx/>
              <a:buFont typeface="+mj-lt"/>
              <a:buAutoNum type="alphaLcParenR"/>
            </a:pPr>
            <a:r>
              <a:rPr lang="sk-SK" b="1" dirty="0">
                <a:solidFill>
                  <a:srgbClr val="FF0000"/>
                </a:solidFill>
              </a:rPr>
              <a:t>kontroluje</a:t>
            </a:r>
            <a:r>
              <a:rPr lang="sk-SK" dirty="0"/>
              <a:t> dodržiavanie všeobecne záväzných právnych predpisov v oblasti školstva okrem kontroly, ktorú vykonáva Štátna školská inšpekcia,</a:t>
            </a:r>
          </a:p>
          <a:p>
            <a:pPr algn="just">
              <a:buClrTx/>
              <a:buFont typeface="+mj-lt"/>
              <a:buAutoNum type="alphaLcParenR"/>
            </a:pPr>
            <a:r>
              <a:rPr lang="sk-SK" b="1" dirty="0">
                <a:solidFill>
                  <a:srgbClr val="FF0000"/>
                </a:solidFill>
              </a:rPr>
              <a:t>kontroluje</a:t>
            </a:r>
            <a:r>
              <a:rPr lang="sk-SK" b="1" dirty="0"/>
              <a:t> </a:t>
            </a:r>
            <a:r>
              <a:rPr lang="sk-SK" b="1" dirty="0">
                <a:solidFill>
                  <a:srgbClr val="FF0000"/>
                </a:solidFill>
              </a:rPr>
              <a:t>súlad vnútorných prepisov</a:t>
            </a:r>
            <a:r>
              <a:rPr lang="sk-SK" b="1" dirty="0"/>
              <a:t> </a:t>
            </a:r>
            <a:r>
              <a:rPr lang="sk-SK" dirty="0"/>
              <a:t>školy alebo školského zariadenia so všeobecne záväznými právnymi predpismi,</a:t>
            </a:r>
          </a:p>
          <a:p>
            <a:pPr algn="just">
              <a:buClrTx/>
              <a:buFont typeface="+mj-lt"/>
              <a:buAutoNum type="alphaLcParenR"/>
            </a:pPr>
            <a:r>
              <a:rPr lang="sk-SK" b="1" dirty="0">
                <a:solidFill>
                  <a:srgbClr val="FF0000"/>
                </a:solidFill>
              </a:rPr>
              <a:t>môže</a:t>
            </a:r>
            <a:r>
              <a:rPr lang="sk-SK" dirty="0"/>
              <a:t> na základe dohody s riaditeľom </a:t>
            </a:r>
            <a:r>
              <a:rPr lang="sk-SK" b="1" dirty="0">
                <a:solidFill>
                  <a:srgbClr val="FF0000"/>
                </a:solidFill>
              </a:rPr>
              <a:t>zabezpečovať</a:t>
            </a:r>
            <a:r>
              <a:rPr lang="sk-SK" dirty="0"/>
              <a:t> pre školu alebo školské zariadenie administratívno-technicky </a:t>
            </a:r>
            <a:r>
              <a:rPr lang="sk-SK" b="1" dirty="0"/>
              <a:t>aj </a:t>
            </a:r>
            <a:r>
              <a:rPr lang="sk-SK" dirty="0"/>
              <a:t>personálnu agendu </a:t>
            </a:r>
            <a:r>
              <a:rPr lang="sk-SK" b="1" dirty="0"/>
              <a:t>zamestnancov</a:t>
            </a:r>
            <a:r>
              <a:rPr lang="sk-SK" dirty="0"/>
              <a:t> škôl                     a školských zariadení a vedenie účtovníctva,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F43787C1-5D71-4D23-9E06-3AE097477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01F2C163-9EAF-413C-9A7F-E60A0425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Nadpis 6">
            <a:extLst>
              <a:ext uri="{FF2B5EF4-FFF2-40B4-BE49-F238E27FC236}">
                <a16:creationId xmlns:a16="http://schemas.microsoft.com/office/drawing/2014/main" id="{20E0B03E-97F1-49A1-9E92-E2AF6D33A519}"/>
              </a:ext>
            </a:extLst>
          </p:cNvPr>
          <p:cNvSpPr txBox="1">
            <a:spLocks/>
          </p:cNvSpPr>
          <p:nvPr/>
        </p:nvSpPr>
        <p:spPr>
          <a:xfrm>
            <a:off x="1945224" y="628124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Pôsobnosť zriaďovateľa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(§ 56 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+mj-cs"/>
              </a:rPr>
              <a:t>Zákona č. 321/2025 Z. z)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+mj-cs"/>
              </a:rPr>
            </a:b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33837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43ACA397-0E4E-4F69-8EF3-D5DA843A5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24" y="628124"/>
            <a:ext cx="8911687" cy="1280890"/>
          </a:xfrm>
        </p:spPr>
        <p:txBody>
          <a:bodyPr>
            <a:norm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Pôsobnosť zriaďovateľa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(§ 56 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Zákona č. 321/2025 Z. z)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</a:br>
            <a:endParaRPr lang="sk-SK" sz="2400" b="1" dirty="0">
              <a:latin typeface="+mn-lt"/>
            </a:endParaRPr>
          </a:p>
        </p:txBody>
      </p:sp>
      <p:sp>
        <p:nvSpPr>
          <p:cNvPr id="8" name="Zástupný objekt pre obsah 7">
            <a:extLst>
              <a:ext uri="{FF2B5EF4-FFF2-40B4-BE49-F238E27FC236}">
                <a16:creationId xmlns:a16="http://schemas.microsoft.com/office/drawing/2014/main" id="{9E44D07F-B876-48B3-BD7D-6B7808B09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511" y="1982905"/>
            <a:ext cx="8514053" cy="3777622"/>
          </a:xfrm>
        </p:spPr>
        <p:txBody>
          <a:bodyPr>
            <a:normAutofit/>
          </a:bodyPr>
          <a:lstStyle/>
          <a:p>
            <a:pPr>
              <a:buFont typeface="+mj-lt"/>
              <a:buAutoNum type="alphaLcParenR"/>
            </a:pPr>
            <a:endParaRPr lang="sk-SK" dirty="0"/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spolupracuje s riaditeľmi </a:t>
            </a:r>
            <a:r>
              <a:rPr lang="sk-SK" dirty="0"/>
              <a:t>pri zabezpečení personálneho obsadenia škôl a školských zariadení v jeho zriaďovateľskej pôsobnosti,</a:t>
            </a:r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vedie personálnu agendu </a:t>
            </a:r>
            <a:r>
              <a:rPr lang="sk-SK" dirty="0"/>
              <a:t>riaditeľov,</a:t>
            </a:r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vydáva organizačné pokyny </a:t>
            </a:r>
            <a:r>
              <a:rPr lang="sk-SK" dirty="0"/>
              <a:t>pre riaditeľov,</a:t>
            </a:r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zabezpečuje stravovanie detí a žiakov </a:t>
            </a:r>
            <a:r>
              <a:rPr lang="sk-SK" dirty="0"/>
              <a:t>prostredníctvom zariadení školského stravovania zapísaných v registri,</a:t>
            </a:r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kontroluje kvalitu jedál </a:t>
            </a:r>
            <a:r>
              <a:rPr lang="sk-SK" dirty="0"/>
              <a:t>v zariadeniach školského stravovania,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D14A6B29-F889-4F3F-BC76-BF9DC1FD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25F5D4A-DF42-4F06-8A08-6A38599BF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27738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95B584-6FA5-4C96-BB38-B8418AAE8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>
                <a:solidFill>
                  <a:srgbClr val="FF0000"/>
                </a:solidFill>
              </a:rPr>
              <a:t>Školský úrad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A9B8E63-313D-4326-B595-96955DDE6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Zachovávajú</a:t>
            </a:r>
            <a:r>
              <a:rPr lang="sk-SK" dirty="0"/>
              <a:t> </a:t>
            </a:r>
            <a:r>
              <a:rPr lang="sk-SK" b="1" dirty="0"/>
              <a:t>sa školské úrady</a:t>
            </a:r>
            <a:r>
              <a:rPr lang="sk-SK" dirty="0"/>
              <a:t>.</a:t>
            </a:r>
          </a:p>
          <a:p>
            <a:r>
              <a:rPr lang="sk-SK" dirty="0"/>
              <a:t>Zároveň sa </a:t>
            </a:r>
            <a:r>
              <a:rPr lang="sk-SK" b="1" dirty="0">
                <a:solidFill>
                  <a:srgbClr val="7030A0"/>
                </a:solidFill>
              </a:rPr>
              <a:t>upravuje pôsobnosť regionálneho úradu </a:t>
            </a:r>
            <a:r>
              <a:rPr lang="sk-SK" dirty="0"/>
              <a:t>súhlas zrušiť, ak sa neplní podmienka počtu detí a žiakov.</a:t>
            </a:r>
          </a:p>
          <a:p>
            <a:r>
              <a:rPr lang="sk-SK" dirty="0"/>
              <a:t>V kontexte všeobecných pôsobností zriaďovateľov sa rozhodovanie v druhom stupni presúva na všetky obce - zriaďovateľov bez </a:t>
            </a:r>
            <a:r>
              <a:rPr lang="sk-SK" b="1" dirty="0"/>
              <a:t>ohľadu na to, či ide o školský úrad alebo nie.</a:t>
            </a:r>
          </a:p>
          <a:p>
            <a:r>
              <a:rPr lang="sk-SK" dirty="0"/>
              <a:t>Počet kvalifikovaných zamestnancov zostáva zachovaný podľa doterajšej úpravy, avšak kvalifikačné predpoklady sa upravujú podľa návrhu na kvalifikačné predpoklady riaditeľa -učiteľa (t. j. </a:t>
            </a:r>
            <a:r>
              <a:rPr lang="sk-SK" b="1" dirty="0"/>
              <a:t>tri roky praxe</a:t>
            </a:r>
            <a:r>
              <a:rPr lang="sk-SK" dirty="0"/>
              <a:t>).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C9410D4-110F-48F1-AD6B-4EF0828D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36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98903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95B584-6FA5-4C96-BB38-B8418AAE8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>
                <a:solidFill>
                  <a:srgbClr val="FF0000"/>
                </a:solidFill>
              </a:rPr>
              <a:t>Školský úrad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A9B8E63-313D-4326-B595-96955DDE6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/>
              <a:t>§ 57 </a:t>
            </a:r>
          </a:p>
          <a:p>
            <a:pPr marL="0" indent="0">
              <a:buNone/>
            </a:pPr>
            <a:endParaRPr lang="sk-SK" b="1" dirty="0"/>
          </a:p>
          <a:p>
            <a:pPr marL="0" indent="0">
              <a:buNone/>
            </a:pPr>
            <a:r>
              <a:rPr lang="sk-SK" b="1" dirty="0"/>
              <a:t>Školským úradom podľa § 57 zákona č. 321/2025 Z. z. o školskej správe a o zmene a doplnení niektorých zákonov (ďalej len „zákon č. 321/2025 Z. z.“) môže byť: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00B050"/>
                </a:solidFill>
              </a:rPr>
              <a:t>obec</a:t>
            </a:r>
            <a:r>
              <a:rPr lang="sk-SK" b="1" dirty="0"/>
              <a:t>, ktorá je zriaďovateľom materských škôl a základných škôl s celkovým počtom najmenej </a:t>
            </a:r>
            <a:r>
              <a:rPr lang="sk-SK" b="1" dirty="0">
                <a:solidFill>
                  <a:srgbClr val="FF0000"/>
                </a:solidFill>
              </a:rPr>
              <a:t>1 000 detí a žiakov</a:t>
            </a:r>
            <a:r>
              <a:rPr lang="sk-SK" b="1" dirty="0"/>
              <a:t>,</a:t>
            </a:r>
          </a:p>
          <a:p>
            <a:pPr marL="0" indent="0">
              <a:buNone/>
            </a:pPr>
            <a:r>
              <a:rPr lang="sk-SK" b="1" dirty="0"/>
              <a:t>obec, v ktorej zabezpečuje úlohy v oblasti školstva </a:t>
            </a:r>
            <a:r>
              <a:rPr lang="sk-SK" b="1" dirty="0">
                <a:solidFill>
                  <a:srgbClr val="00B050"/>
                </a:solidFill>
              </a:rPr>
              <a:t>spoločný obecný úrad pre obce, </a:t>
            </a:r>
            <a:r>
              <a:rPr lang="sk-SK" b="1" dirty="0"/>
              <a:t>ktoré sú zriaďovateľom materských škôl a základných škôl s celkovým počtom najmenej </a:t>
            </a:r>
            <a:r>
              <a:rPr lang="sk-SK" b="1" dirty="0">
                <a:solidFill>
                  <a:srgbClr val="FF0000"/>
                </a:solidFill>
              </a:rPr>
              <a:t>1 000 detí a žiakov</a:t>
            </a:r>
            <a:r>
              <a:rPr lang="sk-SK" b="1" dirty="0"/>
              <a:t>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C9410D4-110F-48F1-AD6B-4EF0828D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37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24567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67947-2C14-49CC-A34F-91CE252C9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57200"/>
            <a:ext cx="8911687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100" b="1" dirty="0"/>
              <a:t>Kompetencie </a:t>
            </a:r>
            <a:r>
              <a:rPr lang="pl-PL" sz="3100" b="1" dirty="0">
                <a:solidFill>
                  <a:srgbClr val="00B050"/>
                </a:solidFill>
              </a:rPr>
              <a:t>obce</a:t>
            </a:r>
            <a:r>
              <a:rPr lang="pl-PL" sz="3100" b="1" dirty="0"/>
              <a:t>; kompetencie v oblasti školstva </a:t>
            </a:r>
            <a:r>
              <a:rPr lang="pl-PL" sz="3100" dirty="0"/>
              <a:t>v zmysle zákona 321/2025 Z. z. o školskej správe </a:t>
            </a:r>
            <a:r>
              <a:rPr lang="pl-PL" sz="3100" b="1" dirty="0"/>
              <a:t>§ 58</a:t>
            </a:r>
            <a:br>
              <a:rPr lang="pl-PL" dirty="0"/>
            </a:br>
            <a:r>
              <a:rPr lang="pl-PL" dirty="0"/>
              <a:t> </a:t>
            </a:r>
            <a:br>
              <a:rPr lang="pl-PL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831D7F-1540-4C38-91AE-0DA808478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541" y="2277035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/>
              <a:t>(3)</a:t>
            </a:r>
            <a:r>
              <a:rPr lang="sk-SK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 Pôsobnosť obce podľa </a:t>
            </a:r>
            <a:r>
              <a:rPr lang="sk-SK" b="1" i="0" u="sng" dirty="0">
                <a:solidFill>
                  <a:srgbClr val="0065B3"/>
                </a:solidFill>
                <a:effectLst/>
                <a:latin typeface="Source Sans Pro" panose="020B0503030403020204" pitchFamily="34" charset="0"/>
                <a:hlinkClick r:id="rId2" tooltip="Odkaz na predpis alebo ustanovenie"/>
              </a:rPr>
              <a:t>§ 56 ods.1</a:t>
            </a:r>
            <a:r>
              <a:rPr lang="sk-SK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, </a:t>
            </a:r>
            <a:r>
              <a:rPr lang="sk-SK" b="1" i="0" u="sng" dirty="0">
                <a:solidFill>
                  <a:srgbClr val="0065B3"/>
                </a:solidFill>
                <a:effectLst/>
                <a:latin typeface="Source Sans Pro" panose="020B0503030403020204" pitchFamily="34" charset="0"/>
                <a:hlinkClick r:id="rId3" tooltip="Odkaz na predpis alebo ustanovenie"/>
              </a:rPr>
              <a:t>ods. 3 písm. b)</a:t>
            </a:r>
            <a:r>
              <a:rPr lang="sk-SK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 a </a:t>
            </a:r>
            <a:r>
              <a:rPr lang="sk-SK" b="1" i="0" u="sng" dirty="0">
                <a:solidFill>
                  <a:srgbClr val="0065B3"/>
                </a:solidFill>
                <a:effectLst/>
                <a:latin typeface="Source Sans Pro" panose="020B0503030403020204" pitchFamily="34" charset="0"/>
                <a:hlinkClick r:id="rId4" tooltip="Odkaz na predpis alebo ustanovenie"/>
              </a:rPr>
              <a:t>f)</a:t>
            </a:r>
            <a:r>
              <a:rPr lang="sk-SK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 a </a:t>
            </a:r>
            <a:r>
              <a:rPr lang="sk-SK" b="1" i="0" u="sng" dirty="0">
                <a:solidFill>
                  <a:srgbClr val="0065B3"/>
                </a:solidFill>
                <a:effectLst/>
                <a:latin typeface="Source Sans Pro" panose="020B0503030403020204" pitchFamily="34" charset="0"/>
                <a:hlinkClick r:id="rId5" tooltip="Odkaz na predpis alebo ustanovenie"/>
              </a:rPr>
              <a:t>ods. 6</a:t>
            </a:r>
            <a:r>
              <a:rPr lang="sk-SK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 je preneseným výkonom štátnej správy, na ktorý prideľuje jednotlivým obciam finančné prostriedky ministerstvo školstva.</a:t>
            </a:r>
          </a:p>
          <a:p>
            <a:pPr marL="0" indent="0" algn="just">
              <a:buNone/>
            </a:pPr>
            <a:endParaRPr lang="sk-SK" u="sng" dirty="0">
              <a:solidFill>
                <a:srgbClr val="000000"/>
              </a:solidFill>
              <a:latin typeface="Source Sans Pro" panose="020B0503030403020204" pitchFamily="34" charset="0"/>
            </a:endParaRPr>
          </a:p>
          <a:p>
            <a:pPr marL="0" indent="0" algn="just">
              <a:buNone/>
            </a:pPr>
            <a:r>
              <a:rPr lang="sk-SK" u="sng" dirty="0">
                <a:solidFill>
                  <a:srgbClr val="000000"/>
                </a:solidFill>
                <a:latin typeface="Source Sans Pro" panose="020B0503030403020204" pitchFamily="34" charset="0"/>
              </a:rPr>
              <a:t>T. j.   ak </a:t>
            </a:r>
            <a:r>
              <a:rPr lang="sk-SK" b="1" u="sng" dirty="0">
                <a:solidFill>
                  <a:srgbClr val="000000"/>
                </a:solidFill>
                <a:latin typeface="Source Sans Pro" panose="020B0503030403020204" pitchFamily="34" charset="0"/>
              </a:rPr>
              <a:t>je obec </a:t>
            </a:r>
            <a:r>
              <a:rPr lang="sk-SK" b="1" u="sng" dirty="0">
                <a:solidFill>
                  <a:srgbClr val="FF0000"/>
                </a:solidFill>
                <a:latin typeface="Source Sans Pro" panose="020B0503030403020204" pitchFamily="34" charset="0"/>
              </a:rPr>
              <a:t>zriaďovateľ</a:t>
            </a:r>
            <a:r>
              <a:rPr lang="sk-SK" b="1" u="sng" dirty="0">
                <a:solidFill>
                  <a:srgbClr val="000000"/>
                </a:solidFill>
                <a:latin typeface="Source Sans Pro" panose="020B0503030403020204" pitchFamily="34" charset="0"/>
              </a:rPr>
              <a:t> školy alebo školského zariadenia </a:t>
            </a:r>
            <a:endParaRPr lang="sk-SK" b="1" u="sng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6FC9466-B0A1-4334-BCE0-440433DFE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499BBF-9DFA-4AFF-BBDC-C2A5D5E81F76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82324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FF0000"/>
                </a:solidFill>
              </a:rPr>
              <a:t>zriaďovateľa</a:t>
            </a:r>
            <a:r>
              <a:rPr lang="sk-SK" b="1" dirty="0"/>
              <a:t>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729" y="2268070"/>
            <a:ext cx="8374623" cy="437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ÔSMA ČASŤ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REGISTER</a:t>
            </a:r>
          </a:p>
          <a:p>
            <a:pPr marL="0" indent="0">
              <a:buNone/>
            </a:pPr>
            <a:r>
              <a:rPr lang="sk-SK" dirty="0"/>
              <a:t>§ 59</a:t>
            </a:r>
          </a:p>
          <a:p>
            <a:pPr marL="0" indent="0">
              <a:buNone/>
            </a:pPr>
            <a:r>
              <a:rPr lang="sk-SK" dirty="0"/>
              <a:t>§ 60 Zápis do registra a výmaz z registra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§ 61 Zmena údajov v registri</a:t>
            </a:r>
          </a:p>
          <a:p>
            <a:pPr marL="0" indent="0">
              <a:buNone/>
            </a:pPr>
            <a:r>
              <a:rPr lang="sk-SK" dirty="0"/>
              <a:t>§ 62 Vykonanie zlúčenia, splynutia a rozdelenia v registri</a:t>
            </a:r>
          </a:p>
          <a:p>
            <a:pPr marL="0" indent="0">
              <a:buNone/>
            </a:pPr>
            <a:r>
              <a:rPr lang="sk-SK" dirty="0"/>
              <a:t>§ 63 Zápis a výmaz organizačnej zložky, súčasti, </a:t>
            </a:r>
            <a:r>
              <a:rPr lang="sk-SK" dirty="0" err="1"/>
              <a:t>elokovaného</a:t>
            </a:r>
            <a:r>
              <a:rPr lang="sk-SK" dirty="0"/>
              <a:t> pracoviska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§ 64 Konanie vo veciach registra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39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18542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FB727E-661C-400D-B872-62B401A7C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400" y="756750"/>
            <a:ext cx="9560975" cy="792314"/>
          </a:xfrm>
        </p:spPr>
        <p:txBody>
          <a:bodyPr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br>
              <a:rPr kumimoji="0" lang="sk-SK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+mj-cs"/>
              </a:rPr>
            </a:br>
            <a:r>
              <a:rPr kumimoji="0" lang="sk-SK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Reforma školstva prináša možnosti na:</a:t>
            </a:r>
            <a:br>
              <a:rPr kumimoji="0" lang="sk-SK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</a:br>
            <a:br>
              <a:rPr lang="sk-SK" sz="3200" b="1" i="0" dirty="0">
                <a:solidFill>
                  <a:schemeClr val="tx1"/>
                </a:solidFill>
                <a:effectLst/>
                <a:latin typeface="SetupGrotesk-Bold"/>
              </a:rPr>
            </a:br>
            <a:endParaRPr lang="sk-SK" sz="3200" b="1" dirty="0">
              <a:solidFill>
                <a:schemeClr val="tx1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191B2DE-3BEC-4CD4-8C6D-9A61A4CA3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0925" y="1876425"/>
            <a:ext cx="10515600" cy="44471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dirty="0">
              <a:solidFill>
                <a:schemeClr val="tx1"/>
              </a:solidFill>
            </a:endParaRP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transparentný výber riaditeľov, upravuje a definuje ich povinnosti;</a:t>
            </a: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profesionálne riadenie škôl a jasné pravidlá zodpovednosti;</a:t>
            </a: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</a:t>
            </a:r>
            <a:r>
              <a:rPr lang="sk-SK" dirty="0">
                <a:solidFill>
                  <a:schemeClr val="tx1"/>
                </a:solidFill>
              </a:rPr>
              <a:t>z</a:t>
            </a:r>
            <a:r>
              <a:rPr lang="sk-SK" b="0" i="0" dirty="0">
                <a:solidFill>
                  <a:schemeClr val="tx1"/>
                </a:solidFill>
                <a:effectLst/>
              </a:rPr>
              <a:t>avádza jednotný register škôl; </a:t>
            </a: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zjednodušuje procesy a poriadok v právnom postavení škôl a ich orgánov;</a:t>
            </a: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vytvára priestor </a:t>
            </a:r>
            <a:r>
              <a:rPr lang="sk-SK" dirty="0">
                <a:solidFill>
                  <a:schemeClr val="tx1"/>
                </a:solidFill>
              </a:rPr>
              <a:t>- p</a:t>
            </a:r>
            <a:r>
              <a:rPr lang="sk-SK" b="0" i="0" dirty="0">
                <a:solidFill>
                  <a:schemeClr val="tx1"/>
                </a:solidFill>
                <a:effectLst/>
              </a:rPr>
              <a:t>odporuje silnejšiu a dostupnejšiu sieť škôl:</a:t>
            </a:r>
          </a:p>
          <a:p>
            <a:pPr lvl="1"/>
            <a:r>
              <a:rPr lang="sk-SK" b="0" i="0" dirty="0">
                <a:solidFill>
                  <a:schemeClr val="tx1"/>
                </a:solidFill>
                <a:effectLst/>
              </a:rPr>
              <a:t> cez klastre, zlučovanie </a:t>
            </a:r>
            <a:r>
              <a:rPr lang="sk-SK" dirty="0">
                <a:solidFill>
                  <a:schemeClr val="tx1"/>
                </a:solidFill>
              </a:rPr>
              <a:t> resp. spájanie škôl;</a:t>
            </a:r>
          </a:p>
          <a:p>
            <a:pPr lvl="1"/>
            <a:r>
              <a:rPr lang="sk-SK" dirty="0">
                <a:solidFill>
                  <a:schemeClr val="tx1"/>
                </a:solidFill>
              </a:rPr>
              <a:t> </a:t>
            </a:r>
            <a:r>
              <a:rPr lang="sk-SK" b="0" i="0" dirty="0">
                <a:solidFill>
                  <a:schemeClr val="tx1"/>
                </a:solidFill>
                <a:effectLst/>
              </a:rPr>
              <a:t>spravodlivé školské obvody bez segregácie;</a:t>
            </a:r>
          </a:p>
          <a:p>
            <a:pPr lvl="1"/>
            <a:r>
              <a:rPr lang="sk-SK" b="0" i="0" dirty="0">
                <a:solidFill>
                  <a:schemeClr val="tx1"/>
                </a:solidFill>
                <a:effectLst/>
              </a:rPr>
              <a:t> nastavuje férové a rovnaké financovanie za rovnaké povinnosti </a:t>
            </a:r>
            <a:r>
              <a:rPr lang="sk-SK" dirty="0">
                <a:solidFill>
                  <a:schemeClr val="tx1"/>
                </a:solidFill>
              </a:rPr>
              <a:t>škôl;</a:t>
            </a:r>
          </a:p>
          <a:p>
            <a:pPr lvl="1"/>
            <a:r>
              <a:rPr lang="sk-SK" b="0" i="0" dirty="0">
                <a:solidFill>
                  <a:schemeClr val="tx1"/>
                </a:solidFill>
                <a:effectLst/>
              </a:rPr>
              <a:t> smeruje verejné peniaze do škôl, ktoré plnia resp. budú poskytovať  verejnú službu.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31B9E2DE-7835-4623-96F6-8FCD312A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502CED04-0E36-4F1B-853C-6FDD0C0F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45647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729" y="2268070"/>
            <a:ext cx="8374623" cy="437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DEVIATA ČASŤ</a:t>
            </a:r>
          </a:p>
          <a:p>
            <a:pPr marL="0" indent="0">
              <a:buNone/>
            </a:pP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INŠPEKČNÁ ČINNOSŤ</a:t>
            </a:r>
          </a:p>
          <a:p>
            <a:pPr marL="0" indent="0">
              <a:buNone/>
            </a:pPr>
            <a:r>
              <a:rPr lang="sk-SK" dirty="0"/>
              <a:t>§ 65 Štátna školská inšpekcia</a:t>
            </a:r>
          </a:p>
          <a:p>
            <a:pPr marL="0" indent="0">
              <a:buNone/>
            </a:pPr>
            <a:r>
              <a:rPr lang="sk-SK" dirty="0"/>
              <a:t>§ 66 Úlohy Štátnej školskej inšpekcie</a:t>
            </a:r>
          </a:p>
          <a:p>
            <a:pPr marL="0" indent="0">
              <a:buNone/>
            </a:pPr>
            <a:r>
              <a:rPr lang="sk-SK" dirty="0"/>
              <a:t>§ 67 Osoby vykonávajúce inšpekčnú činnosť</a:t>
            </a:r>
          </a:p>
          <a:p>
            <a:pPr marL="0" indent="0">
              <a:buNone/>
            </a:pPr>
            <a:r>
              <a:rPr lang="sk-SK" dirty="0"/>
              <a:t>§ 68 Inšpekčný výkon</a:t>
            </a:r>
          </a:p>
          <a:p>
            <a:pPr marL="0" indent="0">
              <a:buNone/>
            </a:pP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§ 69 Opatrenia na odstránenie nedostatkov</a:t>
            </a:r>
          </a:p>
          <a:p>
            <a:pPr marL="0" indent="0">
              <a:buNone/>
            </a:pPr>
            <a:r>
              <a:rPr lang="sk-SK" dirty="0"/>
              <a:t>§ 70 Práva a povinnosti školského inšpektora</a:t>
            </a:r>
          </a:p>
          <a:p>
            <a:pPr marL="0" indent="0">
              <a:buNone/>
            </a:pPr>
            <a:r>
              <a:rPr lang="sk-SK" dirty="0"/>
              <a:t>§ 71 </a:t>
            </a:r>
            <a:r>
              <a:rPr lang="sk-SK" b="1" dirty="0">
                <a:solidFill>
                  <a:srgbClr val="0070C0"/>
                </a:solidFill>
              </a:rPr>
              <a:t>Povinnosti štatutárneho orgánu </a:t>
            </a:r>
            <a:r>
              <a:rPr lang="sk-SK" dirty="0"/>
              <a:t>kontrolovaného subjektu a </a:t>
            </a:r>
            <a:r>
              <a:rPr lang="sk-SK" b="1" dirty="0">
                <a:solidFill>
                  <a:srgbClr val="FF0000"/>
                </a:solidFill>
              </a:rPr>
              <a:t>zriaďovateľa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40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85053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DD796AC4-35EE-447A-A964-3E0306836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Prestávka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0A2ED1C3-699E-457F-8F18-60D7DF643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FA533866-A397-45CF-AD7D-EF39AA134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41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534816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729" y="2268070"/>
            <a:ext cx="8374623" cy="43747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chemeClr val="tx1"/>
                </a:solidFill>
              </a:rPr>
              <a:t>DESIATA ČASŤ</a:t>
            </a:r>
          </a:p>
          <a:p>
            <a:pPr marL="0" indent="0">
              <a:buNone/>
            </a:pPr>
            <a:r>
              <a:rPr lang="sk-SK" b="1" dirty="0">
                <a:solidFill>
                  <a:schemeClr val="tx1"/>
                </a:solidFill>
              </a:rPr>
              <a:t>PRIESTUPKY A SPRÁVNE DELIKTY</a:t>
            </a:r>
          </a:p>
          <a:p>
            <a:pPr marL="0" indent="0">
              <a:buNone/>
            </a:pPr>
            <a:r>
              <a:rPr lang="sk-SK" b="1" dirty="0"/>
              <a:t>§ 72 Priestupky</a:t>
            </a:r>
          </a:p>
          <a:p>
            <a:pPr marL="0" indent="0">
              <a:buNone/>
            </a:pPr>
            <a:r>
              <a:rPr lang="sk-SK" b="1" dirty="0"/>
              <a:t>§ 73 Správne delikty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Poprosím </a:t>
            </a:r>
            <a:r>
              <a:rPr lang="sk-SK" b="1" dirty="0"/>
              <a:t>JUDr. Luciu Chrenkovú </a:t>
            </a:r>
            <a:r>
              <a:rPr lang="sk-SK" dirty="0"/>
              <a:t>právničku RÚŠS v Nitre o prezentáciu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42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75269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195" y="2056403"/>
            <a:ext cx="8374623" cy="437477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k-SK" b="1" dirty="0"/>
              <a:t>JEDENÁSTA ČASŤ</a:t>
            </a:r>
          </a:p>
          <a:p>
            <a:pPr marL="0" indent="0">
              <a:buNone/>
            </a:pPr>
            <a:r>
              <a:rPr lang="sk-SK" b="1" dirty="0"/>
              <a:t>SPOLOČNÉ, PRECHODNÉ A ZÁVEREČNÉ USTANOVENIA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§ 74 Správne konanie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§ 75 Zber údajov</a:t>
            </a:r>
          </a:p>
          <a:p>
            <a:pPr marL="0" indent="0">
              <a:buNone/>
            </a:pPr>
            <a:r>
              <a:rPr lang="sk-SK" dirty="0"/>
              <a:t>§ 76</a:t>
            </a:r>
          </a:p>
          <a:p>
            <a:pPr marL="0" indent="0">
              <a:buNone/>
            </a:pPr>
            <a:r>
              <a:rPr lang="sk-SK" dirty="0"/>
              <a:t>§ 77 Splnomocňovacie ustanovenie</a:t>
            </a:r>
          </a:p>
          <a:p>
            <a:pPr marL="0" indent="0">
              <a:buNone/>
            </a:pPr>
            <a:r>
              <a:rPr lang="sk-SK" dirty="0"/>
              <a:t>§ 78 Osobitné ustanovenie v čase mimoriadnej situácie, núdzového stavu alebo výnimočného stavu</a:t>
            </a:r>
          </a:p>
          <a:p>
            <a:pPr marL="0" indent="0">
              <a:buNone/>
            </a:pPr>
            <a:r>
              <a:rPr lang="sk-SK" dirty="0"/>
              <a:t>Prechodné ustanovenia</a:t>
            </a:r>
          </a:p>
          <a:p>
            <a:pPr marL="0" indent="0">
              <a:buNone/>
            </a:pPr>
            <a:r>
              <a:rPr lang="sk-SK" dirty="0"/>
              <a:t>§ 79</a:t>
            </a:r>
          </a:p>
          <a:p>
            <a:pPr marL="0" indent="0">
              <a:buNone/>
            </a:pPr>
            <a:r>
              <a:rPr lang="sk-SK" dirty="0"/>
              <a:t>§ 80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§ 81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§ 82</a:t>
            </a:r>
          </a:p>
          <a:p>
            <a:pPr marL="0" indent="0">
              <a:buNone/>
            </a:pPr>
            <a:r>
              <a:rPr lang="sk-SK" dirty="0"/>
              <a:t>§ 83 Prechodné ustanovenia počas trvania mimoriadnej situácie vyhlásenej v súvislosti s hromadným prílevom cudzincov na územie Slovenskej republiky spôsobeným ozbrojeným konfliktom na území Ukrajiny</a:t>
            </a:r>
          </a:p>
          <a:p>
            <a:pPr marL="0" indent="0">
              <a:buNone/>
            </a:pPr>
            <a:r>
              <a:rPr lang="sk-SK" dirty="0"/>
              <a:t>§ 84 Spoločné a záverečné ustanovenia ktoré sa nepoužijú pri neziskových organizáciách</a:t>
            </a:r>
          </a:p>
          <a:p>
            <a:pPr marL="0" indent="0">
              <a:buNone/>
            </a:pPr>
            <a:r>
              <a:rPr lang="sk-SK" dirty="0"/>
              <a:t>§ 86 Zrušovacie ustanovenia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43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838326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2033365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/>
              <a:t>Kompetencie </a:t>
            </a:r>
            <a:br>
              <a:rPr lang="sk-SK" b="1" dirty="0"/>
            </a:br>
            <a:r>
              <a:rPr lang="sk-SK" b="1" dirty="0">
                <a:solidFill>
                  <a:srgbClr val="0070C0"/>
                </a:solidFill>
              </a:rPr>
              <a:t>štatutárneho orgánu školy ( riaditeľa) </a:t>
            </a:r>
            <a:br>
              <a:rPr lang="sk-SK" b="1" dirty="0">
                <a:solidFill>
                  <a:srgbClr val="0070C0"/>
                </a:solidFill>
              </a:rPr>
            </a:br>
            <a:r>
              <a:rPr lang="sk-SK" b="1" dirty="0"/>
              <a:t>v zmysle zákona 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71BB57A-40E7-41FD-9D28-9E5A97A6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729" y="2828924"/>
            <a:ext cx="8374623" cy="38139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44</a:t>
            </a:fld>
            <a:endParaRPr lang="sk-SK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C5B21338-CEAD-4DA7-B671-58794DB131B7}"/>
              </a:ext>
            </a:extLst>
          </p:cNvPr>
          <p:cNvSpPr txBox="1"/>
          <p:nvPr/>
        </p:nvSpPr>
        <p:spPr>
          <a:xfrm>
            <a:off x="1971675" y="2833597"/>
            <a:ext cx="883919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k-SK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Od 01.01.2026 Jednou z významných oblastí, v ktorej dochádza k zmenám, je aj postavenie </a:t>
            </a:r>
            <a:r>
              <a:rPr lang="sk-SK" b="1" i="0" dirty="0">
                <a:solidFill>
                  <a:srgbClr val="0070C0"/>
                </a:solidFill>
                <a:effectLst/>
                <a:latin typeface="Source Sans Pro" panose="020B0503030403020204" pitchFamily="34" charset="0"/>
              </a:rPr>
              <a:t>riaditeľa školy </a:t>
            </a:r>
            <a:r>
              <a:rPr lang="sk-SK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ako štatutárneho orgánu, vrátane nového                                                 a podrobnejšieho vymedzenia </a:t>
            </a:r>
            <a:r>
              <a:rPr lang="sk-SK" b="1" i="0" dirty="0">
                <a:solidFill>
                  <a:srgbClr val="0070C0"/>
                </a:solidFill>
                <a:effectLst/>
                <a:latin typeface="Source Sans Pro" panose="020B0503030403020204" pitchFamily="34" charset="0"/>
              </a:rPr>
              <a:t>nezlučiteľnosti jeho funkcie</a:t>
            </a:r>
            <a:r>
              <a:rPr lang="sk-SK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. </a:t>
            </a:r>
            <a:endParaRPr lang="sk-SK" b="1" dirty="0">
              <a:solidFill>
                <a:srgbClr val="000000"/>
              </a:solidFill>
              <a:latin typeface="Source Sans Pro" panose="020B0503030403020204" pitchFamily="34" charset="0"/>
            </a:endParaRPr>
          </a:p>
          <a:p>
            <a:pPr algn="just"/>
            <a:endParaRPr lang="sk-SK" b="1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algn="just"/>
            <a:endParaRPr lang="sk-SK" b="1" dirty="0">
              <a:solidFill>
                <a:srgbClr val="000000"/>
              </a:solidFill>
              <a:latin typeface="Source Sans Pro" panose="020B0503030403020204" pitchFamily="34" charset="0"/>
            </a:endParaRPr>
          </a:p>
          <a:p>
            <a:pPr algn="just"/>
            <a:r>
              <a:rPr lang="sk-SK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§ 7</a:t>
            </a:r>
          </a:p>
          <a:p>
            <a:pPr marL="342900" indent="-342900" algn="just">
              <a:buAutoNum type="arabicParenBoth"/>
            </a:pPr>
            <a:r>
              <a:rPr lang="sk-SK" b="0" i="0" dirty="0">
                <a:solidFill>
                  <a:srgbClr val="0070C0"/>
                </a:solidFill>
                <a:effectLst/>
                <a:latin typeface="Source Sans Pro" panose="020B0503030403020204" pitchFamily="34" charset="0"/>
              </a:rPr>
              <a:t>Riaditeľ je štatutárnym orgánom školy </a:t>
            </a:r>
            <a:r>
              <a:rPr lang="sk-SK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alebo školského zariadenia, riadi ju, koná v jej mene a zastupuje ju navonok.</a:t>
            </a:r>
          </a:p>
          <a:p>
            <a:pPr marL="342900" indent="-342900" algn="just">
              <a:buAutoNum type="arabicParenBoth"/>
            </a:pPr>
            <a:endParaRPr lang="sk-SK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342900" indent="-342900" algn="just">
              <a:buAutoNum type="arabicParenBoth"/>
            </a:pPr>
            <a:r>
              <a:rPr lang="sk-SK" b="0" i="0" dirty="0">
                <a:solidFill>
                  <a:srgbClr val="0070C0"/>
                </a:solidFill>
                <a:effectLst/>
                <a:latin typeface="Source Sans Pro" panose="020B0503030403020204" pitchFamily="34" charset="0"/>
              </a:rPr>
              <a:t>Riaditeľa</a:t>
            </a:r>
            <a:r>
              <a:rPr lang="sk-SK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sk-SK" b="1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vymenúva a odvoláva zriaďovateľ</a:t>
            </a:r>
            <a:r>
              <a:rPr lang="sk-SK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. Na vymenúvanie a odvolávanie riaditeľa školy alebo školského zariadenia zriadeného obcou alebo vyšším územným celkom sa nevzťahuje osobitný predpis.4)</a:t>
            </a:r>
          </a:p>
          <a:p>
            <a:pPr marL="342900" indent="-342900" algn="just">
              <a:buAutoNum type="arabicParenBoth"/>
            </a:pPr>
            <a:endParaRPr lang="sk-SK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8017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C16FE-894D-401A-AF7E-73A548197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2400" dirty="0"/>
              <a:t>Kompetencie </a:t>
            </a:r>
            <a:br>
              <a:rPr lang="sk-SK" sz="2400" dirty="0"/>
            </a:br>
            <a:r>
              <a:rPr lang="sk-SK" sz="2400" b="1" dirty="0">
                <a:solidFill>
                  <a:srgbClr val="0070C0"/>
                </a:solidFill>
              </a:rPr>
              <a:t>štatutárneho orgánu školy (riaditeľa) </a:t>
            </a:r>
            <a:br>
              <a:rPr lang="sk-SK" sz="2400" dirty="0"/>
            </a:br>
            <a:r>
              <a:rPr lang="sk-SK" sz="2400" dirty="0"/>
              <a:t>v zmysle zákona č. 321/2025 Z. z. o školskej správe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05615A3-068D-4169-9C7D-4BC034BDA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700" y="2047875"/>
            <a:ext cx="10401301" cy="3872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Riaditeľ </a:t>
            </a:r>
            <a:r>
              <a:rPr lang="sk-SK" b="1" dirty="0">
                <a:solidFill>
                  <a:srgbClr val="0070C0"/>
                </a:solidFill>
              </a:rPr>
              <a:t>je zamestnancom školy </a:t>
            </a:r>
            <a:r>
              <a:rPr lang="sk-SK" dirty="0"/>
              <a:t>alebo školského zariadenia a zároveň </a:t>
            </a:r>
            <a:r>
              <a:rPr lang="sk-SK" b="1" dirty="0"/>
              <a:t>zamestnávateľ</a:t>
            </a:r>
            <a:r>
              <a:rPr lang="sk-SK" dirty="0"/>
              <a:t> ak je právny subjekt.</a:t>
            </a:r>
          </a:p>
          <a:p>
            <a:pPr marL="0" indent="0">
              <a:buNone/>
            </a:pP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Zriaďovateľ</a:t>
            </a:r>
            <a:r>
              <a:rPr lang="sk-SK" dirty="0"/>
              <a:t> po vymenovaní </a:t>
            </a:r>
            <a:r>
              <a:rPr lang="sk-SK" b="1" dirty="0">
                <a:solidFill>
                  <a:srgbClr val="0070C0"/>
                </a:solidFill>
              </a:rPr>
              <a:t>do funkcie riaditeľa</a:t>
            </a:r>
          </a:p>
          <a:p>
            <a:pPr>
              <a:buAutoNum type="alphaLcParenR"/>
            </a:pPr>
            <a:r>
              <a:rPr lang="sk-SK" dirty="0"/>
              <a:t>dohodne s ním na dobu funkčného obdobia podmienky v pracovnej zmluve, ak ide o osobu, ktorá nebola zamestnancom školy alebo školského zariadenia, alebo v dohode o zmene pracovnej zmluvy, ak je za riaditeľa vymenovaný zamestnanec príslušnej školy alebo príslušného školského zariadenia, </a:t>
            </a:r>
          </a:p>
          <a:p>
            <a:pPr marL="0" indent="0">
              <a:buNone/>
            </a:pPr>
            <a:r>
              <a:rPr lang="sk-SK" dirty="0"/>
              <a:t>a</a:t>
            </a:r>
          </a:p>
          <a:p>
            <a:pPr marL="0" indent="0">
              <a:buNone/>
            </a:pPr>
            <a:r>
              <a:rPr lang="sk-SK" dirty="0"/>
              <a:t>b) určí mu </a:t>
            </a:r>
            <a:r>
              <a:rPr lang="sk-SK" b="1" dirty="0">
                <a:solidFill>
                  <a:srgbClr val="0070C0"/>
                </a:solidFill>
              </a:rPr>
              <a:t>platové náležitosti a </a:t>
            </a:r>
            <a:r>
              <a:rPr lang="sk-SK" b="1" dirty="0">
                <a:solidFill>
                  <a:schemeClr val="tx1"/>
                </a:solidFill>
              </a:rPr>
              <a:t>pravidlá,  ktoré bude </a:t>
            </a:r>
            <a:r>
              <a:rPr lang="sk-SK" b="1" dirty="0">
                <a:solidFill>
                  <a:srgbClr val="0070C0"/>
                </a:solidFill>
              </a:rPr>
              <a:t>od riaditeľa </a:t>
            </a:r>
            <a:r>
              <a:rPr lang="sk-SK" b="1" dirty="0">
                <a:solidFill>
                  <a:schemeClr val="tx1"/>
                </a:solidFill>
              </a:rPr>
              <a:t>ako</a:t>
            </a:r>
            <a:r>
              <a:rPr lang="sk-SK" b="1" dirty="0">
                <a:solidFill>
                  <a:srgbClr val="0070C0"/>
                </a:solidFill>
              </a:rPr>
              <a:t> </a:t>
            </a:r>
            <a:r>
              <a:rPr lang="sk-SK" b="1" dirty="0">
                <a:solidFill>
                  <a:srgbClr val="FF0000"/>
                </a:solidFill>
              </a:rPr>
              <a:t>zriaďovateľ</a:t>
            </a:r>
            <a:r>
              <a:rPr lang="sk-SK" b="1" dirty="0">
                <a:solidFill>
                  <a:srgbClr val="0070C0"/>
                </a:solidFill>
              </a:rPr>
              <a:t> </a:t>
            </a:r>
            <a:r>
              <a:rPr lang="sk-SK" b="1" dirty="0">
                <a:solidFill>
                  <a:schemeClr val="tx1"/>
                </a:solidFill>
              </a:rPr>
              <a:t>vyžadovať</a:t>
            </a:r>
            <a:endParaRPr lang="sk-SK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Právne úkony </a:t>
            </a:r>
            <a:r>
              <a:rPr lang="sk-SK" b="1" dirty="0">
                <a:solidFill>
                  <a:schemeClr val="tx1"/>
                </a:solidFill>
              </a:rPr>
              <a:t>za zamestnávateľa voči</a:t>
            </a:r>
            <a:r>
              <a:rPr lang="sk-SK" b="1" dirty="0">
                <a:solidFill>
                  <a:srgbClr val="FF0000"/>
                </a:solidFill>
              </a:rPr>
              <a:t> </a:t>
            </a:r>
            <a:r>
              <a:rPr lang="sk-SK" b="1" dirty="0">
                <a:solidFill>
                  <a:srgbClr val="0070C0"/>
                </a:solidFill>
              </a:rPr>
              <a:t>riaditeľovi</a:t>
            </a:r>
            <a:r>
              <a:rPr lang="sk-SK" b="1" dirty="0">
                <a:solidFill>
                  <a:srgbClr val="FF0000"/>
                </a:solidFill>
              </a:rPr>
              <a:t> </a:t>
            </a:r>
            <a:r>
              <a:rPr lang="sk-SK" b="1" dirty="0">
                <a:solidFill>
                  <a:schemeClr val="tx1"/>
                </a:solidFill>
              </a:rPr>
              <a:t>robí</a:t>
            </a:r>
            <a:r>
              <a:rPr lang="sk-SK" b="1" dirty="0">
                <a:solidFill>
                  <a:srgbClr val="FF0000"/>
                </a:solidFill>
              </a:rPr>
              <a:t> zriaďovateľ</a:t>
            </a:r>
            <a:r>
              <a:rPr lang="sk-SK" dirty="0"/>
              <a:t>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BB8CBA5-B01F-4F7F-855E-50A70148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45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43839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D45B23-A53D-4393-B89B-4D5FFDFF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Kompetencie </a:t>
            </a:r>
            <a:r>
              <a:rPr lang="sk-SK" b="1" dirty="0">
                <a:solidFill>
                  <a:srgbClr val="FF0000"/>
                </a:solidFill>
              </a:rPr>
              <a:t>riaditeľa</a:t>
            </a:r>
            <a:r>
              <a:rPr lang="sk-SK" b="1" dirty="0"/>
              <a:t> v zmysle zákona </a:t>
            </a:r>
            <a:br>
              <a:rPr lang="sk-SK" b="1" dirty="0"/>
            </a:br>
            <a:r>
              <a:rPr lang="sk-SK" b="1" dirty="0"/>
              <a:t>č. 321/2025 Z. z. o školskej správe</a:t>
            </a:r>
            <a:br>
              <a:rPr lang="sk-SK" b="1" dirty="0"/>
            </a:br>
            <a:r>
              <a:rPr lang="sk-SK" b="1" dirty="0"/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32234B-FF04-4CE0-9535-F7759CE0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499BBF-9DFA-4AFF-BBDC-C2A5D5E81F76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010A47-49B4-4486-BE92-35AE48439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b="1" dirty="0">
                <a:solidFill>
                  <a:srgbClr val="0070C0"/>
                </a:solidFill>
              </a:rPr>
              <a:t>§ 24 Pedagogická rada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0070C0"/>
                </a:solidFill>
              </a:rPr>
              <a:t>§ 25 Školský parlament</a:t>
            </a:r>
          </a:p>
          <a:p>
            <a:pPr marL="0" indent="0">
              <a:buNone/>
            </a:pPr>
            <a:r>
              <a:rPr lang="sk-SK" dirty="0"/>
              <a:t>§ 26 Voľby do školského parlamentu</a:t>
            </a:r>
          </a:p>
          <a:p>
            <a:pPr marL="0" indent="0">
              <a:buNone/>
            </a:pPr>
            <a:r>
              <a:rPr lang="sk-SK" dirty="0"/>
              <a:t>§ 28 Zasadnutie školského parlamentu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744411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C16FE-894D-401A-AF7E-73A548197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2400" dirty="0"/>
              <a:t>Kompetencie </a:t>
            </a:r>
            <a:br>
              <a:rPr lang="sk-SK" sz="2400" dirty="0"/>
            </a:br>
            <a:r>
              <a:rPr lang="sk-SK" sz="2400" b="1" dirty="0">
                <a:solidFill>
                  <a:srgbClr val="0070C0"/>
                </a:solidFill>
              </a:rPr>
              <a:t>štatutárneho orgánu školy (riaditeľa) </a:t>
            </a:r>
            <a:br>
              <a:rPr lang="sk-SK" sz="2400" dirty="0"/>
            </a:br>
            <a:r>
              <a:rPr lang="sk-SK" sz="2400" dirty="0"/>
              <a:t>v zmysle zákona č. 321/2025 Z. z. o školskej správe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05615A3-068D-4169-9C7D-4BC034BDA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700" y="2047875"/>
            <a:ext cx="10401301" cy="387287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k-SK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Riaditeľ školy má množstvo práv a povinností, ktoré sú stanovené legislatívou, a zodpovedá </a:t>
            </a:r>
          </a:p>
          <a:p>
            <a:pPr marL="0" indent="0" algn="just">
              <a:buNone/>
            </a:pPr>
            <a:r>
              <a:rPr lang="sk-SK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za riadenie školy a zabezpečenie výchovno-vzdelávacieho procesu.</a:t>
            </a:r>
          </a:p>
          <a:p>
            <a:pPr marL="0" indent="0" algn="just">
              <a:buNone/>
            </a:pPr>
            <a:endParaRPr lang="sk-SK" b="1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algn="just"/>
            <a:r>
              <a:rPr lang="sk-SK" b="1" dirty="0"/>
              <a:t>Etický kódex </a:t>
            </a:r>
          </a:p>
          <a:p>
            <a:pPr algn="just"/>
            <a:r>
              <a:rPr lang="sk-SK" b="1" dirty="0"/>
              <a:t>Školský vzdelávací program smerovanie školy (vízia misia poslanie)</a:t>
            </a:r>
          </a:p>
          <a:p>
            <a:pPr algn="just"/>
            <a:r>
              <a:rPr lang="sk-SK" b="1" dirty="0"/>
              <a:t>Školský poriadok</a:t>
            </a:r>
          </a:p>
          <a:p>
            <a:pPr algn="just"/>
            <a:r>
              <a:rPr lang="sk-SK" b="1" dirty="0"/>
              <a:t>Organizačný poriadok školy</a:t>
            </a:r>
          </a:p>
          <a:p>
            <a:pPr algn="just"/>
            <a:r>
              <a:rPr lang="sk-SK" b="1" dirty="0"/>
              <a:t>Pracovný poriadok</a:t>
            </a:r>
          </a:p>
          <a:p>
            <a:pPr algn="just"/>
            <a:r>
              <a:rPr lang="sk-SK" b="1" dirty="0"/>
              <a:t>Prevádzkový poriadok školy</a:t>
            </a:r>
          </a:p>
          <a:p>
            <a:pPr marL="0" indent="0" algn="just">
              <a:buNone/>
            </a:pPr>
            <a:endParaRPr lang="sk-SK" b="1" dirty="0"/>
          </a:p>
          <a:p>
            <a:pPr marL="0" indent="0" algn="just">
              <a:buNone/>
            </a:pPr>
            <a:r>
              <a:rPr lang="sk-SK" b="1" dirty="0">
                <a:solidFill>
                  <a:srgbClr val="FF0000"/>
                </a:solidFill>
              </a:rPr>
              <a:t>S rešpektovaním Pedagogicko -  organizačných pokynov na príslušný rok a zrevidovaním alebo vydaním nových vyššie uvedených dokumentov</a:t>
            </a:r>
          </a:p>
          <a:p>
            <a:pPr marL="0" indent="0" algn="just">
              <a:buNone/>
            </a:pPr>
            <a:endParaRPr lang="sk-SK" b="1" dirty="0"/>
          </a:p>
          <a:p>
            <a:pPr marL="0" indent="0" algn="just">
              <a:buNone/>
            </a:pPr>
            <a:endParaRPr lang="sk-SK" b="1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BB8CBA5-B01F-4F7F-855E-50A70148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47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18926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C16FE-894D-401A-AF7E-73A548197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2400" b="1" dirty="0">
                <a:solidFill>
                  <a:srgbClr val="FF0000"/>
                </a:solidFill>
              </a:rPr>
              <a:t>Nové povinnosti od 1.1.2026 </a:t>
            </a:r>
            <a:br>
              <a:rPr lang="sk-SK" sz="2400" dirty="0"/>
            </a:br>
            <a:r>
              <a:rPr lang="sk-SK" sz="2400" b="1" dirty="0">
                <a:solidFill>
                  <a:srgbClr val="0070C0"/>
                </a:solidFill>
              </a:rPr>
              <a:t>štatutárneho orgánu školy (riaditeľa) </a:t>
            </a:r>
            <a:br>
              <a:rPr lang="sk-SK" sz="2400" dirty="0"/>
            </a:br>
            <a:endParaRPr lang="sk-SK" sz="24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05615A3-068D-4169-9C7D-4BC034BDA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700" y="2047875"/>
            <a:ext cx="10401301" cy="38728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b="1" dirty="0">
                <a:solidFill>
                  <a:srgbClr val="FF0000"/>
                </a:solidFill>
              </a:rPr>
              <a:t>Povinné zverejňovanie na webovom sídle školy </a:t>
            </a:r>
            <a:r>
              <a:rPr lang="sk-SK" b="1" dirty="0"/>
              <a:t>(resp. sídle zriaďovateľa do 31.08.2026 prechodné ustanovenie)</a:t>
            </a:r>
          </a:p>
          <a:p>
            <a:pPr marL="0" indent="0" algn="just">
              <a:buNone/>
            </a:pPr>
            <a:endParaRPr lang="sk-SK" b="1" dirty="0"/>
          </a:p>
          <a:p>
            <a:pPr marL="0" indent="0" algn="just">
              <a:buNone/>
            </a:pPr>
            <a:r>
              <a:rPr lang="sk-SK" b="1" dirty="0"/>
              <a:t>Povinnosť mať webové sídlo školy od 1.9.2026 </a:t>
            </a:r>
          </a:p>
          <a:p>
            <a:pPr algn="just"/>
            <a:r>
              <a:rPr lang="sk-SK" b="1" dirty="0"/>
              <a:t>Školské vzdelávacie a výchovné programy </a:t>
            </a:r>
          </a:p>
          <a:p>
            <a:pPr algn="just"/>
            <a:r>
              <a:rPr lang="sk-SK" b="1" dirty="0"/>
              <a:t>Zápisnice zo zasadnutí orgánov školy  rady školy, pedagogickej rady, školského parlamentu  (usmernenie k zverejňovaniu zápisníc vydalo ministerstvo školstva)</a:t>
            </a:r>
          </a:p>
          <a:p>
            <a:pPr algn="just"/>
            <a:r>
              <a:rPr lang="sk-SK" b="1" dirty="0"/>
              <a:t>Projekt riadenia a rozvoja školy a jeho pravidelné vyhodnocovanie</a:t>
            </a:r>
          </a:p>
          <a:p>
            <a:pPr algn="just"/>
            <a:r>
              <a:rPr lang="sk-SK" b="1" dirty="0"/>
              <a:t>Výberové konanie na riaditeľa školy  v zmysle zákona č. 321/2025 Z. z.</a:t>
            </a:r>
          </a:p>
          <a:p>
            <a:pPr marL="0" indent="0" algn="just">
              <a:buNone/>
            </a:pPr>
            <a:endParaRPr lang="sk-SK" b="1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BB8CBA5-B01F-4F7F-855E-50A70148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48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865941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C16FE-894D-401A-AF7E-73A548197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2400" dirty="0"/>
              <a:t>Kompetencie </a:t>
            </a:r>
            <a:br>
              <a:rPr lang="sk-SK" sz="2400" dirty="0"/>
            </a:br>
            <a:r>
              <a:rPr lang="sk-SK" sz="2400" b="1" dirty="0">
                <a:solidFill>
                  <a:srgbClr val="0070C0"/>
                </a:solidFill>
              </a:rPr>
              <a:t>štatutárneho orgánu školy (riaditeľa) </a:t>
            </a:r>
            <a:br>
              <a:rPr lang="sk-SK" sz="2400" dirty="0"/>
            </a:br>
            <a:endParaRPr lang="sk-SK" sz="24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05615A3-068D-4169-9C7D-4BC034BDA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700" y="2047875"/>
            <a:ext cx="10401301" cy="38728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sk-SK" b="1" dirty="0"/>
          </a:p>
          <a:p>
            <a:pPr marL="0" indent="0" algn="just">
              <a:buNone/>
            </a:pPr>
            <a:r>
              <a:rPr lang="sk-SK" b="1" dirty="0"/>
              <a:t>Kurikulárna reforma</a:t>
            </a:r>
          </a:p>
          <a:p>
            <a:pPr marL="0" indent="0" algn="just">
              <a:buNone/>
            </a:pPr>
            <a:r>
              <a:rPr lang="sk-SK" b="1" dirty="0"/>
              <a:t> od 1.9.2026 povinnosť zahájiť vo všetkých základných školách na Slovensku</a:t>
            </a:r>
          </a:p>
          <a:p>
            <a:pPr marL="0" indent="0" algn="just">
              <a:buNone/>
            </a:pPr>
            <a:r>
              <a:rPr lang="sk-SK" b="1" dirty="0">
                <a:hlinkClick r:id="rId2"/>
              </a:rPr>
              <a:t>https://vzdelavanie21.sk/</a:t>
            </a:r>
            <a:endParaRPr lang="sk-SK" b="1" dirty="0"/>
          </a:p>
          <a:p>
            <a:pPr marL="0" indent="0" algn="just">
              <a:buNone/>
            </a:pPr>
            <a:endParaRPr lang="sk-SK" b="1" dirty="0"/>
          </a:p>
          <a:p>
            <a:pPr marL="0" indent="0" algn="just">
              <a:buNone/>
            </a:pPr>
            <a:r>
              <a:rPr lang="sk-SK" b="1" dirty="0"/>
              <a:t>NIVAM  </a:t>
            </a:r>
            <a:r>
              <a:rPr lang="sk-SK" b="1" dirty="0">
                <a:hlinkClick r:id="rId3"/>
              </a:rPr>
              <a:t>https://nivam.sk/</a:t>
            </a:r>
            <a:endParaRPr lang="sk-SK" b="1" dirty="0"/>
          </a:p>
          <a:p>
            <a:pPr marL="0" indent="0" algn="just">
              <a:buNone/>
            </a:pPr>
            <a:endParaRPr lang="sk-SK" b="1" dirty="0"/>
          </a:p>
          <a:p>
            <a:pPr marL="0" indent="0" algn="just">
              <a:buNone/>
            </a:pPr>
            <a:r>
              <a:rPr lang="sk-SK" b="1" dirty="0"/>
              <a:t>Regionálne centrá podpory učiteľov </a:t>
            </a:r>
          </a:p>
          <a:p>
            <a:pPr marL="0" indent="0" algn="just">
              <a:buNone/>
            </a:pPr>
            <a:endParaRPr lang="sk-SK" b="1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BB8CBA5-B01F-4F7F-855E-50A70148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49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9462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98C159-AA17-42BE-8986-C4BCD30A3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Zavádzanie legislatívnych zmien </a:t>
            </a:r>
            <a:br>
              <a:rPr lang="pl-PL" dirty="0"/>
            </a:br>
            <a:r>
              <a:rPr lang="pl-PL" dirty="0"/>
              <a:t>v praxi škôl - postupný proces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C4B5C8C-B987-4B9C-BD66-8B4F053E3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Od 1.1.2026 sú v platnosti nové resp. novelizované zákony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FF0000"/>
                </a:solidFill>
              </a:rPr>
              <a:t>Zákon č. 321/2025 Z. z.</a:t>
            </a:r>
            <a:r>
              <a:rPr lang="sk-SK" b="1" dirty="0"/>
              <a:t> o školskej správe a o zmene a doplnení niektorých zákonov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FF0000"/>
                </a:solidFill>
              </a:rPr>
              <a:t>Zákon č. 322/2025 Z. z. </a:t>
            </a:r>
            <a:r>
              <a:rPr lang="sk-SK" b="1" dirty="0"/>
              <a:t>o financovaní škôl a školských zariadení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FF0000"/>
                </a:solidFill>
              </a:rPr>
              <a:t>Zákon č. 245/2008 Z. z. </a:t>
            </a:r>
            <a:r>
              <a:rPr lang="sk-SK" b="1" dirty="0"/>
              <a:t>o výchove a vzdelávaní (školský zákon) a o zmene a doplnení niektorých zákonov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FF0000"/>
                </a:solidFill>
              </a:rPr>
              <a:t>Zákon č. 138/2019 Z. z. </a:t>
            </a:r>
            <a:r>
              <a:rPr lang="sk-SK" b="1" dirty="0"/>
              <a:t>o pedagogických zamestnancoch a odborných zamestnancoch a o zmene a doplnení niektorých zákonov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FF0000"/>
                </a:solidFill>
              </a:rPr>
              <a:t>Zákon č. 61/2015 Z. z. </a:t>
            </a:r>
            <a:r>
              <a:rPr lang="sk-SK" b="1" dirty="0"/>
              <a:t>o odbornom vzdelávaní a príprave a o zmene a doplnení niektorých zákonov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A069DCC-CBDE-42C6-B1CE-03E2D2906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499BBF-9DFA-4AFF-BBDC-C2A5D5E81F76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88587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59E3D111-5211-492E-AFC8-E90B0F0733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Vaše otázky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953F68FC-F754-4DB2-8E2C-A5EF4F660D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Rôzne diskusia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7A1C9554-56A0-4E74-A6EB-83AB1D6B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50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61808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59E3D111-5211-492E-AFC8-E90B0F0733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Ďakujeme za pozornosť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953F68FC-F754-4DB2-8E2C-A5EF4F660D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Prajem pohodový zvyšok dňa  a šťastný návrat domov.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7A1C9554-56A0-4E74-A6EB-83AB1D6B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51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7141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6F15ED-F732-4006-9460-18432FE0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Legislatívne zmeny  v školstve -  metodická podpora</a:t>
            </a:r>
            <a:br>
              <a:rPr lang="sk-SK" dirty="0"/>
            </a:br>
            <a:endParaRPr lang="sk-SK" dirty="0"/>
          </a:p>
        </p:txBody>
      </p:sp>
      <p:sp>
        <p:nvSpPr>
          <p:cNvPr id="5" name="Zástupný objekt pre obsah 4">
            <a:extLst>
              <a:ext uri="{FF2B5EF4-FFF2-40B4-BE49-F238E27FC236}">
                <a16:creationId xmlns:a16="http://schemas.microsoft.com/office/drawing/2014/main" id="{F1D534CD-F1D7-49F3-A383-D082D674E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právne vedomie v oblasti školstva</a:t>
            </a:r>
          </a:p>
          <a:p>
            <a:r>
              <a:rPr lang="sk-SK" dirty="0"/>
              <a:t>aplikácia právnych noriem v praxi</a:t>
            </a:r>
          </a:p>
          <a:p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rôzny výklad právnych  noriem</a:t>
            </a:r>
            <a:endParaRPr lang="sk-SK" dirty="0"/>
          </a:p>
          <a:p>
            <a:r>
              <a:rPr lang="pt-BR" dirty="0"/>
              <a:t>reforma vzdelávania na Slovensku </a:t>
            </a:r>
            <a:r>
              <a:rPr lang="pt-BR" dirty="0">
                <a:hlinkClick r:id="rId2"/>
              </a:rPr>
              <a:t>https://reforma.iedu.sk</a:t>
            </a:r>
            <a:endParaRPr lang="sk-SK" dirty="0"/>
          </a:p>
          <a:p>
            <a:r>
              <a:rPr lang="sk-SK" dirty="0"/>
              <a:t>prostredníctvom verejnej prezentácie </a:t>
            </a:r>
            <a:r>
              <a:rPr lang="sk-SK" b="1" dirty="0"/>
              <a:t>december 2025</a:t>
            </a:r>
          </a:p>
          <a:p>
            <a:r>
              <a:rPr lang="sk-SK" b="1" dirty="0"/>
              <a:t>Aktuálne:  </a:t>
            </a:r>
            <a:r>
              <a:rPr lang="pt-BR" b="1" dirty="0"/>
              <a:t>Termíny </a:t>
            </a:r>
            <a:r>
              <a:rPr lang="sk-SK" b="1" dirty="0"/>
              <a:t>dožadovaných </a:t>
            </a:r>
            <a:r>
              <a:rPr lang="pt-BR" b="1" dirty="0"/>
              <a:t>webinárov</a:t>
            </a:r>
            <a:r>
              <a:rPr lang="sk-SK" b="1" dirty="0"/>
              <a:t>, kalendár </a:t>
            </a:r>
            <a:r>
              <a:rPr lang="pt-BR" b="1" dirty="0"/>
              <a:t>a </a:t>
            </a:r>
            <a:r>
              <a:rPr lang="sk-SK" b="1" dirty="0"/>
              <a:t>prihlasovacie </a:t>
            </a:r>
            <a:r>
              <a:rPr lang="pt-BR" b="1" dirty="0"/>
              <a:t>linky na registráciu</a:t>
            </a:r>
            <a:r>
              <a:rPr lang="sk-SK" b="1" dirty="0"/>
              <a:t>  </a:t>
            </a:r>
            <a:r>
              <a:rPr lang="pt-BR" b="1" dirty="0"/>
              <a:t> </a:t>
            </a:r>
            <a:endParaRPr lang="sk-SK" b="1" dirty="0"/>
          </a:p>
          <a:p>
            <a:pPr marL="0" indent="0">
              <a:buNone/>
            </a:pP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 </a:t>
            </a:r>
          </a:p>
          <a:p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23E753A-39CB-4726-B0CC-A0FBCF3B5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2405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98C1D3-52B3-49BD-8AB5-6F4D14CE9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Témy webinárov: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05AC960-DDEC-439E-9A83-F9DA92318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588" y="1577788"/>
            <a:ext cx="9622024" cy="4333434"/>
          </a:xfrm>
        </p:spPr>
        <p:txBody>
          <a:bodyPr>
            <a:normAutofit/>
          </a:bodyPr>
          <a:lstStyle/>
          <a:p>
            <a:r>
              <a:rPr lang="sk-SK" dirty="0"/>
              <a:t>Zaraďovanie a hodnotenie pedagogických a odborných zamestnancov.</a:t>
            </a:r>
          </a:p>
          <a:p>
            <a:r>
              <a:rPr lang="sk-SK" dirty="0"/>
              <a:t>Financovanie regionálneho školstva</a:t>
            </a:r>
          </a:p>
          <a:p>
            <a:r>
              <a:rPr lang="sk-SK" dirty="0"/>
              <a:t>Predprimárne vzdelávanie</a:t>
            </a:r>
          </a:p>
          <a:p>
            <a:r>
              <a:rPr lang="sk-SK" dirty="0"/>
              <a:t>Zákon o školskej správe</a:t>
            </a:r>
          </a:p>
          <a:p>
            <a:r>
              <a:rPr lang="sk-SK" dirty="0"/>
              <a:t>Vzdelávanie v jazykových školách</a:t>
            </a:r>
          </a:p>
          <a:p>
            <a:r>
              <a:rPr lang="sk-SK" dirty="0"/>
              <a:t>Zmeny týkajúce sa základných škôl, inkluzívneho vzdelávania a podporných opatrení</a:t>
            </a:r>
          </a:p>
          <a:p>
            <a:r>
              <a:rPr lang="sk-SK" dirty="0"/>
              <a:t>Zákon o školskej správe</a:t>
            </a:r>
          </a:p>
          <a:p>
            <a:r>
              <a:rPr lang="sk-SK" dirty="0"/>
              <a:t>Bezpečnosť na školách</a:t>
            </a:r>
          </a:p>
          <a:p>
            <a:r>
              <a:rPr lang="sk-SK" dirty="0"/>
              <a:t>Duševné zdravie na školách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8B4B364-C81A-4B2A-B9D2-B310190E5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95139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E26125-827C-4CF8-AF24-1C144E5AD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NEWSLETTER </a:t>
            </a:r>
            <a:br>
              <a:rPr lang="sk-SK" b="1" dirty="0"/>
            </a:br>
            <a:r>
              <a:rPr lang="sk-SK" b="1" dirty="0"/>
              <a:t>Novinky zo školstva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29DDBE-9880-4899-B475-CB7921FEC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hlinkClick r:id="rId2"/>
              </a:rPr>
              <a:t>https://www.minedu.sk/newsletter-novinky-zo-skolstva/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>
                <a:hlinkClick r:id="rId3"/>
              </a:rPr>
              <a:t>https://www.minedu.sk/</a:t>
            </a:r>
            <a:endParaRPr lang="sk-SK" dirty="0"/>
          </a:p>
          <a:p>
            <a:endParaRPr lang="sk-SK" dirty="0"/>
          </a:p>
          <a:p>
            <a:r>
              <a:rPr lang="sk-SK" b="1" dirty="0"/>
              <a:t>Aktuálne upozornenie RÚŠS v Nitre:</a:t>
            </a:r>
          </a:p>
          <a:p>
            <a:pPr lvl="1"/>
            <a:r>
              <a:rPr lang="sk-SK" b="1" dirty="0"/>
              <a:t>na zmeny, úpravy,  doplnenie povinností škôl, zriaďovateľov, zamestnávateľov, resp. obec v oblasti regionálneho školstva v územnej pôsobnosti RÚŠS</a:t>
            </a:r>
          </a:p>
          <a:p>
            <a:pPr lvl="1"/>
            <a:r>
              <a:rPr lang="sk-SK" b="1" dirty="0"/>
              <a:t>príprava pedagogicko organizačných pokynov na školský rok 2026/2027</a:t>
            </a:r>
          </a:p>
          <a:p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B7B9936-C50B-4BDF-A378-B3A2795DF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0487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8A920FB7-F05E-42BA-B81A-47511347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9BBF-9DFA-4AFF-BBDC-C2A5D5E81F76}" type="slidenum">
              <a:rPr lang="sk-SK" smtClean="0"/>
              <a:t>9</a:t>
            </a:fld>
            <a:endParaRPr lang="sk-SK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81BB283-BC5E-43C5-9E12-B0DB40DD90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14501" y="623888"/>
            <a:ext cx="9945687" cy="1281112"/>
          </a:xfrm>
        </p:spPr>
        <p:txBody>
          <a:bodyPr>
            <a:normAutofit fontScale="90000"/>
          </a:bodyPr>
          <a:lstStyle/>
          <a:p>
            <a:br>
              <a:rPr lang="sk-SK" dirty="0"/>
            </a:br>
            <a:r>
              <a:rPr lang="sk-SK" sz="3100" b="1" i="0" dirty="0">
                <a:solidFill>
                  <a:srgbClr val="272320"/>
                </a:solidFill>
                <a:effectLst/>
                <a:highlight>
                  <a:srgbClr val="00FF00"/>
                </a:highlight>
                <a:latin typeface="Roboto" panose="02000000000000000000" pitchFamily="2" charset="0"/>
              </a:rPr>
              <a:t>Obec</a:t>
            </a:r>
            <a:r>
              <a:rPr lang="sk-SK" sz="3100" b="1" i="0" dirty="0">
                <a:solidFill>
                  <a:srgbClr val="272320"/>
                </a:solidFill>
                <a:effectLst/>
                <a:latin typeface="Roboto" panose="02000000000000000000" pitchFamily="2" charset="0"/>
              </a:rPr>
              <a:t> je základná územná samosprávna a právna jednotka, </a:t>
            </a:r>
            <a:br>
              <a:rPr lang="sk-SK" sz="3100" b="1" i="0" dirty="0">
                <a:solidFill>
                  <a:srgbClr val="272320"/>
                </a:solidFill>
                <a:effectLst/>
                <a:latin typeface="Roboto" panose="02000000000000000000" pitchFamily="2" charset="0"/>
              </a:rPr>
            </a:br>
            <a:r>
              <a:rPr lang="sk-SK" sz="3100" b="1" i="0" dirty="0">
                <a:solidFill>
                  <a:srgbClr val="272320"/>
                </a:solidFill>
                <a:effectLst/>
                <a:latin typeface="Roboto" panose="02000000000000000000" pitchFamily="2" charset="0"/>
              </a:rPr>
              <a:t>ktorá spravuje svoje územie a poskytuje služby obyvateľom prostredníctvom volených orgánov. (2927) </a:t>
            </a:r>
            <a:endParaRPr lang="sk-SK" sz="31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258F07B-196E-4164-B931-5EDEABF8F4D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438400" y="2914650"/>
            <a:ext cx="8115300" cy="2997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k-SK" dirty="0"/>
          </a:p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Obec, ktorá nie je zriaďovateľom školy</a:t>
            </a:r>
            <a:r>
              <a:rPr kumimoji="0" lang="sk-SK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, </a:t>
            </a:r>
            <a:r>
              <a:rPr lang="sk-SK" sz="2400" b="1" dirty="0"/>
              <a:t>ako sa jej dotýka reforma v školstve na Slovensku?</a:t>
            </a:r>
          </a:p>
          <a:p>
            <a:r>
              <a:rPr lang="sk-SK" sz="2400" b="1" dirty="0"/>
              <a:t>Aké boli dôvody zrealizovať dnešné pracovné stretnutie?</a:t>
            </a:r>
          </a:p>
          <a:p>
            <a:r>
              <a:rPr lang="sk-SK" sz="2400" b="1" dirty="0"/>
              <a:t>Prečo sme pripravili dnešné stretnutie spolu s riaditeľmi základných škôl v jednotlivých okresoch Nitrianskeho kraja?</a:t>
            </a:r>
          </a:p>
        </p:txBody>
      </p:sp>
    </p:spTree>
    <p:extLst>
      <p:ext uri="{BB962C8B-B14F-4D97-AF65-F5344CB8AC3E}">
        <p14:creationId xmlns:p14="http://schemas.microsoft.com/office/powerpoint/2010/main" val="3073549773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812</TotalTime>
  <Words>3971</Words>
  <Application>Microsoft Office PowerPoint</Application>
  <PresentationFormat>Širokouhlá</PresentationFormat>
  <Paragraphs>455</Paragraphs>
  <Slides>51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51</vt:i4>
      </vt:variant>
    </vt:vector>
  </HeadingPairs>
  <TitlesOfParts>
    <vt:vector size="61" baseType="lpstr">
      <vt:lpstr>Arial</vt:lpstr>
      <vt:lpstr>Calibri</vt:lpstr>
      <vt:lpstr>Century Gothic</vt:lpstr>
      <vt:lpstr>Roboto</vt:lpstr>
      <vt:lpstr>SetupGrotesk-Bold</vt:lpstr>
      <vt:lpstr>Source Sans Pro</vt:lpstr>
      <vt:lpstr>Wingdings</vt:lpstr>
      <vt:lpstr>Wingdings 3</vt:lpstr>
      <vt:lpstr>Dym</vt:lpstr>
      <vt:lpstr>1_Dym</vt:lpstr>
      <vt:lpstr>Pracovná porada pre obce a riaditeľov základných škôl v územnej pôsobnosti Regionálneho úradu  školskej správy v Nitre  (ďalej iba RÚŠS v Nitre)</vt:lpstr>
      <vt:lpstr>Program:</vt:lpstr>
      <vt:lpstr>Zavádzanie legislatívnych zmien v praxi</vt:lpstr>
      <vt:lpstr> Reforma školstva prináša možnosti na:  </vt:lpstr>
      <vt:lpstr>Zavádzanie legislatívnych zmien  v praxi škôl - postupný proces</vt:lpstr>
      <vt:lpstr>Legislatívne zmeny  v školstve -  metodická podpora </vt:lpstr>
      <vt:lpstr>Témy webinárov:</vt:lpstr>
      <vt:lpstr>NEWSLETTER  Novinky zo školstva </vt:lpstr>
      <vt:lpstr> Obec je základná územná samosprávna a právna jednotka,  ktorá spravuje svoje územie a poskytuje služby obyvateľom prostredníctvom volených orgánov. (2927) </vt:lpstr>
      <vt:lpstr>Kompetencie obce; kompetencie v oblasti školstva v zmysle zákona 321/2025 Z. z. o školskej správe § 58   </vt:lpstr>
      <vt:lpstr>Kompetencie obce; kompetencie v oblasti školstva v zmysle zákona 321/2025 Z. z. o školskej správe § 58   </vt:lpstr>
      <vt:lpstr>Kompetencie obce; kompetencie v oblasti školstva v zmysle zákona 321/2025 Z. z. o školskej správe § 44   </vt:lpstr>
      <vt:lpstr>Kompetencie obce; kompetencie v oblasti školstva v zmysle zákona 321/2025 Z. z. o školskej správe § 44   </vt:lpstr>
      <vt:lpstr>Kompetencie obce; kompetencie v oblasti školstva v zmysle zákona 321/2025 Z. z. o školskej správe § 44   </vt:lpstr>
      <vt:lpstr>Kompetencie obce; kompetencie v oblasti školstva v zmysle zákona 321/2025 Z. z. o školskej správe § 44   </vt:lpstr>
      <vt:lpstr>Kompetencie zriaďovateľa v zmysle zákona č. 321/2025 Z. z. o školskej správe   </vt:lpstr>
      <vt:lpstr>Zriaďovateľ školy resp. školského zariadenia § 4  ods. 4 a 5   Zriadenie a zrušenie školy</vt:lpstr>
      <vt:lpstr>Zriaďovateľ školy resp. školského zariadenia verzus orgány školy a školského zariadenia   § 6</vt:lpstr>
      <vt:lpstr>Kompetencie zriaďovateľa v zmysle zákona č. 321/2025 Z. z. o školskej správe   </vt:lpstr>
      <vt:lpstr>Kompetencie zriaďovateľa v zmysle zákona č. 321/2025 Z. z. o školskej správe   </vt:lpstr>
      <vt:lpstr>Zriaďovateľ školy resp. školského zariadenia zákon č. 321/2025 Z. z.  Rada školy  </vt:lpstr>
      <vt:lpstr>Zriaďovateľ školy resp. školského zariadenia Rada školy </vt:lpstr>
      <vt:lpstr>Kompetencie zriaďovateľa v zmysle zákona č. 321/2025 Z. z. o školskej správe   </vt:lpstr>
      <vt:lpstr>Kompetencie zriaďovateľa v zmysle zákona č. 321/2025 Z. z. o školskej správe   </vt:lpstr>
      <vt:lpstr>Kompetencie zriaďovateľa v zmysle zákona č. 321/2025 Z. z. o školskej správe   </vt:lpstr>
      <vt:lpstr>Kompetencie zriaďovateľa v zmysle zákona č. 321/2025 Z. z. o školskej správe   </vt:lpstr>
      <vt:lpstr>Kompetencie RÚŠS v Nitre v zmysle zákona č. 321/2025 Z. z. o školskej správe   </vt:lpstr>
      <vt:lpstr>Regionálny úrad školskej správy kompetencie vyplývajúce zo zákona o školskej správe  (§ 55 Zákona č. 321/2025 Z. z.) </vt:lpstr>
      <vt:lpstr>Regionálny úrad školskej správy kompetencie vyplývajúce zo zákona o školskej správe  (§ 55 Zákona č. 321/2025 Z. z.)</vt:lpstr>
      <vt:lpstr>Regionálny úrad školskej správy kompetencie vyplývajúce zo zákona o školskej správe  (§ 55 Zákona č. 321/2025 Z. z.) </vt:lpstr>
      <vt:lpstr>Kompetencie v zmysle zákona č. 321/2025 Z. z. o školskej správe   </vt:lpstr>
      <vt:lpstr>Ďalšie kompetencie obce </vt:lpstr>
      <vt:lpstr>Pôsobnosť zriaďovateľa v ďalších definovaných oblastiach  (§ 56  Zákona č. 321/2025 Z. z) </vt:lpstr>
      <vt:lpstr>Prezentácia programu PowerPoint</vt:lpstr>
      <vt:lpstr>Pôsobnosť zriaďovateľa  (§ 56  Zákona č. 321/2025 Z. z) </vt:lpstr>
      <vt:lpstr>Školský úrad</vt:lpstr>
      <vt:lpstr>Školský úrad</vt:lpstr>
      <vt:lpstr>Kompetencie obce; kompetencie v oblasti školstva v zmysle zákona 321/2025 Z. z. o školskej správe § 58   </vt:lpstr>
      <vt:lpstr>Kompetencie zriaďovateľa v zmysle zákona č. 321/2025 Z. Z. o školskej správe   </vt:lpstr>
      <vt:lpstr>Kompetencie v zmysle zákona č. 321/2025 Z. z. o školskej správe   </vt:lpstr>
      <vt:lpstr>Prestávka</vt:lpstr>
      <vt:lpstr>Kompetencie v zmysle zákona č. 321/2025 Z. z. o školskej správe   </vt:lpstr>
      <vt:lpstr>Kompetencie v zmysle zákona č. 321/2025 Z. z. o školskej správe   </vt:lpstr>
      <vt:lpstr>Kompetencie  štatutárneho orgánu školy ( riaditeľa)  v zmysle zákona č. 321/2025 Z. z. o školskej správe   </vt:lpstr>
      <vt:lpstr>Kompetencie  štatutárneho orgánu školy (riaditeľa)  v zmysle zákona č. 321/2025 Z. z. o školskej správe</vt:lpstr>
      <vt:lpstr>Kompetencie riaditeľa v zmysle zákona  č. 321/2025 Z. z. o školskej správe   </vt:lpstr>
      <vt:lpstr>Kompetencie  štatutárneho orgánu školy (riaditeľa)  v zmysle zákona č. 321/2025 Z. z. o školskej správe</vt:lpstr>
      <vt:lpstr>Nové povinnosti od 1.1.2026  štatutárneho orgánu školy (riaditeľa)  </vt:lpstr>
      <vt:lpstr>Kompetencie  štatutárneho orgánu školy (riaditeľa)  </vt:lpstr>
      <vt:lpstr>Vaše otázky</vt:lpstr>
      <vt:lpstr>Ďakujeme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Pracovná porada pre obce a riaditeľov základných škôl v územnej pôsobnosti Regionálneho úradu školskej správy v Nitre</dc:title>
  <dc:creator>Ingrid Hrnčárová</dc:creator>
  <cp:lastModifiedBy>Vanda Jóriová</cp:lastModifiedBy>
  <cp:revision>77</cp:revision>
  <cp:lastPrinted>2026-04-21T12:01:08Z</cp:lastPrinted>
  <dcterms:created xsi:type="dcterms:W3CDTF">2026-04-08T09:27:43Z</dcterms:created>
  <dcterms:modified xsi:type="dcterms:W3CDTF">2026-04-27T08:54:57Z</dcterms:modified>
</cp:coreProperties>
</file>