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4" r:id="rId5"/>
    <p:sldId id="258" r:id="rId6"/>
    <p:sldId id="259" r:id="rId7"/>
    <p:sldId id="260" r:id="rId8"/>
    <p:sldId id="267" r:id="rId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58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3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1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52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32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36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23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86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6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59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33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44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04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66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98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53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2F90-0FB6-4318-AA58-D06CED276D21}" type="datetimeFigureOut">
              <a:rPr lang="sk-SK" smtClean="0"/>
              <a:t>2. 9. 2024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5208B6-7CDA-4EBD-900A-FE3D4D7364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44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19/200/" TargetMode="External"/><Relationship Id="rId2" Type="http://schemas.openxmlformats.org/officeDocument/2006/relationships/hyperlink" Target="https://www.slov-lex.sk/pravne-predpisy/SK/ZZ/2019/200/2023081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olskyprogram.sk/sk/skol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86B5F-9042-4312-900A-B21C80DA2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Školský 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2B9A9D-195B-4EAB-B360-0082FAE6E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Ing. Viera Obertová</a:t>
            </a:r>
          </a:p>
        </p:txBody>
      </p:sp>
    </p:spTree>
    <p:extLst>
      <p:ext uri="{BB962C8B-B14F-4D97-AF65-F5344CB8AC3E}">
        <p14:creationId xmlns:p14="http://schemas.microsoft.com/office/powerpoint/2010/main" val="69671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BDDAB-3540-49A4-A7C0-01B6A349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Školský program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84DCC6-2608-4D54-B648-F25DADA0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sk-SK" b="0" i="1" dirty="0">
                <a:solidFill>
                  <a:srgbClr val="111111"/>
                </a:solidFill>
                <a:effectLst/>
                <a:latin typeface="Libre Franklin" pitchFamily="2" charset="-18"/>
              </a:rPr>
              <a:t>Je určený pre všetky deti a žiakov školy</a:t>
            </a:r>
          </a:p>
          <a:p>
            <a:pPr algn="just"/>
            <a:r>
              <a:rPr lang="sk-SK" dirty="0"/>
              <a:t>cieľom programu je prispieť k zvýšeniu spotreby ovocia, zeleniny alebo mlieka a mliečnych výrobkov u zapojených detí, </a:t>
            </a:r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povzbudiť deti, aby si osvojili zdravú výživu a zdravý životný štýl, a to uľahčením prístupu k čerstvému ovociu, zelenine a mliečnym výrobkom, a tým znížiť spotrebu spracovaných potravín, ktoré majú často vysoký obsah pridaného cukru, soli, tuku či aditív</a:t>
            </a:r>
          </a:p>
          <a:p>
            <a:pPr marL="0" indent="0" algn="l">
              <a:buNone/>
            </a:pPr>
            <a:r>
              <a:rPr lang="sk-SK" sz="2600" b="1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Školský program sa realizuje v Slovenskej republike vďake podpore zo strany Európskej únie.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984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3A529-459D-4567-88D1-ACDE3343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0" cap="all" dirty="0">
                <a:solidFill>
                  <a:srgbClr val="111111"/>
                </a:solidFill>
                <a:effectLst/>
                <a:latin typeface="libre franklin" pitchFamily="2" charset="-18"/>
              </a:rPr>
              <a:t>Legislatíva SR</a:t>
            </a:r>
            <a:br>
              <a:rPr lang="sk-SK" b="1" i="0" cap="all" dirty="0">
                <a:solidFill>
                  <a:srgbClr val="111111"/>
                </a:solidFill>
                <a:effectLst/>
                <a:latin typeface="libre franklin" pitchFamily="2" charset="-18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04294F-F010-4BD0-93CA-35BA7C11D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k-SK" b="0" i="0" u="sng" dirty="0">
                <a:solidFill>
                  <a:srgbClr val="2A5D2B"/>
                </a:solidFill>
                <a:effectLst/>
                <a:latin typeface="libre franklin" pitchFamily="2" charset="-18"/>
                <a:hlinkClick r:id="rId2"/>
              </a:rPr>
              <a:t>Nariadenie vlády Slovenskej republiky č. 200/2019 z. 3. júla 2019 o poskytovaní pomoci na dodávanie a distribúciu ovocia, zeleniny, mlieka a výrobkov z nich pre deti a žiakov v školách</a:t>
            </a:r>
            <a:endParaRPr lang="sk-SK" b="0" i="0" dirty="0">
              <a:solidFill>
                <a:srgbClr val="111111"/>
              </a:solidFill>
              <a:effectLst/>
              <a:latin typeface="libre franklin" pitchFamily="2" charset="-18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       </a:t>
            </a:r>
            <a:r>
              <a:rPr lang="sk-SK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https://www.slov-lex.sk/pravne-predpisy/SK/ZZ/2019/200/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   </a:t>
            </a:r>
          </a:p>
          <a:p>
            <a:pPr marL="0" indent="0">
              <a:buNone/>
            </a:pPr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distribúcia včelárskych výrobkov</a:t>
            </a:r>
            <a:r>
              <a:rPr lang="sk-SK" dirty="0">
                <a:solidFill>
                  <a:srgbClr val="111111"/>
                </a:solidFill>
                <a:latin typeface="libre franklin" pitchFamily="2" charset="-18"/>
              </a:rPr>
              <a:t> – novela NV č. 223/2024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799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66CA7-DF18-469B-90CE-87F846F0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zapojiť do školského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EE7FCF-4978-4845-8D7C-C021705E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Škola sa zapája do Školského programu prostredníctvom schváleného žiadateľa (dodávateľa), s ktorým uzatvára zmluvu. </a:t>
            </a:r>
          </a:p>
          <a:p>
            <a:pPr algn="just"/>
            <a:r>
              <a:rPr lang="sk-SK" b="0" i="0" dirty="0">
                <a:solidFill>
                  <a:srgbClr val="111111"/>
                </a:solidFill>
                <a:effectLst/>
                <a:latin typeface="libre franklin" pitchFamily="2" charset="-18"/>
              </a:rPr>
              <a:t>Každá zapojená škola musí dodržiavať určité povinnosti, ktoré vyplývajú z európskej a národnej legislatívy. Bližšie informácie nájdete v príručke a prílohách.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k-SK" dirty="0">
                <a:solidFill>
                  <a:srgbClr val="111111"/>
                </a:solidFill>
                <a:latin typeface="libre franklin" pitchFamily="2" charset="-18"/>
              </a:rPr>
              <a:t>                                       </a:t>
            </a:r>
            <a:r>
              <a:rPr lang="sk-SK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https://skolskyprogram.sk/sk/skoly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sk-SK" dirty="0">
              <a:solidFill>
                <a:srgbClr val="111111"/>
              </a:solidFill>
              <a:latin typeface="libre franklin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640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0E7E57-94F0-40DE-886E-FCDCEBBA7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8C3CEFE-497B-4069-BDD7-A511144A1AE4}"/>
              </a:ext>
            </a:extLst>
          </p:cNvPr>
          <p:cNvSpPr txBox="1"/>
          <p:nvPr/>
        </p:nvSpPr>
        <p:spPr>
          <a:xfrm>
            <a:off x="8948057" y="4264090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Mliečne automaty</a:t>
            </a:r>
          </a:p>
        </p:txBody>
      </p:sp>
    </p:spTree>
    <p:extLst>
      <p:ext uri="{BB962C8B-B14F-4D97-AF65-F5344CB8AC3E}">
        <p14:creationId xmlns:p14="http://schemas.microsoft.com/office/powerpoint/2010/main" val="180013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02422-671C-4796-A09B-430D000A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dirty="0"/>
              <a:t>Sprievodné opatrenia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6AE17D-A5DC-428A-AD4F-A00A76F6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kumimoji="0" lang="sk-SK" sz="28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Libre Franklin" pitchFamily="2" charset="-18"/>
                <a:ea typeface="+mj-ea"/>
                <a:cs typeface="+mj-cs"/>
              </a:rPr>
              <a:t>slúžia na zvyšovanie povedomia a vzdelávania</a:t>
            </a:r>
            <a:r>
              <a:rPr lang="sk-SK" dirty="0">
                <a:solidFill>
                  <a:srgbClr val="111111"/>
                </a:solidFill>
                <a:latin typeface="Libre Franklin" pitchFamily="2" charset="-18"/>
                <a:ea typeface="+mj-ea"/>
                <a:cs typeface="+mj-cs"/>
              </a:rPr>
              <a:t> detí v súlade so školským programom</a:t>
            </a:r>
            <a:endParaRPr lang="sk-SK" dirty="0"/>
          </a:p>
          <a:p>
            <a:pPr algn="just"/>
            <a:r>
              <a:rPr lang="sk-SK" dirty="0"/>
              <a:t>musia byť priamo spojené s cieľmi školského programu zvyšovať konzumáciu ovocia a zeleniny, mlieka a mliečnych výrobkov a podporovať zdravšie stravovanie detí</a:t>
            </a:r>
          </a:p>
          <a:p>
            <a:pPr algn="just"/>
            <a:r>
              <a:rPr lang="sk-SK" dirty="0"/>
              <a:t>ich cieľom je opätovné vybudovanie vzťahu detí k poľnohospodárstvu a priblížiť im rozmanitosť poľnohospodárskych výrobkov Únie, najmä tých, ktoré sa vypestujú, alebo vyrábajú v ich regióne, a vzdelávanie detí o súvisiacich otázkach, ako sú zdravé stravovacie návyky a ich vplyv na verejné zdravie, vnútroštátne stravovacie odporúčania, miestne potravinové reťazce, ekologické poľnohospodárstvo, udržateľná výroba a spotreba potravín a boj proti plytvaniu potravinami</a:t>
            </a:r>
          </a:p>
          <a:p>
            <a:pPr algn="just"/>
            <a:r>
              <a:rPr lang="sk-SK" dirty="0"/>
              <a:t>sú určené pre všetky deti zapojené do školského programu</a:t>
            </a:r>
          </a:p>
        </p:txBody>
      </p:sp>
    </p:spTree>
    <p:extLst>
      <p:ext uri="{BB962C8B-B14F-4D97-AF65-F5344CB8AC3E}">
        <p14:creationId xmlns:p14="http://schemas.microsoft.com/office/powerpoint/2010/main" val="406420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C2532-5A90-4DAA-8736-CDC99176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Sprievodné opatrenia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4E38A8-CC96-4C60-A33C-BF36CA85F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Škola môže za sprievodné vzdelávacie opatrenie považovať alebo využiť aktivity zapracované v tzv. “Pláne práce školy” </a:t>
            </a:r>
          </a:p>
          <a:p>
            <a:pPr marL="0" indent="0">
              <a:buNone/>
            </a:pPr>
            <a:r>
              <a:rPr lang="sk-SK" dirty="0"/>
              <a:t>napr.: </a:t>
            </a:r>
          </a:p>
          <a:p>
            <a:pPr marL="0" indent="0">
              <a:buNone/>
            </a:pPr>
            <a:r>
              <a:rPr lang="sk-SK" dirty="0"/>
              <a:t>• Svetový deň Matky Zeme </a:t>
            </a:r>
          </a:p>
          <a:p>
            <a:pPr marL="0" indent="0">
              <a:buNone/>
            </a:pPr>
            <a:r>
              <a:rPr lang="sk-SK" dirty="0"/>
              <a:t>• Medzinárodný deň mlieka </a:t>
            </a:r>
          </a:p>
          <a:p>
            <a:pPr marL="0" indent="0">
              <a:buNone/>
            </a:pPr>
            <a:r>
              <a:rPr lang="sk-SK" dirty="0"/>
              <a:t>• Svetový deň výživy </a:t>
            </a:r>
          </a:p>
          <a:p>
            <a:pPr marL="0" indent="0">
              <a:buNone/>
            </a:pPr>
            <a:r>
              <a:rPr lang="sk-SK" dirty="0"/>
              <a:t>• Deň pôvodných odrôd jabĺk – Deň jablka</a:t>
            </a:r>
          </a:p>
          <a:p>
            <a:pPr marL="0" indent="0">
              <a:buNone/>
            </a:pPr>
            <a:r>
              <a:rPr lang="sk-SK" dirty="0"/>
              <a:t>• Svetový deň zdravia </a:t>
            </a:r>
          </a:p>
          <a:p>
            <a:pPr marL="0" indent="0">
              <a:buNone/>
            </a:pPr>
            <a:r>
              <a:rPr lang="sk-SK" dirty="0"/>
              <a:t>• Svetový deň životného prostredia </a:t>
            </a:r>
          </a:p>
          <a:p>
            <a:pPr marL="0" indent="0">
              <a:buNone/>
            </a:pPr>
            <a:r>
              <a:rPr lang="sk-SK" dirty="0"/>
              <a:t>• Svetový deň pôdy </a:t>
            </a:r>
          </a:p>
          <a:p>
            <a:pPr marL="0" indent="0">
              <a:buNone/>
            </a:pPr>
            <a:r>
              <a:rPr lang="sk-SK" dirty="0"/>
              <a:t>• Deň mlieka na školách</a:t>
            </a:r>
          </a:p>
        </p:txBody>
      </p:sp>
    </p:spTree>
    <p:extLst>
      <p:ext uri="{BB962C8B-B14F-4D97-AF65-F5344CB8AC3E}">
        <p14:creationId xmlns:p14="http://schemas.microsoft.com/office/powerpoint/2010/main" val="397763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BDAD0-2DC5-4F58-9C8C-C86A2D76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Ďakujem za pozornosť.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09C8AE-AFF5-433D-AA08-D88D3D675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                                                                                                    </a:t>
            </a:r>
          </a:p>
          <a:p>
            <a:r>
              <a:rPr lang="sk-SK" dirty="0"/>
              <a:t>                                                                                                     Ing. Viera Obertová</a:t>
            </a:r>
          </a:p>
        </p:txBody>
      </p:sp>
    </p:spTree>
    <p:extLst>
      <p:ext uri="{BB962C8B-B14F-4D97-AF65-F5344CB8AC3E}">
        <p14:creationId xmlns:p14="http://schemas.microsoft.com/office/powerpoint/2010/main" val="2507780643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408</Words>
  <Application>Microsoft Office PowerPoint</Application>
  <PresentationFormat>Širokouhlá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libre franklin</vt:lpstr>
      <vt:lpstr>libre franklin</vt:lpstr>
      <vt:lpstr>Wingdings 3</vt:lpstr>
      <vt:lpstr>Dym</vt:lpstr>
      <vt:lpstr>Školský program</vt:lpstr>
      <vt:lpstr>Školský program</vt:lpstr>
      <vt:lpstr>Legislatíva SR </vt:lpstr>
      <vt:lpstr>Ako sa zapojiť do školského programu</vt:lpstr>
      <vt:lpstr>Prezentácia programu PowerPoint</vt:lpstr>
      <vt:lpstr>Sprievodné opatrenia</vt:lpstr>
      <vt:lpstr>Sprievodné opatrenia</vt:lpstr>
      <vt:lpstr> 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Školský program</dc:title>
  <dc:creator>Viera Obertová</dc:creator>
  <cp:lastModifiedBy>Viera Obertová</cp:lastModifiedBy>
  <cp:revision>20</cp:revision>
  <cp:lastPrinted>2024-09-02T07:13:56Z</cp:lastPrinted>
  <dcterms:created xsi:type="dcterms:W3CDTF">2024-08-22T08:20:01Z</dcterms:created>
  <dcterms:modified xsi:type="dcterms:W3CDTF">2024-09-02T07:15:55Z</dcterms:modified>
</cp:coreProperties>
</file>