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73" r:id="rId12"/>
    <p:sldId id="274" r:id="rId13"/>
    <p:sldId id="275" r:id="rId14"/>
    <p:sldId id="272" r:id="rId15"/>
    <p:sldId id="276" r:id="rId16"/>
    <p:sldId id="277" r:id="rId17"/>
  </p:sldIdLst>
  <p:sldSz cx="12192000" cy="6858000"/>
  <p:notesSz cx="6735763" cy="98663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470BF7-0E83-4BCF-B90D-F7C7C5921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EAF7444-F5E0-462A-BA56-1A4DBE4A9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9B94D5C-E042-4E95-BC8D-723D73E66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6332330-8AE0-4F4D-89C3-4AAD5D9A5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90AE19C-60D1-4FE6-A382-095BC2EF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842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E0B93-0BA5-4024-9C78-1E1CDFBAA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28EAA748-6818-4C4B-9359-5284DDA66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7A74D7E-253F-41AE-B66C-3A97A97CB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8769082-E7F6-45AB-8A49-B624EA73F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66DC848-652A-4402-9A99-FC4DC9E35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92114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448D27F1-6A23-434F-BC84-7E0E0AB24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5A7B9F11-C54F-4E60-B891-1A2930F49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B3F0D8D-9F85-45BB-9813-E15091452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68ED348-DF38-45A6-8706-4D6A977E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8D84F0-DDA7-4075-91AF-D2AF3D88C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4632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423334-C0F2-491C-B049-07C382E29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A0127E3-5B59-46B1-8957-56B098A7A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DDC8739-F37F-495B-9A38-0F76372BA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3ED560B-3CDA-4DD9-9AFE-EA1459F66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79BF070-DFD3-48F9-AFAF-E271EBDC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602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B0F8A2-0E2F-4921-9A2C-76B147B7C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D19A34B-CC74-4F79-8E98-01F1C2D85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728E5DC-4F58-4061-B85E-887F89FA9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6C745C4-E245-4FB1-B511-AFBF21757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212FDA0-9F39-4FD8-BFE0-9FD2773E1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059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5F5588-B66F-4056-A624-249C24C0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9475C98-08B8-47C6-A676-E08A78827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F93D81BA-B931-4DD1-B199-40EA0A1311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0410B530-1EC4-4763-ACDB-5A06068E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951BA6C-212D-4AF4-A803-E2C255658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24847F45-0717-4EBC-9B1F-0C8F2316C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7869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31799D-265A-437A-B2C8-8EBAE6E49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78979CA-E316-43DD-84B1-8B5D4276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C542071A-0A20-41E6-825E-7671BEBAE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25B7AA3-0243-447F-96A5-631B6921BF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F61FAEAC-D56F-4BB9-901E-799D76486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9C2E890-A8D9-405C-893F-E8B694602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31C976CC-2920-405C-BE67-49AEE066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F040D4A5-BB88-48E7-90E6-76CC69563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833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315D4-6C0D-4AB2-91F0-658BBB11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85015F84-AE7D-4EA8-BC98-BB1BE81FC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73BE1FF7-3BE0-4CB9-AB88-9EDBBEC6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012D8E02-F13F-4840-AFD4-5759F9006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755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93F91119-5EB6-4CFF-BB1A-5FA740653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9AF9F8DC-7FE2-4995-8E73-0294A7650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F048F509-B46B-40AD-8F32-088A70AD4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143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36F312-2E0F-4AA8-97D4-01DDD644E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A47E08-0018-4ACD-938F-DDC293EAA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DBDEECE-4ECF-486B-8AAD-27C5C93D54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7AE7D1A-A8D3-420F-A035-E9F78F59A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670DE62-63EE-49F1-A70E-3EBA630CB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D8EC152-230B-4D4B-AEE9-2F4B78F44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806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5D0974-10B8-450A-8722-D89BFEBC5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C5ED4D98-E0CC-4D05-A351-9D710B1E6D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3EDFD3A-CEA0-49EA-B757-E758E85EF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2034272-BB2C-402C-A216-AD1BD3819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68CC60BB-0B41-46A3-BD64-02C9289BE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2BC76F5-BAA0-4AA2-9D68-22BA629C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397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3D36208D-D20B-45BD-B0CF-5B0993184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4C309E5-01A3-48F5-BD50-C1354CCEA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CB83D6A-6F02-4910-98FA-393C2AE09F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4F2D3-F639-4AAE-B322-F5AFEA10B2B8}" type="datetimeFigureOut">
              <a:rPr lang="sk-SK" smtClean="0"/>
              <a:t>13. 4. 2026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1AFCB8F-D40C-4E67-A1F1-61213D0E02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2942E7A-8B53-48D5-85D5-DB58F5E8D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7ED96-08BA-4D70-8B3A-AAE695C4DF2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0363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alena.vravkova@russ-nr.s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4CDB4-292D-45ED-B354-4850D5C36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457200"/>
            <a:ext cx="4704978" cy="1600200"/>
          </a:xfrm>
        </p:spPr>
        <p:txBody>
          <a:bodyPr>
            <a:normAutofit fontScale="90000"/>
          </a:bodyPr>
          <a:lstStyle/>
          <a:p>
            <a:pPr algn="r"/>
            <a:br>
              <a:rPr lang="sk-SK" sz="1800" b="0" i="0" u="none" strike="noStrike" baseline="0" dirty="0">
                <a:latin typeface="Neue Haas Grotesk Text Pro" panose="020B0504020202020204" pitchFamily="34" charset="-18"/>
              </a:rPr>
            </a:br>
            <a:r>
              <a:rPr lang="sk-SK" sz="2400" b="1" i="0" u="none" strike="noStrike" baseline="0" dirty="0">
                <a:latin typeface="Neue Haas Grotesk Text Pro" panose="020B0504020202020204" pitchFamily="34" charset="-18"/>
              </a:rPr>
              <a:t>Výberové konanie na obsadenie funkcie a pracovného miesta riaditeľa školy alebo školského zariadenia</a:t>
            </a:r>
            <a:endParaRPr lang="sk-SK" sz="2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9D49B55-EEA9-486B-B749-88E7D71C3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76272"/>
            <a:ext cx="3932237" cy="3592716"/>
          </a:xfrm>
        </p:spPr>
        <p:txBody>
          <a:bodyPr>
            <a:normAutofit/>
          </a:bodyPr>
          <a:lstStyle/>
          <a:p>
            <a:pPr algn="l"/>
            <a:endParaRPr lang="sk-SK" sz="1800" b="0" i="0" u="none" strike="noStrike" baseline="0" dirty="0">
              <a:solidFill>
                <a:srgbClr val="000000"/>
              </a:solidFill>
              <a:latin typeface="Neue Haas Grotesk Text Pro" panose="020B0504020202020204" pitchFamily="34" charset="-18"/>
            </a:endParaRPr>
          </a:p>
          <a:p>
            <a:pPr algn="ctr"/>
            <a:r>
              <a:rPr lang="sk-SK" sz="1800" b="1" i="0" u="none" strike="noStrike" baseline="0" dirty="0">
                <a:latin typeface="Neue Haas Grotesk Text Pro" panose="020B0504020202020204" pitchFamily="34" charset="-18"/>
              </a:rPr>
              <a:t>Zákon č. 321/2025 Z. z. o školskej správe a o zmene a doplnení niektorých zákonov </a:t>
            </a:r>
          </a:p>
          <a:p>
            <a:endParaRPr lang="sk-SK" sz="1800" b="0" i="0" u="none" strike="noStrike" baseline="0" dirty="0">
              <a:latin typeface="Neue Haas Grotesk Text Pro" panose="020B0504020202020204" pitchFamily="34" charset="-18"/>
            </a:endParaRPr>
          </a:p>
          <a:p>
            <a:endParaRPr lang="sk-SK" dirty="0"/>
          </a:p>
        </p:txBody>
      </p:sp>
      <p:pic>
        <p:nvPicPr>
          <p:cNvPr id="1028" name="Picture 4" descr="Výberové konanie na riaditeľa/ku Základnej školy Igram - Oficiálna stránka  obce Pavlice">
            <a:extLst>
              <a:ext uri="{FF2B5EF4-FFF2-40B4-BE49-F238E27FC236}">
                <a16:creationId xmlns:a16="http://schemas.microsoft.com/office/drawing/2014/main" id="{CF66A0C8-6428-4BD9-A80D-D3E43898EB69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3" r="6143"/>
          <a:stretch>
            <a:fillRect/>
          </a:stretch>
        </p:blipFill>
        <p:spPr bwMode="auto">
          <a:xfrm>
            <a:off x="5541590" y="1089498"/>
            <a:ext cx="5813798" cy="4771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11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439C49-CDEA-4556-BC2E-D1A8F4F9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br>
              <a:rPr lang="sk-SK" sz="1800" b="0" i="0" u="none" strike="noStrike" baseline="0" dirty="0">
                <a:solidFill>
                  <a:srgbClr val="000000"/>
                </a:solidFill>
                <a:latin typeface="Neue Haas Grotesk Text Pro" panose="020B0504020202020204" pitchFamily="34" charset="-18"/>
              </a:rPr>
            </a:br>
            <a:r>
              <a:rPr lang="sk-SK" sz="1800" b="1" i="0" u="none" strike="noStrike" baseline="0" dirty="0">
                <a:latin typeface="Neue Haas Grotesk Text Pro" panose="020B0504020202020204" pitchFamily="34" charset="-18"/>
              </a:rPr>
              <a:t>Priebeh výberového konania</a:t>
            </a:r>
            <a:br>
              <a:rPr lang="sk-SK" sz="1800" b="0" i="0" u="none" strike="noStrike" baseline="0" dirty="0">
                <a:solidFill>
                  <a:srgbClr val="000000"/>
                </a:solidFill>
                <a:latin typeface="Neue Haas Grotesk Text Pro" panose="020B0504020202020204" pitchFamily="34" charset="-18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3115C00-5B0F-4B24-9117-2E758F09D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77153"/>
            <a:ext cx="11194915" cy="551572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sk-SK" sz="1400" dirty="0"/>
          </a:p>
          <a:p>
            <a:r>
              <a:rPr lang="sk-SK" sz="1900" dirty="0"/>
              <a:t>Výberová komisia má presne určené zloženie. Rada školy už nie je komisiou, ale má v nej zastúpenie. Predsedom komisie je predseda rady školy.</a:t>
            </a:r>
            <a:endParaRPr lang="sk-SK" sz="1900" b="1" i="0" u="none" strike="noStrike" baseline="0" dirty="0">
              <a:latin typeface="Neue Haas Grotesk Text Pro" panose="020B0504020202020204" pitchFamily="34" charset="-18"/>
            </a:endParaRPr>
          </a:p>
          <a:p>
            <a:r>
              <a:rPr lang="sk-SK" sz="1900" dirty="0"/>
              <a:t>Výberovým konaním sa overujú riadiace schopnosti a odborné vedomosti uchádzača. Spôsob overenia určuje zriaďovateľ, napríklad formou testu, pohovoru alebo prezentácie. Samotné konanie prebieha v spolupráci zriaďovateľa a výberovej komisie.</a:t>
            </a:r>
          </a:p>
          <a:p>
            <a:r>
              <a:rPr lang="sk-SK" sz="1900" dirty="0"/>
              <a:t>Zriaďovateľ ešte pred konaním určí pravidlá – napríklad ako sa bude určovať poradie uchádzačov alebo čo sa stane pri rovnosti hlasov. Tieto informácie musí poskytnúť výberovej komisii vopred.</a:t>
            </a:r>
          </a:p>
          <a:p>
            <a:r>
              <a:rPr lang="sk-SK" sz="1900" dirty="0"/>
              <a:t>Výberové konanie je verejné, čo znamená, že sa ho môže zúčastniť aj verejnosť, samozrejme podľa kapacity miestnosti.</a:t>
            </a:r>
          </a:p>
          <a:p>
            <a:r>
              <a:rPr lang="sk-SK" sz="1900" dirty="0"/>
              <a:t>Z každého výberového konania sa vyhotovuje zápisnica, ktorá obsahuje priebeh konania a poradie uchádzačov. Túto zápisnicu musia podpísať všetci členovia komisie, čím potvrdzujú jej správnosť.</a:t>
            </a:r>
          </a:p>
          <a:p>
            <a:r>
              <a:rPr lang="sk-SK" sz="1900" dirty="0"/>
              <a:t>Výberová komisia rozhoduje na neverejnej porade a hlasuje tajne. Aj keď je konanie verejné, samotné rozhodovanie o výsledku prebieha bez účasti verejnosti.</a:t>
            </a:r>
          </a:p>
          <a:p>
            <a:r>
              <a:rPr lang="sk-SK" sz="1900" dirty="0"/>
              <a:t>Komisia prijíma výsledok formou uznesenia. Je schopná rozhodovať, ak je prítomná nadpolovičná väčšina členov. Uznesenie je prijaté, ak zaň hlasuje väčšina prítomných členov.</a:t>
            </a:r>
          </a:p>
          <a:p>
            <a:r>
              <a:rPr lang="sk-SK" sz="1900" dirty="0"/>
              <a:t>Poradie uchádzačov komisia </a:t>
            </a:r>
            <a:r>
              <a:rPr lang="sk-SK" sz="1900" u="sng" dirty="0"/>
              <a:t>do troch pracovných dní </a:t>
            </a:r>
            <a:r>
              <a:rPr lang="sk-SK" sz="1900" dirty="0"/>
              <a:t>predloží zriaďovateľovi a zároveň ho zverejní na webovej stránke školy.</a:t>
            </a:r>
          </a:p>
          <a:p>
            <a:r>
              <a:rPr lang="sk-SK" sz="1900" dirty="0"/>
              <a:t>Zriaďovateľ musí </a:t>
            </a:r>
            <a:r>
              <a:rPr lang="sk-SK" sz="1900" u="sng" dirty="0"/>
              <a:t>do desiatich dní </a:t>
            </a:r>
            <a:r>
              <a:rPr lang="sk-SK" sz="1900" dirty="0"/>
              <a:t>písomne oznámiť výsledok všetkým uchádzačom.</a:t>
            </a:r>
          </a:p>
          <a:p>
            <a:r>
              <a:rPr lang="sk-SK" sz="1900" dirty="0"/>
              <a:t>Zriaďovateľ má 30 dní na to, aby vymenoval uchádzača, ktorý skončil na prvom mieste, alebo aby jeho vymenovanie odmietol.</a:t>
            </a:r>
          </a:p>
          <a:p>
            <a:r>
              <a:rPr lang="sk-SK" sz="1900" dirty="0"/>
              <a:t>Ak zriaďovateľ nekoná, riaditeľom sa automaticky stáva uchádzač na prvom mieste. Toto opatrenie má zabrániť nečinnosti.</a:t>
            </a:r>
          </a:p>
          <a:p>
            <a:r>
              <a:rPr lang="sk-SK" sz="1900" dirty="0"/>
              <a:t>Ak zriaďovateľ odmietne víťaza, musí to odôvodniť a zverejniť. Dôvody musia byť konkrétne, inak by mohlo byť rozhodnutie neplatné.</a:t>
            </a:r>
          </a:p>
          <a:p>
            <a:r>
              <a:rPr lang="sk-SK" sz="1900" dirty="0"/>
              <a:t>Po odmietnutí musí zriaďovateľ vyhlásiť nové výberové konanie </a:t>
            </a:r>
            <a:r>
              <a:rPr lang="sk-SK" sz="1900" u="sng" dirty="0"/>
              <a:t>do desiatich dní</a:t>
            </a:r>
            <a:r>
              <a:rPr lang="sk-SK" sz="1900" dirty="0"/>
              <a:t>. </a:t>
            </a:r>
          </a:p>
          <a:p>
            <a:r>
              <a:rPr lang="sk-SK" sz="1900" dirty="0"/>
              <a:t>Ak zriaďovateľ opakovane odmieta vymenovať riaditeľa, zasahuje regionálny úrad školskej správy, ktorý môže výberové konanie zorganizovať sám.</a:t>
            </a:r>
            <a:endParaRPr lang="sk-SK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357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F2E90BF-6FD9-4F0D-90B5-36ABFD3A8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794492"/>
            <a:ext cx="10515600" cy="505946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k-SK" sz="3400" b="1" i="0" u="none" strike="noStrike" baseline="0" dirty="0"/>
              <a:t>Kedy je </a:t>
            </a:r>
            <a:r>
              <a:rPr lang="sk-SK" sz="3400" b="1" dirty="0"/>
              <a:t>výberové konanie</a:t>
            </a:r>
            <a:r>
              <a:rPr lang="sk-SK" sz="3400" b="1" i="0" u="none" strike="noStrike" baseline="0" dirty="0"/>
              <a:t> neúspešné? </a:t>
            </a:r>
          </a:p>
          <a:p>
            <a:pPr marL="0" indent="0">
              <a:buNone/>
            </a:pPr>
            <a:r>
              <a:rPr lang="pl-PL" sz="3200" b="0" i="0" u="none" strike="noStrike" baseline="0" dirty="0"/>
              <a:t>§10 ods. 8 zákona o školskej správe</a:t>
            </a:r>
            <a:endParaRPr lang="sk-SK" sz="3200" b="0" i="0" u="none" strike="noStrike" baseline="0" dirty="0"/>
          </a:p>
          <a:p>
            <a:pPr marL="0" indent="0">
              <a:buNone/>
            </a:pPr>
            <a:r>
              <a:rPr lang="pl-PL" sz="2800" b="0" i="0" u="none" strike="noStrike" baseline="0" dirty="0"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pl-PL" sz="3300" b="0" i="0" u="none" strike="noStrike" baseline="0" dirty="0">
                <a:cs typeface="Times New Roman" panose="02020603050405020304" pitchFamily="18" charset="0"/>
              </a:rPr>
              <a:t>Výberové konanie je neúspešné, ak</a:t>
            </a:r>
          </a:p>
          <a:p>
            <a:r>
              <a:rPr lang="sk-SK" sz="3300" b="0" i="0" u="none" strike="noStrike" baseline="0" dirty="0">
                <a:cs typeface="Times New Roman" panose="02020603050405020304" pitchFamily="18" charset="0"/>
              </a:rPr>
              <a:t>žiaden uchádzač sa neprihlásil do výberového konania, </a:t>
            </a:r>
          </a:p>
          <a:p>
            <a:r>
              <a:rPr lang="sk-SK" sz="3300" b="0" i="0" u="none" strike="noStrike" baseline="0" dirty="0">
                <a:cs typeface="Times New Roman" panose="02020603050405020304" pitchFamily="18" charset="0"/>
              </a:rPr>
              <a:t>žiaden prihlásený uchádzač nespĺňa predpoklady, požiadavky alebo kritériá vyhláseného výberového konania, </a:t>
            </a:r>
          </a:p>
          <a:p>
            <a:r>
              <a:rPr lang="sk-SK" sz="3300" b="0" i="0" u="none" strike="noStrike" baseline="0" dirty="0">
                <a:cs typeface="Times New Roman" panose="02020603050405020304" pitchFamily="18" charset="0"/>
              </a:rPr>
              <a:t>žiaden z pozvaných uchádzačov sa nezúčastnil na výberovom konaní, </a:t>
            </a:r>
          </a:p>
          <a:p>
            <a:r>
              <a:rPr lang="sk-SK" sz="3300" b="0" i="0" u="none" strike="noStrike" baseline="0" dirty="0">
                <a:cs typeface="Times New Roman" panose="02020603050405020304" pitchFamily="18" charset="0"/>
              </a:rPr>
              <a:t>žiaden z pozvaných uchádzačov nebol úspešný vo výberovom konaní alebo </a:t>
            </a:r>
          </a:p>
          <a:p>
            <a:r>
              <a:rPr lang="sk-SK" sz="3300" b="0" i="0" u="none" strike="noStrike" baseline="0" dirty="0">
                <a:cs typeface="Times New Roman" panose="02020603050405020304" pitchFamily="18" charset="0"/>
              </a:rPr>
              <a:t>uchádzač, ktorý sa umiestnil podľa poradia na prvom mieste, nesúhlasí s vymenovaním do funkcie.</a:t>
            </a:r>
          </a:p>
          <a:p>
            <a:pPr marL="0" indent="0">
              <a:buNone/>
            </a:pPr>
            <a:endParaRPr lang="sk-SK" sz="3300" b="0" i="0" u="none" strike="noStrike" baseline="0" dirty="0"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sk-SK" sz="3300" dirty="0">
                <a:cs typeface="Times New Roman" panose="02020603050405020304" pitchFamily="18" charset="0"/>
              </a:rPr>
              <a:t>z</a:t>
            </a:r>
            <a:r>
              <a:rPr lang="sk-SK" sz="3300" b="0" i="0" u="none" strike="noStrike" baseline="0" dirty="0">
                <a:cs typeface="Times New Roman" panose="02020603050405020304" pitchFamily="18" charset="0"/>
              </a:rPr>
              <a:t>riaďovateľ vyhlási nové výberové konanie ( dve alebo viac opakovaní výberového konania) </a:t>
            </a:r>
          </a:p>
          <a:p>
            <a:pPr>
              <a:buFontTx/>
              <a:buChar char="-"/>
            </a:pPr>
            <a:r>
              <a:rPr lang="sk-SK" sz="3300" b="0" i="0" u="none" strike="noStrike" baseline="0" dirty="0">
                <a:cs typeface="Times New Roman" panose="02020603050405020304" pitchFamily="18" charset="0"/>
              </a:rPr>
              <a:t>RÚŠS nemá kompetenciu vstúpiť do procesu ( ten koná v prípade, že po opakovanom </a:t>
            </a:r>
            <a:r>
              <a:rPr lang="sk-SK" sz="3300" b="0" i="0" u="none" strike="noStrike" baseline="0" dirty="0" err="1">
                <a:cs typeface="Times New Roman" panose="02020603050405020304" pitchFamily="18" charset="0"/>
              </a:rPr>
              <a:t>výber.konaní</a:t>
            </a:r>
            <a:r>
              <a:rPr lang="sk-SK" sz="3300" dirty="0">
                <a:cs typeface="Times New Roman" panose="02020603050405020304" pitchFamily="18" charset="0"/>
              </a:rPr>
              <a:t>, </a:t>
            </a:r>
            <a:r>
              <a:rPr lang="sk-SK" sz="3300" b="0" i="0" u="none" strike="noStrike" baseline="0" dirty="0">
                <a:cs typeface="Times New Roman" panose="02020603050405020304" pitchFamily="18" charset="0"/>
              </a:rPr>
              <a:t>zriaďovateľ odmietne vymenovať uchádzača ,ktorý sa umiestnil v poradí na prvom mieste, tretie </a:t>
            </a:r>
            <a:r>
              <a:rPr lang="sk-SK" sz="3300" b="0" i="0" u="none" strike="noStrike" baseline="0" dirty="0" err="1">
                <a:cs typeface="Times New Roman" panose="02020603050405020304" pitchFamily="18" charset="0"/>
              </a:rPr>
              <a:t>výber.konanie</a:t>
            </a:r>
            <a:r>
              <a:rPr lang="sk-SK" sz="3300" b="0" i="0" u="none" strike="noStrike" baseline="0" dirty="0">
                <a:cs typeface="Times New Roman" panose="02020603050405020304" pitchFamily="18" charset="0"/>
              </a:rPr>
              <a:t> vyhlási do 15 dní RÚŠS )</a:t>
            </a:r>
          </a:p>
          <a:p>
            <a:pPr marL="0" indent="0">
              <a:buNone/>
            </a:pPr>
            <a:endParaRPr lang="sk-SK" sz="3300" b="1" dirty="0"/>
          </a:p>
          <a:p>
            <a:pPr marL="0" indent="0">
              <a:buNone/>
            </a:pPr>
            <a:r>
              <a:rPr lang="sk-SK" sz="3300" b="1" dirty="0"/>
              <a:t>Zrušenie výberového konania  </a:t>
            </a:r>
          </a:p>
          <a:p>
            <a:pPr marL="0" indent="0">
              <a:buNone/>
            </a:pPr>
            <a:r>
              <a:rPr lang="pl-PL" sz="3300" b="0" i="0" u="none" strike="noStrike" baseline="0" dirty="0"/>
              <a:t>§11 ods. 9 zákona o školskej správe</a:t>
            </a:r>
            <a:endParaRPr lang="sk-SK" sz="3300" b="0" i="0" u="none" strike="noStrike" baseline="0" dirty="0"/>
          </a:p>
          <a:p>
            <a:pPr marL="0" indent="0">
              <a:buNone/>
            </a:pPr>
            <a:r>
              <a:rPr lang="sk-SK" sz="3300" dirty="0"/>
              <a:t>Regionálny úrad môže výberové konanie zrušiť, ak zistí porušenie zákona, napríklad nesprávne zloženie výberovej komisie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1633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4592F2-C7F1-4BFF-A79C-CD887E26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400" b="1" dirty="0"/>
              <a:t>POSTUP ZRIAĎOVATEĽA PRI VYMENOVANÍ DO FUNKCIE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479CF88-6547-4D32-87EA-2C9E69885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591" y="1219200"/>
            <a:ext cx="10515600" cy="4607567"/>
          </a:xfrm>
        </p:spPr>
        <p:txBody>
          <a:bodyPr>
            <a:normAutofit fontScale="85000" lnSpcReduction="10000"/>
          </a:bodyPr>
          <a:lstStyle/>
          <a:p>
            <a:pPr algn="l"/>
            <a:endParaRPr lang="sk-SK" sz="2000" b="0" i="0" u="none" strike="noStrike" baseline="0" dirty="0">
              <a:solidFill>
                <a:srgbClr val="000000"/>
              </a:solidFill>
              <a:latin typeface="Neue Haas Grotesk Text Pro" panose="020B0504020202020204" pitchFamily="34" charset="-18"/>
            </a:endParaRPr>
          </a:p>
          <a:p>
            <a:r>
              <a:rPr lang="sk-SK" sz="2600" b="0" i="0" u="none" strike="noStrike" baseline="0" dirty="0"/>
              <a:t>Zriaďovateľ uzavrie s riaditeľom školy, ktorého sa rozhodol do funkcie vymenovať, pracovnú zmluvu v mene zamestnávateľa, čiže školy s právnou subjektivitou len na výkon funkcie riaditeľa. </a:t>
            </a:r>
          </a:p>
          <a:p>
            <a:r>
              <a:rPr lang="sk-SK" sz="2600" b="0" i="0" u="none" strike="noStrike" baseline="0" dirty="0"/>
              <a:t>Zriaďovateľ školy bez právnej subjektivity je zároveň zamestnávateľom a v tejto pozícii vystupuje aj v procese vymenovania riaditeľa školy. V pracovnoprávnych vzťahoch vystupuje zriaďovateľ školy bez právnej subjektivity ako zamestnávateľ (zmluvná strana pracovnoprávneho vzťahu) vo svojom mene a má zodpovednosť vyplývajúcu z tohto vzťahu. </a:t>
            </a:r>
          </a:p>
          <a:p>
            <a:r>
              <a:rPr lang="sk-SK" sz="2600" b="0" i="0" u="none" strike="noStrike" baseline="0" dirty="0"/>
              <a:t>Vymenovanie do funkcie riaditeľa školy prebieha súčasne s uzavretím pracovnej zmluvy s riaditeľom školy ako zamestnancom školy s právnou subjektivitou s tým, že v danom prípade za zamestnávateľa v pracovnoprávnych vzťahoch vystupuje zriaďovateľ. </a:t>
            </a:r>
          </a:p>
          <a:p>
            <a:r>
              <a:rPr lang="sk-SK" sz="2600" b="0" i="0" u="none" strike="noStrike" baseline="0" dirty="0"/>
              <a:t>Zriaďovateľ súčasne s vymenovaním riaditeľa dohodne na dobu funkčného obdobia podmienky podľa § 7 ods. 3, § 42 a 43 Zákonníka práce a určí mu platové náležitosti podľa zákona č. 553/2003 Z. z. </a:t>
            </a:r>
          </a:p>
          <a:p>
            <a:endParaRPr lang="sk-SK" sz="2600" b="0" i="0" u="none" strike="noStrike" baseline="0" dirty="0"/>
          </a:p>
          <a:p>
            <a:endParaRPr lang="sk-SK" sz="2600" dirty="0"/>
          </a:p>
        </p:txBody>
      </p:sp>
    </p:spTree>
    <p:extLst>
      <p:ext uri="{BB962C8B-B14F-4D97-AF65-F5344CB8AC3E}">
        <p14:creationId xmlns:p14="http://schemas.microsoft.com/office/powerpoint/2010/main" val="3442137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000264-DE7D-44B2-A822-B47A31CC4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765"/>
            <a:ext cx="10515600" cy="4339198"/>
          </a:xfrm>
        </p:spPr>
        <p:txBody>
          <a:bodyPr>
            <a:normAutofit/>
          </a:bodyPr>
          <a:lstStyle/>
          <a:p>
            <a:r>
              <a:rPr lang="sk-SK" sz="1800" dirty="0"/>
              <a:t>Riaditeľ je zamestnancom školy alebo školského zariadenia</a:t>
            </a:r>
          </a:p>
          <a:p>
            <a:pPr algn="l"/>
            <a:r>
              <a:rPr lang="sk-SK" sz="1800" dirty="0"/>
              <a:t>Zriaďovateľ po vymenovaní do funkcie riaditeľa </a:t>
            </a:r>
            <a:endParaRPr lang="sk-SK" sz="18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sk-SK" sz="1800" b="0" i="0" u="none" strike="noStrike" baseline="0" dirty="0"/>
              <a:t>   - dohodne s ním na dobu funkčného obdobia podmienky v pracovnej zmluve, ak ide o osobu, ktorá nebola     zamestnancom školy alebo školského zariadenia, alebo v dohode o zmene pracovnej zmluvy, ak je za riaditeľa vymenovaný zamestnanec príslušnej školy alebo príslušného školského zariadenia, a </a:t>
            </a:r>
          </a:p>
          <a:p>
            <a:pPr marL="0" indent="0">
              <a:buNone/>
            </a:pPr>
            <a:r>
              <a:rPr lang="sk-SK" sz="1800" dirty="0"/>
              <a:t>   - </a:t>
            </a:r>
            <a:r>
              <a:rPr lang="sk-SK" sz="1800" b="0" i="0" u="none" strike="noStrike" baseline="0" dirty="0"/>
              <a:t>určí mu platové náležitosti. </a:t>
            </a:r>
          </a:p>
          <a:p>
            <a:r>
              <a:rPr lang="sk-SK" sz="1800" dirty="0"/>
              <a:t>Právne úkony za zamestnávateľa voči riaditeľovi robí zriaďovateľ → § 7 ods. 8 a 9 zákona o školskej správe.</a:t>
            </a:r>
          </a:p>
        </p:txBody>
      </p:sp>
      <p:pic>
        <p:nvPicPr>
          <p:cNvPr id="1026" name="Picture 2" descr="Verejná správa SR - VZOR: Pracovná zmluva pedagogického zamestnanca">
            <a:extLst>
              <a:ext uri="{FF2B5EF4-FFF2-40B4-BE49-F238E27FC236}">
                <a16:creationId xmlns:a16="http://schemas.microsoft.com/office/drawing/2014/main" id="{EE2DF9ED-424F-4B6B-8B71-510B699444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629" y="167528"/>
            <a:ext cx="3014102" cy="200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579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135E40-4E5C-4F89-91D3-4A34395C2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2306"/>
            <a:ext cx="10515600" cy="4984657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</a:t>
            </a:r>
            <a:endParaRPr lang="sk-SK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Rezortný informačný systém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Zaslanie žiadostí o súčinnosť pri aktualizácii údajov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 odvolaním sa na § 59 ods.5 Register sme žiadali všetkých zriaďovateľov o to, aby nás informovali o zmenách riaditeľov Š a ŠZ.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Aktualizujeme všetky údaje, mailová adresa, telefónny kontakt, najmä však zmeny riaditeľov prostredníctvom formulára s názvom Žiadosť o aktualizáciu údajov riaditeľa v Centrálnom registri MŠVV a M SR a spolu s naskenovaným menovacím dekrétom riaditeľa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74720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Zástupný objekt pre obsah 7">
            <a:extLst>
              <a:ext uri="{FF2B5EF4-FFF2-40B4-BE49-F238E27FC236}">
                <a16:creationId xmlns:a16="http://schemas.microsoft.com/office/drawing/2014/main" id="{0E949574-D894-4F3A-B4CA-0A717E5690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542284"/>
              </p:ext>
            </p:extLst>
          </p:nvPr>
        </p:nvGraphicFramePr>
        <p:xfrm>
          <a:off x="3214687" y="2179782"/>
          <a:ext cx="5762626" cy="3943928"/>
        </p:xfrm>
        <a:graphic>
          <a:graphicData uri="http://schemas.openxmlformats.org/drawingml/2006/table">
            <a:tbl>
              <a:tblPr/>
              <a:tblGrid>
                <a:gridCol w="2881313">
                  <a:extLst>
                    <a:ext uri="{9D8B030D-6E8A-4147-A177-3AD203B41FA5}">
                      <a16:colId xmlns:a16="http://schemas.microsoft.com/office/drawing/2014/main" val="2856109881"/>
                    </a:ext>
                  </a:extLst>
                </a:gridCol>
                <a:gridCol w="2881313">
                  <a:extLst>
                    <a:ext uri="{9D8B030D-6E8A-4147-A177-3AD203B41FA5}">
                      <a16:colId xmlns:a16="http://schemas.microsoft.com/office/drawing/2014/main" val="54118803"/>
                    </a:ext>
                  </a:extLst>
                </a:gridCol>
              </a:tblGrid>
              <a:tr h="20958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IČO školy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5332905"/>
                  </a:ext>
                </a:extLst>
              </a:tr>
              <a:tr h="20958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EDUID školy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8524180"/>
                  </a:ext>
                </a:extLst>
              </a:tr>
              <a:tr h="20958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Názov školy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2003588"/>
                  </a:ext>
                </a:extLst>
              </a:tr>
              <a:tr h="400108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Adresa sídla školy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sk-SK" sz="10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5333683"/>
                  </a:ext>
                </a:extLst>
              </a:tr>
              <a:tr h="41916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Číslo telefónu (vrátane smerového čísla) školy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6281937"/>
                  </a:ext>
                </a:extLst>
              </a:tr>
              <a:tr h="41916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Elektronická adresa (e-mail) školy a webová adresa školy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841747"/>
                  </a:ext>
                </a:extLst>
              </a:tr>
              <a:tr h="20958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Meno a priezvisko riaditeľa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818136"/>
                  </a:ext>
                </a:extLst>
              </a:tr>
              <a:tr h="20958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EDUID riaditeľa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9758681"/>
                  </a:ext>
                </a:extLst>
              </a:tr>
              <a:tr h="400108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Adresa trvalého pobytu riaditeľa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sk-SK" sz="10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318563"/>
                  </a:ext>
                </a:extLst>
              </a:tr>
              <a:tr h="41916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Číslo telefónu (vrátane smerového čísla) riaditeľa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5651397"/>
                  </a:ext>
                </a:extLst>
              </a:tr>
              <a:tr h="20958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Elektronická adresa (e-mail) riaditeľa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455508"/>
                  </a:ext>
                </a:extLst>
              </a:tr>
              <a:tr h="20958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Dátum nástupu do funkcie riaditeľa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057072"/>
                  </a:ext>
                </a:extLst>
              </a:tr>
              <a:tr h="209581"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Žiadosť vyplnil (meno a priezvisko)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017855"/>
                  </a:ext>
                </a:extLst>
              </a:tr>
              <a:tr h="209581">
                <a:tc>
                  <a:txBody>
                    <a:bodyPr/>
                    <a:lstStyle/>
                    <a:p>
                      <a:r>
                        <a:rPr lang="sk-SK" sz="1100" i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Dátum</a:t>
                      </a:r>
                      <a:endParaRPr lang="sk-SK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i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085" marR="450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01297"/>
                  </a:ext>
                </a:extLst>
              </a:tr>
            </a:tbl>
          </a:graphicData>
        </a:graphic>
      </p:graphicFrame>
      <p:pic>
        <p:nvPicPr>
          <p:cNvPr id="5" name="Obrázok 4">
            <a:extLst>
              <a:ext uri="{FF2B5EF4-FFF2-40B4-BE49-F238E27FC236}">
                <a16:creationId xmlns:a16="http://schemas.microsoft.com/office/drawing/2014/main" id="{849FA8DF-E858-40F4-8360-0D36FE25D4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" y="193516"/>
            <a:ext cx="2857500" cy="895350"/>
          </a:xfrm>
          <a:prstGeom prst="rect">
            <a:avLst/>
          </a:prstGeom>
          <a:noFill/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BF76AA26-D3DB-445C-8755-344E8EE0B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873" y="13500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6176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Žiadosť školy o aktualizáciu údajov riaditeľa v Centrálnom registri</a:t>
            </a:r>
            <a:endParaRPr kumimoji="0" lang="sk-SK" altLang="sk-SK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Ministerstva školstva, výskumu, vývoja a mládeže SR</a:t>
            </a:r>
            <a:endParaRPr kumimoji="0" lang="sk-SK" altLang="sk-SK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Kontaktné údaje (telefón, email) musia byť vyplnené aspoň v jednom prípade.</a:t>
            </a:r>
            <a:endParaRPr kumimoji="0" lang="sk-SK" altLang="sk-S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934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F27AD9-4D85-48D9-B3E4-F687EF13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Zmeny v údajoch riaditeľa a školy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D8A944-B418-48F9-914C-BAB1640BB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k-SK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k-SK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zmena riaditeľa aj </a:t>
            </a:r>
            <a:r>
              <a:rPr lang="sk-SK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mailová adresa školy</a:t>
            </a:r>
            <a:r>
              <a:rPr lang="sk-SK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majú svoju dôležitosť, od jej správneho zadania v RIS-e sa odvíja aj zber údajov, ktorý prebieha každoročne v septembri a na správne zadanú mailovú adresu sa viaže aj vygenerovanie výkazov, ktoré prináležia konkr</a:t>
            </a:r>
            <a:r>
              <a:rPr lang="sk-SK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sk-SK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tnej škole. </a:t>
            </a:r>
            <a:endParaRPr lang="sk-SK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k-SK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sk-SK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nevyhnutné, aby pri zmene riaditeľa školy zaslali školy novú aktualizačnú dávku z ich školského informačného systému do RIS-u.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k-SK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kontaktná osoba pre aktualizáciu v RIS-e : </a:t>
            </a:r>
            <a:r>
              <a:rPr lang="sk-SK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alena.vravkova@russ-nr.sk</a:t>
            </a:r>
            <a:r>
              <a:rPr lang="sk-SK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037/32 26 402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k-SK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ĎAKUJEME  ZA POZORNOSŤ</a:t>
            </a:r>
            <a:endParaRPr lang="sk-SK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02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>
            <a:extLst>
              <a:ext uri="{FF2B5EF4-FFF2-40B4-BE49-F238E27FC236}">
                <a16:creationId xmlns:a16="http://schemas.microsoft.com/office/drawing/2014/main" id="{E5BA4E4F-1997-40D3-BC16-320B82937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7338" y="2252967"/>
            <a:ext cx="4654656" cy="3865731"/>
          </a:xfrm>
          <a:prstGeom prst="rect">
            <a:avLst/>
          </a:prstGeom>
        </p:spPr>
      </p:pic>
      <p:sp>
        <p:nvSpPr>
          <p:cNvPr id="3" name="BlokTextu 2">
            <a:extLst>
              <a:ext uri="{FF2B5EF4-FFF2-40B4-BE49-F238E27FC236}">
                <a16:creationId xmlns:a16="http://schemas.microsoft.com/office/drawing/2014/main" id="{378E715D-9710-438E-9EFF-AF156E47DEA8}"/>
              </a:ext>
            </a:extLst>
          </p:cNvPr>
          <p:cNvSpPr txBox="1"/>
          <p:nvPr/>
        </p:nvSpPr>
        <p:spPr>
          <a:xfrm>
            <a:off x="1151338" y="1556692"/>
            <a:ext cx="6096000" cy="3744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sk-SK" sz="1000" b="0" i="0" u="none" strike="noStrike" baseline="0" dirty="0">
              <a:solidFill>
                <a:srgbClr val="000000"/>
              </a:solidFill>
              <a:latin typeface="Neue Haas Grotesk Text Pro" panose="020B0504020202020204" pitchFamily="34" charset="-18"/>
            </a:endParaRPr>
          </a:p>
          <a:p>
            <a:r>
              <a:rPr lang="sk-SK" sz="2800" b="1" i="0" u="none" strike="noStrike" baseline="0" dirty="0">
                <a:latin typeface="Neue Haas Grotesk Text Pro" panose="020B0504020202020204" pitchFamily="34" charset="-18"/>
              </a:rPr>
              <a:t>       Účel výberového konania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-18"/>
                <a:ea typeface="+mn-ea"/>
                <a:cs typeface="+mn-cs"/>
              </a:rPr>
              <a:t>Nový zákon o školskej správe má ambíciu vniesť do výberových konaní na riaditeľov škôl viac jasnosti, predvídateľnosti a transparentnosti v snahe minimalizovať komplikácie, patové situácie či obštrukcie.</a:t>
            </a:r>
            <a:endParaRPr lang="sk-SK" sz="2800" b="0" i="0" u="none" strike="noStrike" baseline="0" dirty="0">
              <a:latin typeface="Neue Haas Grotesk Text Pro" panose="020B0504020202020204" pitchFamily="34" charset="-18"/>
            </a:endParaRPr>
          </a:p>
          <a:p>
            <a:endParaRPr lang="sk-SK" sz="2800" b="0" i="0" u="none" strike="noStrike" baseline="0" dirty="0">
              <a:latin typeface="Neue Haas Grotesk Text Pro" panose="020B0504020202020204" pitchFamily="34" charset="-18"/>
            </a:endParaRPr>
          </a:p>
          <a:p>
            <a:endParaRPr lang="sk-SK" sz="2800" b="0" i="0" u="none" strike="noStrike" baseline="0" dirty="0">
              <a:latin typeface="Neue Haas Grotesk Text Pro" panose="020B0504020202020204" pitchFamily="34" charset="-18"/>
            </a:endParaRPr>
          </a:p>
          <a:p>
            <a:r>
              <a:rPr lang="sk-SK" sz="1800" b="0" i="0" u="none" strike="noStrike" baseline="0" dirty="0">
                <a:latin typeface="Neue Haas Grotesk Text Pro" panose="020B0504020202020204" pitchFamily="34" charset="-18"/>
              </a:rPr>
              <a:t>-zmena v zložení výberovej komisie</a:t>
            </a:r>
          </a:p>
          <a:p>
            <a:r>
              <a:rPr lang="sk-SK" dirty="0">
                <a:latin typeface="Neue Haas Grotesk Text Pro" panose="020B0504020202020204" pitchFamily="34" charset="-18"/>
              </a:rPr>
              <a:t>-úprava procesu výberového konania </a:t>
            </a:r>
          </a:p>
          <a:p>
            <a:r>
              <a:rPr lang="sk-SK" dirty="0">
                <a:latin typeface="Neue Haas Grotesk Text Pro" panose="020B0504020202020204" pitchFamily="34" charset="-18"/>
              </a:rPr>
              <a:t>-nové kompetencie RÚŠS v procese </a:t>
            </a:r>
            <a:r>
              <a:rPr lang="sk-SK" dirty="0" err="1">
                <a:latin typeface="Neue Haas Grotesk Text Pro" panose="020B0504020202020204" pitchFamily="34" charset="-18"/>
              </a:rPr>
              <a:t>výber.konania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36636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>
            <a:extLst>
              <a:ext uri="{FF2B5EF4-FFF2-40B4-BE49-F238E27FC236}">
                <a16:creationId xmlns:a16="http://schemas.microsoft.com/office/drawing/2014/main" id="{F3CC3B1E-5A1F-4215-885A-5EFF71395A35}"/>
              </a:ext>
            </a:extLst>
          </p:cNvPr>
          <p:cNvSpPr txBox="1"/>
          <p:nvPr/>
        </p:nvSpPr>
        <p:spPr>
          <a:xfrm>
            <a:off x="890953" y="-77699"/>
            <a:ext cx="10886831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k-SK" sz="2800" b="1" dirty="0"/>
          </a:p>
          <a:p>
            <a:r>
              <a:rPr lang="sk-SK" sz="2800" b="1" dirty="0"/>
              <a:t>Lehoty vyhlásenia výberového konania</a:t>
            </a:r>
          </a:p>
          <a:p>
            <a:endParaRPr lang="sk-SK" dirty="0"/>
          </a:p>
          <a:p>
            <a:r>
              <a:rPr lang="sk-SK" dirty="0"/>
              <a:t>Zriaďovateľ vyhlási prvé výberové konanie na obsadenie miesta riaditeľa do šiestich mesiacov odo dňa začatia vykonávania hlavnej činnosti školy alebo školského zariadenia →§6 ods. 4 zákona č. 321/2025 Z. z. o školskej správe </a:t>
            </a:r>
          </a:p>
          <a:p>
            <a:endParaRPr lang="sk-SK" dirty="0"/>
          </a:p>
          <a:p>
            <a:r>
              <a:rPr lang="sk-SK" dirty="0"/>
              <a:t>Podľa §9 ods. 2 zákona o školskej správe -Výberové konanie vyhlasuje zriaďovateľ. Výberové konanie sa vyhlasuje najneskôr tri týždne pred uplynutím dátumu na prihlasovanie do výberového konania a najneskôr</a:t>
            </a:r>
          </a:p>
          <a:p>
            <a:endParaRPr lang="sk-SK" dirty="0"/>
          </a:p>
          <a:p>
            <a:r>
              <a:rPr lang="sk-SK" dirty="0"/>
              <a:t>a) 100 dní pred uplynutím funkčného obdobia riaditeľa,</a:t>
            </a:r>
          </a:p>
          <a:p>
            <a:r>
              <a:rPr lang="sk-SK" dirty="0"/>
              <a:t>b) 30 dní od skončenia výkonu funkcie riaditeľa, ak sa výkon funkcie riaditeľa skončil pred uplynutím jeho funkčného obdobia, alebo,</a:t>
            </a:r>
          </a:p>
          <a:p>
            <a:r>
              <a:rPr lang="sk-SK" dirty="0"/>
              <a:t>c) 15 dní od uskutočnenia neúspešného výberového konania.</a:t>
            </a:r>
          </a:p>
          <a:p>
            <a:r>
              <a:rPr lang="sk-SK" dirty="0"/>
              <a:t>➢ kalendárne dni! </a:t>
            </a:r>
          </a:p>
          <a:p>
            <a:endParaRPr lang="sk-SK" dirty="0"/>
          </a:p>
          <a:p>
            <a:r>
              <a:rPr lang="sk-SK" dirty="0"/>
              <a:t>Pri odmietnutom uchádzačovi je lehota na vyhlásenie nového VK 10 </a:t>
            </a:r>
            <a:r>
              <a:rPr lang="sk-SK" u="sng" dirty="0"/>
              <a:t>pracovných dní</a:t>
            </a:r>
            <a:r>
              <a:rPr lang="sk-SK" dirty="0"/>
              <a:t>! </a:t>
            </a:r>
          </a:p>
          <a:p>
            <a:endParaRPr lang="sk-SK" dirty="0"/>
          </a:p>
          <a:p>
            <a:r>
              <a:rPr lang="sk-SK" dirty="0"/>
              <a:t>V prípade, že posledný deň lehoty pripadne na sobotu, nedeľu, sviatok, posledným</a:t>
            </a:r>
          </a:p>
          <a:p>
            <a:r>
              <a:rPr lang="sk-SK" dirty="0"/>
              <a:t>dňom lehoty je najbližší pracovný deň – platí len pre koniec, nie pre začiatok plynutia lehoty.</a:t>
            </a:r>
          </a:p>
          <a:p>
            <a:pPr algn="l"/>
            <a:endParaRPr lang="sk-SK" sz="1800" b="0" i="0" u="none" strike="noStrike" baseline="0" dirty="0">
              <a:solidFill>
                <a:srgbClr val="000000"/>
              </a:solidFill>
              <a:latin typeface="Neue Haas Grotesk Text Pro" panose="020B0504020202020204" pitchFamily="34" charset="-18"/>
            </a:endParaRPr>
          </a:p>
          <a:p>
            <a:endParaRPr lang="sk-SK" dirty="0"/>
          </a:p>
        </p:txBody>
      </p:sp>
      <p:pic>
        <p:nvPicPr>
          <p:cNvPr id="4" name="Obrázok 3" descr="Ako si nájsť čas, ak jednoducho nemáte čas | Blog Profesia.sk">
            <a:extLst>
              <a:ext uri="{FF2B5EF4-FFF2-40B4-BE49-F238E27FC236}">
                <a16:creationId xmlns:a16="http://schemas.microsoft.com/office/drawing/2014/main" id="{0AF8AAD5-906E-4266-A15A-FF921ED611A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225" y="3627606"/>
            <a:ext cx="2201559" cy="14502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7108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>
            <a:extLst>
              <a:ext uri="{FF2B5EF4-FFF2-40B4-BE49-F238E27FC236}">
                <a16:creationId xmlns:a16="http://schemas.microsoft.com/office/drawing/2014/main" id="{B2F9D48A-F307-4F08-8CB0-57A3E931E072}"/>
              </a:ext>
            </a:extLst>
          </p:cNvPr>
          <p:cNvSpPr txBox="1"/>
          <p:nvPr/>
        </p:nvSpPr>
        <p:spPr>
          <a:xfrm>
            <a:off x="1024646" y="895943"/>
            <a:ext cx="8479277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b="1" dirty="0"/>
              <a:t>Čo ak zriaďovateľ nevyhlási výberové konanie v zákonom stanovenej lehote?</a:t>
            </a:r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- Ak zriaďovateľ nevyhlási výberové konanie v zákonom stanovenej lehote, RÚŠS vyzve bezodkladne po tom, ako sa o tejto skutočnosti dozvedel, zriaďovateľa na vyhlásenie výberového konania v lehote určenej RÚŠS.</a:t>
            </a:r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- Ak zriaďovateľ ani po výzve podľa predchádzajúcej vety nevyhlási výberové konanie, vyhlási ho do 30 dní regionálny úrad, organizačne ho zabezpečí a vyzve zriaďovateľa na vymenovanie výberovej komisie v zložení podľa §11 ods.1, 3, 4 alebo ods.5 v lehote určenej regionálnym úradom.</a:t>
            </a:r>
          </a:p>
        </p:txBody>
      </p:sp>
      <p:pic>
        <p:nvPicPr>
          <p:cNvPr id="2050" name="Picture 2" descr="Výberové konanie na pozíciu riaditeľa/riaditeľky - EGJAK">
            <a:extLst>
              <a:ext uri="{FF2B5EF4-FFF2-40B4-BE49-F238E27FC236}">
                <a16:creationId xmlns:a16="http://schemas.microsoft.com/office/drawing/2014/main" id="{9E819643-2EF4-489C-A239-105A2EAE4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974" y="21735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4672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>
            <a:extLst>
              <a:ext uri="{FF2B5EF4-FFF2-40B4-BE49-F238E27FC236}">
                <a16:creationId xmlns:a16="http://schemas.microsoft.com/office/drawing/2014/main" id="{A7D14798-44F5-400D-A012-810E94BA6371}"/>
              </a:ext>
            </a:extLst>
          </p:cNvPr>
          <p:cNvSpPr txBox="1"/>
          <p:nvPr/>
        </p:nvSpPr>
        <p:spPr>
          <a:xfrm>
            <a:off x="1753389" y="1523179"/>
            <a:ext cx="817489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b="1" dirty="0"/>
              <a:t>Kde sa má zverejniť oznámenie o vyhlásení výberového konania?</a:t>
            </a:r>
          </a:p>
          <a:p>
            <a:r>
              <a:rPr lang="sk-SK" dirty="0"/>
              <a:t>- § 9 ods. 4 zákona o školskej správe.</a:t>
            </a:r>
          </a:p>
          <a:p>
            <a:endParaRPr lang="sk-SK" dirty="0"/>
          </a:p>
          <a:p>
            <a:r>
              <a:rPr lang="sk-SK" dirty="0"/>
              <a:t>Oznámenie o vyhlásení výberového konania sa zverejňuje</a:t>
            </a:r>
          </a:p>
          <a:p>
            <a:r>
              <a:rPr lang="sk-SK" dirty="0"/>
              <a:t>• na webovom sídle školy alebo školského zariadenia,</a:t>
            </a:r>
          </a:p>
          <a:p>
            <a:r>
              <a:rPr lang="sk-SK" dirty="0"/>
              <a:t>• na webovom sídle zriaďovateľa,</a:t>
            </a:r>
          </a:p>
          <a:p>
            <a:r>
              <a:rPr lang="sk-SK" dirty="0"/>
              <a:t>• na webovom sídle príslušného regionálneho úradu</a:t>
            </a:r>
          </a:p>
          <a:p>
            <a:r>
              <a:rPr lang="sk-SK" dirty="0"/>
              <a:t>• prostredníctvom sociálnych sietí, ak škola alebo školské zariadenie má prístup k sociálnym sieťam.</a:t>
            </a:r>
          </a:p>
          <a:p>
            <a:endParaRPr lang="sk-SK" dirty="0"/>
          </a:p>
          <a:p>
            <a:r>
              <a:rPr lang="sk-SK" dirty="0"/>
              <a:t>Ide o kumulatívne vymedzenie → zverejňuje sa všetkými uvedenými spôsobmi.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F998F150-5511-466F-A476-036A02D50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11" y="218072"/>
            <a:ext cx="3353268" cy="130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966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>
            <a:extLst>
              <a:ext uri="{FF2B5EF4-FFF2-40B4-BE49-F238E27FC236}">
                <a16:creationId xmlns:a16="http://schemas.microsoft.com/office/drawing/2014/main" id="{3DB3F6FE-21B6-473C-81CE-486EC7141A99}"/>
              </a:ext>
            </a:extLst>
          </p:cNvPr>
          <p:cNvSpPr txBox="1"/>
          <p:nvPr/>
        </p:nvSpPr>
        <p:spPr>
          <a:xfrm>
            <a:off x="343877" y="60801"/>
            <a:ext cx="1020758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k-SK" b="1" dirty="0"/>
          </a:p>
          <a:p>
            <a:endParaRPr lang="sk-SK" b="1" dirty="0"/>
          </a:p>
          <a:p>
            <a:r>
              <a:rPr lang="sk-SK" b="1" dirty="0"/>
              <a:t>Čo obsahuje oznámenie o vyhlásení výberového konania?</a:t>
            </a:r>
          </a:p>
          <a:p>
            <a:r>
              <a:rPr lang="sk-SK" dirty="0"/>
              <a:t>- § 9 ods. 5 zákona o školskej správe.</a:t>
            </a:r>
          </a:p>
          <a:p>
            <a:endParaRPr lang="sk-SK" dirty="0"/>
          </a:p>
          <a:p>
            <a:r>
              <a:rPr lang="sk-SK" dirty="0"/>
              <a:t>Oznámenie o vyhlásení výberového konania obsahuje</a:t>
            </a:r>
          </a:p>
          <a:p>
            <a:endParaRPr lang="sk-SK" dirty="0"/>
          </a:p>
          <a:p>
            <a:pPr algn="just">
              <a:buFont typeface="+mj-lt"/>
              <a:buAutoNum type="arabicPeriod"/>
            </a:pPr>
            <a:r>
              <a:rPr lang="sk-SK" b="0" i="0" dirty="0">
                <a:solidFill>
                  <a:srgbClr val="000000"/>
                </a:solidFill>
                <a:effectLst/>
              </a:rPr>
              <a:t>názov a sídlo školy alebo školského zariadenia, v ktorom sa obsadzuje funkcia riaditeľa,</a:t>
            </a:r>
          </a:p>
          <a:p>
            <a:pPr algn="just">
              <a:buFont typeface="+mj-lt"/>
              <a:buAutoNum type="arabicPeriod"/>
            </a:pPr>
            <a:r>
              <a:rPr lang="sk-SK" b="0" i="0" dirty="0">
                <a:solidFill>
                  <a:srgbClr val="000000"/>
                </a:solidFill>
                <a:effectLst/>
              </a:rPr>
              <a:t>predpoklady na vykonávanie funkcie riaditeľa vrátane skutočnosti, či sa vyžaduje splnenie kvalifikačných predpokladov podľa § 7 ods. 5 alebo ods. 6,</a:t>
            </a:r>
          </a:p>
          <a:p>
            <a:pPr algn="just">
              <a:buFont typeface="+mj-lt"/>
              <a:buAutoNum type="arabicPeriod"/>
            </a:pPr>
            <a:r>
              <a:rPr lang="sk-SK" b="0" i="0" dirty="0">
                <a:solidFill>
                  <a:srgbClr val="000000"/>
                </a:solidFill>
                <a:effectLst/>
              </a:rPr>
              <a:t>ďalšie kritériá a požiadavky podľa charakteru a zamerania zriaďovateľa alebo školy alebo školského zariadenia,</a:t>
            </a:r>
          </a:p>
          <a:p>
            <a:pPr algn="just">
              <a:buFont typeface="+mj-lt"/>
              <a:buAutoNum type="arabicPeriod"/>
            </a:pPr>
            <a:r>
              <a:rPr lang="sk-SK" b="0" i="0" dirty="0">
                <a:solidFill>
                  <a:srgbClr val="000000"/>
                </a:solidFill>
                <a:effectLst/>
              </a:rPr>
              <a:t>požiadavky na projekt riadenia a rozvoja školy alebo školského zariadenia,</a:t>
            </a:r>
          </a:p>
          <a:p>
            <a:pPr algn="just">
              <a:buFont typeface="+mj-lt"/>
              <a:buAutoNum type="arabicPeriod"/>
            </a:pPr>
            <a:r>
              <a:rPr lang="sk-SK" b="0" i="0" dirty="0">
                <a:solidFill>
                  <a:srgbClr val="000000"/>
                </a:solidFill>
                <a:effectLst/>
              </a:rPr>
              <a:t>zoznam požadovaných dokladov vrátane čestného vyhlásenia, že nedošlo ku skutočnosti podľa § 10 ods. 2,</a:t>
            </a:r>
          </a:p>
          <a:p>
            <a:pPr algn="just">
              <a:buFont typeface="+mj-lt"/>
              <a:buAutoNum type="arabicPeriod"/>
            </a:pPr>
            <a:r>
              <a:rPr lang="sk-SK" b="0" i="0" dirty="0">
                <a:solidFill>
                  <a:srgbClr val="000000"/>
                </a:solidFill>
                <a:effectLst/>
              </a:rPr>
              <a:t>spôsob a formu overenia riadiacich schopností a odborných vedomostí uchádzača,</a:t>
            </a:r>
          </a:p>
          <a:p>
            <a:pPr algn="just">
              <a:buFont typeface="+mj-lt"/>
              <a:buAutoNum type="arabicPeriod"/>
            </a:pPr>
            <a:r>
              <a:rPr lang="sk-SK" b="0" i="0" dirty="0">
                <a:solidFill>
                  <a:srgbClr val="000000"/>
                </a:solidFill>
                <a:effectLst/>
              </a:rPr>
              <a:t>dátum a miesto podávania žiadosti o zaradenie do výberového konania.</a:t>
            </a:r>
          </a:p>
          <a:p>
            <a:pPr algn="just"/>
            <a:endParaRPr lang="sk-SK" dirty="0">
              <a:solidFill>
                <a:srgbClr val="000000"/>
              </a:solidFill>
            </a:endParaRPr>
          </a:p>
          <a:p>
            <a:pPr algn="just"/>
            <a:r>
              <a:rPr lang="sk-SK" sz="1800" b="0" i="0" u="none" strike="noStrike" baseline="0" dirty="0"/>
              <a:t>Zriaďovateľ školy s vyučovacím jazykom národnostnej menšiny alebo spojenej školy, ktorej najmenej jednou organizačnou zložkou je taká škola, môže určiť, že okrem požiadaviek, ktorými sú kvalifikačné predpoklady, bezúhonnosť, ovládanie štátneho jazyka a zdravotná spôsobilosť sa vyžaduje aj ovládanie jazyka príslušnej národnostnej menšiny v rozsahu určenom zriaďovateľom. </a:t>
            </a:r>
          </a:p>
          <a:p>
            <a:pPr algn="just"/>
            <a:endParaRPr lang="sk-SK" b="0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356EB13B-37F7-4107-9ECF-F2348BE359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11" y="218072"/>
            <a:ext cx="3353268" cy="130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472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>
            <a:extLst>
              <a:ext uri="{FF2B5EF4-FFF2-40B4-BE49-F238E27FC236}">
                <a16:creationId xmlns:a16="http://schemas.microsoft.com/office/drawing/2014/main" id="{E89F5738-B916-48F9-AE6D-C39302B6A7A4}"/>
              </a:ext>
            </a:extLst>
          </p:cNvPr>
          <p:cNvSpPr txBox="1"/>
          <p:nvPr/>
        </p:nvSpPr>
        <p:spPr>
          <a:xfrm>
            <a:off x="961292" y="468923"/>
            <a:ext cx="818270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b="1" dirty="0"/>
              <a:t>Splnenie predpokladov na vedúceho PZ alebo OZ pre príslušnú Š/ŠZ</a:t>
            </a:r>
          </a:p>
          <a:p>
            <a:endParaRPr lang="sk-SK" dirty="0"/>
          </a:p>
          <a:p>
            <a:r>
              <a:rPr lang="sk-SK" dirty="0"/>
              <a:t>Predpoklady na výkon pracovnej činnosti sú: kvalifikačné predpoklady, bezúhonnosť, zdravotná spôsobilosť, ovládanie štátneho jazyka →§9 ods. 1 zákona č. 138/2019 Z. z.</a:t>
            </a:r>
          </a:p>
          <a:p>
            <a:r>
              <a:rPr lang="sk-SK" dirty="0"/>
              <a:t>-musí ich PZ/OZ spĺňať po celý čas výkonu pracovnej činnosti </a:t>
            </a:r>
          </a:p>
          <a:p>
            <a:endParaRPr lang="sk-SK" sz="1800" b="0" i="0" u="none" strike="noStrike" baseline="0" dirty="0"/>
          </a:p>
          <a:p>
            <a:pPr algn="l"/>
            <a:r>
              <a:rPr lang="sk-SK" sz="1800" b="0" i="0" u="none" strike="noStrike" baseline="0" dirty="0"/>
              <a:t>Do 31.12.2025 platilo, že vedúci PZ a OZ má absolvovať základný program funkčného vzdelávania pred začiatkom výkonu pracovnej činnosti vedúceho PZ/OZ (s prechodným ustanovením a výnimkou do 31.8.2026). </a:t>
            </a:r>
            <a:endParaRPr lang="sk-SK" sz="1800" b="0" i="0" u="none" strike="noStrike" baseline="0" dirty="0">
              <a:solidFill>
                <a:srgbClr val="000000"/>
              </a:solidFill>
            </a:endParaRPr>
          </a:p>
          <a:p>
            <a:endParaRPr lang="sk-SK" sz="1800" b="0" i="0" u="none" strike="noStrike" baseline="0" dirty="0"/>
          </a:p>
          <a:p>
            <a:r>
              <a:rPr lang="sk-SK" sz="1800" b="0" i="0" u="none" strike="noStrike" baseline="0" dirty="0"/>
              <a:t>Legislatívna zmena od 1.1.2026 spočíva vtom, že vedúcemu PZ a OZ postačí absolvovanie základného programu funkčného vzdelávania do dvoch rokov od začiatku výkonu činnosti vedúceho PZ alebo vedúceho OZ.</a:t>
            </a:r>
            <a:endParaRPr lang="sk-SK" sz="1800" b="0" i="0" u="none" strike="noStrike" baseline="0" dirty="0">
              <a:solidFill>
                <a:srgbClr val="000000"/>
              </a:solidFill>
            </a:endParaRPr>
          </a:p>
          <a:p>
            <a:endParaRPr lang="sk-SK" sz="1800" b="0" i="0" u="none" strike="noStrike" baseline="0" dirty="0"/>
          </a:p>
          <a:p>
            <a:r>
              <a:rPr lang="sk-SK" sz="1800" b="0" i="0" u="none" strike="noStrike" baseline="0" dirty="0"/>
              <a:t>Riaditeľ absolvuje rozširujúci program pred začiatkom výkonu funkcie riaditeľa v druhom funkčnom období </a:t>
            </a:r>
            <a:r>
              <a:rPr lang="sk-SK" dirty="0"/>
              <a:t>→§47 ods. 7 zákona č. 138/2019 Z. z.</a:t>
            </a:r>
          </a:p>
          <a:p>
            <a:r>
              <a:rPr lang="sk-SK" sz="1800" b="0" i="0" u="none" strike="noStrike" baseline="0" dirty="0">
                <a:latin typeface="Neue Haas Grotesk Text Pro" panose="020B0504020202020204" pitchFamily="34" charset="-18"/>
              </a:rPr>
              <a:t> </a:t>
            </a:r>
          </a:p>
          <a:p>
            <a:endParaRPr lang="sk-SK" dirty="0"/>
          </a:p>
        </p:txBody>
      </p:sp>
      <p:pic>
        <p:nvPicPr>
          <p:cNvPr id="3074" name="Picture 2" descr="Obecné vyjádření príkazu (vykřičník) – STRO.M propagace">
            <a:extLst>
              <a:ext uri="{FF2B5EF4-FFF2-40B4-BE49-F238E27FC236}">
                <a16:creationId xmlns:a16="http://schemas.microsoft.com/office/drawing/2014/main" id="{49E8DCD3-E819-42B7-82F4-4443C1B72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75389"/>
            <a:ext cx="2801565" cy="266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6028B58F-E3CA-41ED-9EA7-6E412EA7A54D}"/>
              </a:ext>
            </a:extLst>
          </p:cNvPr>
          <p:cNvSpPr>
            <a:spLocks noGrp="1"/>
          </p:cNvSpPr>
          <p:nvPr/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43380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AD2883-506A-446F-A1A8-936A4DE8B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2554" y="773723"/>
            <a:ext cx="9144000" cy="1196608"/>
          </a:xfrm>
        </p:spPr>
        <p:txBody>
          <a:bodyPr>
            <a:normAutofit/>
          </a:bodyPr>
          <a:lstStyle/>
          <a:p>
            <a:r>
              <a:rPr lang="sk-SK" sz="2400" b="1" u="sng" dirty="0"/>
              <a:t>Lehota na poskytnutie dokladov uchádzačov členom výberovej komisie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33F6B45-2461-4087-ACC5-3A81C9996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708" y="1859207"/>
            <a:ext cx="9144000" cy="1655762"/>
          </a:xfrm>
        </p:spPr>
        <p:txBody>
          <a:bodyPr/>
          <a:lstStyle/>
          <a:p>
            <a:endParaRPr lang="sk-SK" dirty="0"/>
          </a:p>
          <a:p>
            <a:r>
              <a:rPr lang="sk-SK" dirty="0"/>
              <a:t>Zriaďovateľ poskytne členom výberovej komisie doklady pozvaných uchádzačov o obsadenie funkcie riaditeľa najneskôr päť dní pred výberovým konaním →§10 ods. 5 zákona o školskej správe.</a:t>
            </a:r>
          </a:p>
        </p:txBody>
      </p:sp>
    </p:spTree>
    <p:extLst>
      <p:ext uri="{BB962C8B-B14F-4D97-AF65-F5344CB8AC3E}">
        <p14:creationId xmlns:p14="http://schemas.microsoft.com/office/powerpoint/2010/main" val="3358794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E6C6614-5B5F-47F6-ACF4-85BF01487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00782"/>
            <a:ext cx="10515600" cy="4083787"/>
          </a:xfrm>
        </p:spPr>
        <p:txBody>
          <a:bodyPr>
            <a:normAutofit/>
          </a:bodyPr>
          <a:lstStyle/>
          <a:p>
            <a:r>
              <a:rPr lang="sk-SK" sz="1800" dirty="0"/>
              <a:t>Posúdenie splnenia predpokladov na vykonávanie funkcie riaditeľa vykoná zriaďovateľ. Zriaďovateľ nezaradí do výberového konania uchádzača, ktorý nespĺňa predpoklady na vykonávanie funkcie riaditeľa, uchádzača, ktorý podal žiadosť o zaradenie do výberového konania oneskorene, a uchádzača, ktorého žiadosť o zaradenie do výberového konania nie je ani po výzve úplná; zriaďovateľ túto skutočnosť písomne oznámi nezaradenému uchádzačovi.</a:t>
            </a:r>
          </a:p>
          <a:p>
            <a:r>
              <a:rPr lang="sk-SK" sz="1800" dirty="0"/>
              <a:t>Uchádzača, ktorý spĺňa predpoklady na vykonávanie funkcie riaditeľa, pozve </a:t>
            </a:r>
            <a:r>
              <a:rPr lang="sk-SK" sz="1800" b="1" u="sng" dirty="0"/>
              <a:t>zriaďovateľ</a:t>
            </a:r>
            <a:r>
              <a:rPr lang="sk-SK" sz="1800" dirty="0"/>
              <a:t> ( nie predseda výberovej komisie)na výberové konanie najneskôr </a:t>
            </a:r>
            <a:r>
              <a:rPr lang="sk-SK" sz="1800" u="sng" dirty="0"/>
              <a:t>desať dní </a:t>
            </a:r>
            <a:r>
              <a:rPr lang="sk-SK" sz="1800" dirty="0"/>
              <a:t>pred jeho začatím s uvedením dátumu, miesta a hodiny výberového konania.</a:t>
            </a:r>
          </a:p>
          <a:p>
            <a:r>
              <a:rPr lang="sk-SK" sz="1800" dirty="0"/>
              <a:t>Doklady predložené uchádzačmi vo výberovom konaní uchováva zriaďovateľ počas výberového konania a následne počas desiatich rokov od uskutočnenia výberového konania.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8621D97C-7538-418C-A7F0-F277AC6A3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106"/>
          </a:xfrm>
        </p:spPr>
        <p:txBody>
          <a:bodyPr/>
          <a:lstStyle/>
          <a:p>
            <a:br>
              <a:rPr lang="sk-SK" sz="1800" b="0" i="0" u="none" strike="noStrike" baseline="0" dirty="0">
                <a:solidFill>
                  <a:srgbClr val="000000"/>
                </a:solidFill>
                <a:latin typeface="Neue Haas Grotesk Text Pro" panose="020B0504020202020204" pitchFamily="34" charset="-18"/>
              </a:rPr>
            </a:br>
            <a:r>
              <a:rPr lang="sk-SK" sz="1800" b="1" i="0" u="none" strike="noStrike" baseline="0" dirty="0">
                <a:latin typeface="Neue Haas Grotesk Text Pro" panose="020B0504020202020204" pitchFamily="34" charset="-18"/>
              </a:rPr>
              <a:t>Úloha zriaďovateľa pri </a:t>
            </a:r>
            <a:r>
              <a:rPr lang="sk-SK" sz="1800" b="1" dirty="0">
                <a:latin typeface="Neue Haas Grotesk Text Pro" panose="020B0504020202020204" pitchFamily="34" charset="-18"/>
              </a:rPr>
              <a:t>výberovom konaní</a:t>
            </a:r>
            <a:r>
              <a:rPr lang="sk-SK" sz="1800" b="1" i="0" u="none" strike="noStrike" baseline="0" dirty="0">
                <a:latin typeface="Neue Haas Grotesk Text Pro" panose="020B0504020202020204" pitchFamily="34" charset="-18"/>
              </a:rPr>
              <a:t> </a:t>
            </a:r>
            <a:endParaRPr lang="sk-SK" dirty="0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F75556A3-B5DE-4342-B072-0EFB38D01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0033" y="4185900"/>
            <a:ext cx="1338229" cy="1271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30481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1946</Words>
  <Application>Microsoft Office PowerPoint</Application>
  <PresentationFormat>Širokouhlá</PresentationFormat>
  <Paragraphs>166</Paragraphs>
  <Slides>16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Neue Haas Grotesk Text Pro</vt:lpstr>
      <vt:lpstr>Times New Roman</vt:lpstr>
      <vt:lpstr>Trebuchet MS</vt:lpstr>
      <vt:lpstr>Motív Office</vt:lpstr>
      <vt:lpstr> Výberové konanie na obsadenie funkcie a pracovného miesta riaditeľa školy alebo školského zariadenia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Lehota na poskytnutie dokladov uchádzačov členom výberovej komisie</vt:lpstr>
      <vt:lpstr> Úloha zriaďovateľa pri výberovom konaní </vt:lpstr>
      <vt:lpstr> Priebeh výberového konania </vt:lpstr>
      <vt:lpstr>Prezentácia programu PowerPoint</vt:lpstr>
      <vt:lpstr>POSTUP ZRIAĎOVATEĽA PRI VYMENOVANÍ DO FUNKCIE</vt:lpstr>
      <vt:lpstr>Prezentácia programu PowerPoint</vt:lpstr>
      <vt:lpstr>Prezentácia programu PowerPoint</vt:lpstr>
      <vt:lpstr>Prezentácia programu PowerPoint</vt:lpstr>
      <vt:lpstr>Zmeny v údajoch riaditeľa a školy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Výberové konanie na obsadenie funkcie a pracovného miesta riaditeľa školy alebo školského zariadenia</dc:title>
  <dc:creator>Marianna Makvová</dc:creator>
  <cp:lastModifiedBy>Marianna Makvová</cp:lastModifiedBy>
  <cp:revision>54</cp:revision>
  <cp:lastPrinted>2026-04-10T11:35:02Z</cp:lastPrinted>
  <dcterms:created xsi:type="dcterms:W3CDTF">2026-04-09T07:33:59Z</dcterms:created>
  <dcterms:modified xsi:type="dcterms:W3CDTF">2026-04-13T09:41:42Z</dcterms:modified>
</cp:coreProperties>
</file>