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handoutMasterIdLst>
    <p:handoutMasterId r:id="rId21"/>
  </p:handoutMasterIdLst>
  <p:sldIdLst>
    <p:sldId id="256" r:id="rId2"/>
    <p:sldId id="257" r:id="rId3"/>
    <p:sldId id="275" r:id="rId4"/>
    <p:sldId id="269" r:id="rId5"/>
    <p:sldId id="259" r:id="rId6"/>
    <p:sldId id="260" r:id="rId7"/>
    <p:sldId id="261" r:id="rId8"/>
    <p:sldId id="262" r:id="rId9"/>
    <p:sldId id="266" r:id="rId10"/>
    <p:sldId id="263" r:id="rId11"/>
    <p:sldId id="264" r:id="rId12"/>
    <p:sldId id="265" r:id="rId13"/>
    <p:sldId id="270" r:id="rId14"/>
    <p:sldId id="267" r:id="rId15"/>
    <p:sldId id="268" r:id="rId16"/>
    <p:sldId id="274" r:id="rId17"/>
    <p:sldId id="272" r:id="rId18"/>
    <p:sldId id="273" r:id="rId19"/>
    <p:sldId id="271" r:id="rId20"/>
  </p:sldIdLst>
  <p:sldSz cx="9144000" cy="6858000" type="screen4x3"/>
  <p:notesSz cx="6858000" cy="9947275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97364"/>
          </a:xfrm>
          <a:prstGeom prst="rect">
            <a:avLst/>
          </a:prstGeom>
        </p:spPr>
        <p:txBody>
          <a:bodyPr vert="horz" lIns="91888" tIns="45944" rIns="91888" bIns="45944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884614" y="1"/>
            <a:ext cx="2971800" cy="497364"/>
          </a:xfrm>
          <a:prstGeom prst="rect">
            <a:avLst/>
          </a:prstGeom>
        </p:spPr>
        <p:txBody>
          <a:bodyPr vert="horz" lIns="91888" tIns="45944" rIns="91888" bIns="45944" rtlCol="0"/>
          <a:lstStyle>
            <a:lvl1pPr algn="r">
              <a:defRPr sz="1200"/>
            </a:lvl1pPr>
          </a:lstStyle>
          <a:p>
            <a:fld id="{58EE7E16-3D62-4885-B65D-F3A2ECA6C7E3}" type="datetimeFigureOut">
              <a:rPr lang="sk-SK" smtClean="0"/>
              <a:t>7. 5. 2026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448186"/>
            <a:ext cx="2971800" cy="497364"/>
          </a:xfrm>
          <a:prstGeom prst="rect">
            <a:avLst/>
          </a:prstGeom>
        </p:spPr>
        <p:txBody>
          <a:bodyPr vert="horz" lIns="91888" tIns="45944" rIns="91888" bIns="45944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884614" y="9448186"/>
            <a:ext cx="2971800" cy="497364"/>
          </a:xfrm>
          <a:prstGeom prst="rect">
            <a:avLst/>
          </a:prstGeom>
        </p:spPr>
        <p:txBody>
          <a:bodyPr vert="horz" lIns="91888" tIns="45944" rIns="91888" bIns="45944" rtlCol="0" anchor="b"/>
          <a:lstStyle>
            <a:lvl1pPr algn="r">
              <a:defRPr sz="1200"/>
            </a:lvl1pPr>
          </a:lstStyle>
          <a:p>
            <a:fld id="{20DF312D-71AE-4089-B111-BBD3CCB7ABE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070984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ĺžnik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ĺžnik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ĺžnik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sk-SK"/>
              <a:t>Upravte štýly predlohy textu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/>
              <a:t>Upravte štýl predlohy podnadpisov</a:t>
            </a:r>
            <a:endParaRPr kumimoji="0" lang="en-US"/>
          </a:p>
        </p:txBody>
      </p:sp>
      <p:sp>
        <p:nvSpPr>
          <p:cNvPr id="28" name="Zástupný symbol dátumu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F92E2F3-A957-4897-AE39-228CC061DCDB}" type="datetimeFigureOut">
              <a:rPr lang="sk-SK" smtClean="0"/>
              <a:t>7. 5. 2026</a:t>
            </a:fld>
            <a:endParaRPr lang="sk-SK"/>
          </a:p>
        </p:txBody>
      </p:sp>
      <p:sp>
        <p:nvSpPr>
          <p:cNvPr id="17" name="Zástupný symbol päty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sk-SK"/>
          </a:p>
        </p:txBody>
      </p:sp>
      <p:sp>
        <p:nvSpPr>
          <p:cNvPr id="29" name="Zástupný symbol čísla snímky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/>
              <a:t>Upravte štýly predlohy textu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/>
              <a:t>Upravte štýl predlohy textu.</a:t>
            </a:r>
          </a:p>
          <a:p>
            <a:pPr lvl="1" eaLnBrk="1" latinLnBrk="0" hangingPunct="1"/>
            <a:r>
              <a:rPr lang="sk-SK"/>
              <a:t>Druhá úroveň</a:t>
            </a:r>
          </a:p>
          <a:p>
            <a:pPr lvl="2" eaLnBrk="1" latinLnBrk="0" hangingPunct="1"/>
            <a:r>
              <a:rPr lang="sk-SK"/>
              <a:t>Tretia úroveň</a:t>
            </a:r>
          </a:p>
          <a:p>
            <a:pPr lvl="3" eaLnBrk="1" latinLnBrk="0" hangingPunct="1"/>
            <a:r>
              <a:rPr lang="sk-SK"/>
              <a:t>Štvrtá úroveň</a:t>
            </a:r>
          </a:p>
          <a:p>
            <a:pPr lvl="4" eaLnBrk="1" latinLnBrk="0" hangingPunct="1"/>
            <a:r>
              <a:rPr lang="sk-SK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7. 5. 2026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Zvislý nadpis a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sk-SK"/>
              <a:t>Upravte štýly predlohy textu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sk-SK"/>
              <a:t>Upravte štýl predlohy textu.</a:t>
            </a:r>
          </a:p>
          <a:p>
            <a:pPr lvl="1" eaLnBrk="1" latinLnBrk="0" hangingPunct="1"/>
            <a:r>
              <a:rPr lang="sk-SK"/>
              <a:t>Druhá úroveň</a:t>
            </a:r>
          </a:p>
          <a:p>
            <a:pPr lvl="2" eaLnBrk="1" latinLnBrk="0" hangingPunct="1"/>
            <a:r>
              <a:rPr lang="sk-SK"/>
              <a:t>Tretia úroveň</a:t>
            </a:r>
          </a:p>
          <a:p>
            <a:pPr lvl="3" eaLnBrk="1" latinLnBrk="0" hangingPunct="1"/>
            <a:r>
              <a:rPr lang="sk-SK"/>
              <a:t>Štvrtá úroveň</a:t>
            </a:r>
          </a:p>
          <a:p>
            <a:pPr lvl="4" eaLnBrk="1" latinLnBrk="0" hangingPunct="1"/>
            <a:r>
              <a:rPr lang="sk-SK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F92E2F3-A957-4897-AE39-228CC061DCDB}" type="datetimeFigureOut">
              <a:rPr lang="sk-SK" smtClean="0"/>
              <a:t>7. 5. 2026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sk-SK"/>
          </a:p>
        </p:txBody>
      </p:sp>
      <p:sp>
        <p:nvSpPr>
          <p:cNvPr id="7" name="Obdĺžnik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ĺžnik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ĺžnik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sk-SK"/>
              <a:t>Upravte štýly predlohy textu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7. 5. 2026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  <p:sp>
        <p:nvSpPr>
          <p:cNvPr id="8" name="Zástupný symbol obsah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sk-SK"/>
              <a:t>Upravte štýl predlohy textu.</a:t>
            </a:r>
          </a:p>
          <a:p>
            <a:pPr lvl="1" eaLnBrk="1" latinLnBrk="0" hangingPunct="1"/>
            <a:r>
              <a:rPr lang="sk-SK"/>
              <a:t>Druhá úroveň</a:t>
            </a:r>
          </a:p>
          <a:p>
            <a:pPr lvl="2" eaLnBrk="1" latinLnBrk="0" hangingPunct="1"/>
            <a:r>
              <a:rPr lang="sk-SK"/>
              <a:t>Tretia úroveň</a:t>
            </a:r>
          </a:p>
          <a:p>
            <a:pPr lvl="3" eaLnBrk="1" latinLnBrk="0" hangingPunct="1"/>
            <a:r>
              <a:rPr lang="sk-SK"/>
              <a:t>Štvrtá úroveň</a:t>
            </a:r>
          </a:p>
          <a:p>
            <a:pPr lvl="4" eaLnBrk="1" latinLnBrk="0" hangingPunct="1"/>
            <a:r>
              <a:rPr lang="sk-SK"/>
              <a:t>Piata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/>
              <a:t>Upravte štýl predlohy textu.</a:t>
            </a:r>
          </a:p>
        </p:txBody>
      </p:sp>
      <p:sp>
        <p:nvSpPr>
          <p:cNvPr id="7" name="Obdĺžnik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ĺžnik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ĺžnik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sk-SK"/>
              <a:t>Upravte štýly predlohy textu</a:t>
            </a:r>
            <a:endParaRPr kumimoji="0" lang="en-US"/>
          </a:p>
        </p:txBody>
      </p:sp>
      <p:sp>
        <p:nvSpPr>
          <p:cNvPr id="12" name="Zástupný symbol dátumu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7. 5. 2026</a:t>
            </a:fld>
            <a:endParaRPr lang="sk-SK"/>
          </a:p>
        </p:txBody>
      </p:sp>
      <p:sp>
        <p:nvSpPr>
          <p:cNvPr id="13" name="Zástupný symbol čísla snímky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  <p:sp>
        <p:nvSpPr>
          <p:cNvPr id="14" name="Zástupný symbol päty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/>
              <a:t>Upravte štýly predlohy textu</a:t>
            </a:r>
            <a:endParaRPr kumimoji="0" lang="en-US"/>
          </a:p>
        </p:txBody>
      </p:sp>
      <p:sp>
        <p:nvSpPr>
          <p:cNvPr id="9" name="Zástupný symbol obsah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sk-SK"/>
              <a:t>Upravte štýl predlohy textu.</a:t>
            </a:r>
          </a:p>
          <a:p>
            <a:pPr lvl="1" eaLnBrk="1" latinLnBrk="0" hangingPunct="1"/>
            <a:r>
              <a:rPr lang="sk-SK"/>
              <a:t>Druhá úroveň</a:t>
            </a:r>
          </a:p>
          <a:p>
            <a:pPr lvl="2" eaLnBrk="1" latinLnBrk="0" hangingPunct="1"/>
            <a:r>
              <a:rPr lang="sk-SK"/>
              <a:t>Tretia úroveň</a:t>
            </a:r>
          </a:p>
          <a:p>
            <a:pPr lvl="3" eaLnBrk="1" latinLnBrk="0" hangingPunct="1"/>
            <a:r>
              <a:rPr lang="sk-SK"/>
              <a:t>Štvrtá úroveň</a:t>
            </a:r>
          </a:p>
          <a:p>
            <a:pPr lvl="4" eaLnBrk="1" latinLnBrk="0" hangingPunct="1"/>
            <a:r>
              <a:rPr lang="sk-SK"/>
              <a:t>Piata úroveň</a:t>
            </a:r>
            <a:endParaRPr kumimoji="0" lang="en-US"/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sk-SK"/>
              <a:t>Upravte štýl predlohy textu.</a:t>
            </a:r>
          </a:p>
          <a:p>
            <a:pPr lvl="1" eaLnBrk="1" latinLnBrk="0" hangingPunct="1"/>
            <a:r>
              <a:rPr lang="sk-SK"/>
              <a:t>Druhá úroveň</a:t>
            </a:r>
          </a:p>
          <a:p>
            <a:pPr lvl="2" eaLnBrk="1" latinLnBrk="0" hangingPunct="1"/>
            <a:r>
              <a:rPr lang="sk-SK"/>
              <a:t>Tretia úroveň</a:t>
            </a:r>
          </a:p>
          <a:p>
            <a:pPr lvl="3" eaLnBrk="1" latinLnBrk="0" hangingPunct="1"/>
            <a:r>
              <a:rPr lang="sk-SK"/>
              <a:t>Štvrtá úroveň</a:t>
            </a:r>
          </a:p>
          <a:p>
            <a:pPr lvl="4" eaLnBrk="1" latinLnBrk="0" hangingPunct="1"/>
            <a:r>
              <a:rPr lang="sk-SK"/>
              <a:t>Piata úroveň</a:t>
            </a:r>
            <a:endParaRPr kumimoji="0" lang="en-US"/>
          </a:p>
        </p:txBody>
      </p:sp>
      <p:sp>
        <p:nvSpPr>
          <p:cNvPr id="8" name="Zástupný symbol dátumu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F92E2F3-A957-4897-AE39-228CC061DCDB}" type="datetimeFigureOut">
              <a:rPr lang="sk-SK" smtClean="0"/>
              <a:t>7. 5. 2026</a:t>
            </a:fld>
            <a:endParaRPr lang="sk-SK"/>
          </a:p>
        </p:txBody>
      </p:sp>
      <p:sp>
        <p:nvSpPr>
          <p:cNvPr id="10" name="Zástupný symbol čísla snímky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  <p:sp>
        <p:nvSpPr>
          <p:cNvPr id="12" name="Zástupný symbol päty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sk-SK"/>
              <a:t>Upravte štýly predlohy textu</a:t>
            </a:r>
            <a:endParaRPr kumimoji="0" lang="en-US"/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sk-SK"/>
              <a:t>Upravte štýl predlohy textu.</a:t>
            </a:r>
          </a:p>
          <a:p>
            <a:pPr lvl="1" eaLnBrk="1" latinLnBrk="0" hangingPunct="1"/>
            <a:r>
              <a:rPr lang="sk-SK"/>
              <a:t>Druhá úroveň</a:t>
            </a:r>
          </a:p>
          <a:p>
            <a:pPr lvl="2" eaLnBrk="1" latinLnBrk="0" hangingPunct="1"/>
            <a:r>
              <a:rPr lang="sk-SK"/>
              <a:t>Tretia úroveň</a:t>
            </a:r>
          </a:p>
          <a:p>
            <a:pPr lvl="3" eaLnBrk="1" latinLnBrk="0" hangingPunct="1"/>
            <a:r>
              <a:rPr lang="sk-SK"/>
              <a:t>Štvrtá úroveň</a:t>
            </a:r>
          </a:p>
          <a:p>
            <a:pPr lvl="4" eaLnBrk="1" latinLnBrk="0" hangingPunct="1"/>
            <a:r>
              <a:rPr lang="sk-SK"/>
              <a:t>Piata úroveň</a:t>
            </a:r>
            <a:endParaRPr kumimoji="0" lang="en-US"/>
          </a:p>
        </p:txBody>
      </p:sp>
      <p:sp>
        <p:nvSpPr>
          <p:cNvPr id="13" name="Zástupný symbol obsah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sk-SK"/>
              <a:t>Upravte štýl predlohy textu.</a:t>
            </a:r>
          </a:p>
          <a:p>
            <a:pPr lvl="1" eaLnBrk="1" latinLnBrk="0" hangingPunct="1"/>
            <a:r>
              <a:rPr lang="sk-SK"/>
              <a:t>Druhá úroveň</a:t>
            </a:r>
          </a:p>
          <a:p>
            <a:pPr lvl="2" eaLnBrk="1" latinLnBrk="0" hangingPunct="1"/>
            <a:r>
              <a:rPr lang="sk-SK"/>
              <a:t>Tretia úroveň</a:t>
            </a:r>
          </a:p>
          <a:p>
            <a:pPr lvl="3" eaLnBrk="1" latinLnBrk="0" hangingPunct="1"/>
            <a:r>
              <a:rPr lang="sk-SK"/>
              <a:t>Štvrtá úroveň</a:t>
            </a:r>
          </a:p>
          <a:p>
            <a:pPr lvl="4" eaLnBrk="1" latinLnBrk="0" hangingPunct="1"/>
            <a:r>
              <a:rPr lang="sk-SK"/>
              <a:t>Piata úroveň</a:t>
            </a:r>
            <a:endParaRPr kumimoji="0" lang="en-US"/>
          </a:p>
        </p:txBody>
      </p:sp>
      <p:sp>
        <p:nvSpPr>
          <p:cNvPr id="10" name="Zástupný symbol dátumu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F92E2F3-A957-4897-AE39-228CC061DCDB}" type="datetimeFigureOut">
              <a:rPr lang="sk-SK" smtClean="0"/>
              <a:t>7. 5. 2026</a:t>
            </a:fld>
            <a:endParaRPr lang="sk-SK"/>
          </a:p>
        </p:txBody>
      </p:sp>
      <p:sp>
        <p:nvSpPr>
          <p:cNvPr id="12" name="Zástupný symbol čísla snímky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  <p:sp>
        <p:nvSpPr>
          <p:cNvPr id="14" name="Zástupný symbol päty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sk-SK"/>
          </a:p>
        </p:txBody>
      </p:sp>
      <p:sp>
        <p:nvSpPr>
          <p:cNvPr id="16" name="Zástupný symbol textu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k-SK"/>
              <a:t>Upravte štýl predlohy textu.</a:t>
            </a:r>
          </a:p>
        </p:txBody>
      </p:sp>
      <p:sp>
        <p:nvSpPr>
          <p:cNvPr id="15" name="Zástupný symbol textu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k-SK"/>
              <a:t>Upravte štýl predlohy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/>
              <a:t>Upravte štýly predlohy textu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7. 5. 2026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7. 5. 2026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sk-SK"/>
              <a:t>Upravte štýly predlohy textu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7. 5. 2026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/>
              <a:t>Upravte štýl predlohy textu.</a:t>
            </a:r>
          </a:p>
        </p:txBody>
      </p:sp>
      <p:sp>
        <p:nvSpPr>
          <p:cNvPr id="9" name="Zástupný symbol obsah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sk-SK"/>
              <a:t>Upravte štýl predlohy textu.</a:t>
            </a:r>
          </a:p>
          <a:p>
            <a:pPr lvl="1" eaLnBrk="1" latinLnBrk="0" hangingPunct="1"/>
            <a:r>
              <a:rPr lang="sk-SK"/>
              <a:t>Druhá úroveň</a:t>
            </a:r>
          </a:p>
          <a:p>
            <a:pPr lvl="2" eaLnBrk="1" latinLnBrk="0" hangingPunct="1"/>
            <a:r>
              <a:rPr lang="sk-SK"/>
              <a:t>Tretia úroveň</a:t>
            </a:r>
          </a:p>
          <a:p>
            <a:pPr lvl="3" eaLnBrk="1" latinLnBrk="0" hangingPunct="1"/>
            <a:r>
              <a:rPr lang="sk-SK"/>
              <a:t>Štvrtá úroveň</a:t>
            </a:r>
          </a:p>
          <a:p>
            <a:pPr lvl="4" eaLnBrk="1" latinLnBrk="0" hangingPunct="1"/>
            <a:r>
              <a:rPr lang="sk-SK"/>
              <a:t>Piata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sk-SK"/>
              <a:t>Upravte štýl predlohy textu.</a:t>
            </a:r>
          </a:p>
        </p:txBody>
      </p:sp>
      <p:sp>
        <p:nvSpPr>
          <p:cNvPr id="8" name="Obdĺžni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ĺžnik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ĺžnik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sk-SK"/>
              <a:t>Upravte štýly predlohy textu</a:t>
            </a:r>
            <a:endParaRPr kumimoji="0" lang="en-US"/>
          </a:p>
        </p:txBody>
      </p:sp>
      <p:sp>
        <p:nvSpPr>
          <p:cNvPr id="11" name="Obdĺžnik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dátumu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F92E2F3-A957-4897-AE39-228CC061DCDB}" type="datetimeFigureOut">
              <a:rPr lang="sk-SK" smtClean="0"/>
              <a:t>7. 5. 2026</a:t>
            </a:fld>
            <a:endParaRPr lang="sk-SK"/>
          </a:p>
        </p:txBody>
      </p:sp>
      <p:sp>
        <p:nvSpPr>
          <p:cNvPr id="13" name="Zástupný symbol čísla snímky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  <p:sp>
        <p:nvSpPr>
          <p:cNvPr id="14" name="Zástupný symbol päty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k-SK"/>
              <a:t>Ak chcete pridať obrázok, kliknite na ikonu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nadpisu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sk-SK"/>
              <a:t>Upravte štýly predlohy textu</a:t>
            </a:r>
            <a:endParaRPr kumimoji="0" lang="en-US"/>
          </a:p>
        </p:txBody>
      </p:sp>
      <p:sp>
        <p:nvSpPr>
          <p:cNvPr id="13" name="Zástupný symbol textu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/>
              <a:t>Upravte štýl predlohy textu.</a:t>
            </a:r>
          </a:p>
          <a:p>
            <a:pPr lvl="1" eaLnBrk="1" latinLnBrk="0" hangingPunct="1"/>
            <a:r>
              <a:rPr kumimoji="0" lang="sk-SK"/>
              <a:t>Druhá úroveň</a:t>
            </a:r>
          </a:p>
          <a:p>
            <a:pPr lvl="2" eaLnBrk="1" latinLnBrk="0" hangingPunct="1"/>
            <a:r>
              <a:rPr kumimoji="0" lang="sk-SK"/>
              <a:t>Tretia úroveň</a:t>
            </a:r>
          </a:p>
          <a:p>
            <a:pPr lvl="3" eaLnBrk="1" latinLnBrk="0" hangingPunct="1"/>
            <a:r>
              <a:rPr kumimoji="0" lang="sk-SK"/>
              <a:t>Štvrtá úroveň</a:t>
            </a:r>
          </a:p>
          <a:p>
            <a:pPr lvl="4" eaLnBrk="1" latinLnBrk="0" hangingPunct="1"/>
            <a:r>
              <a:rPr kumimoji="0" lang="sk-SK"/>
              <a:t>Piata úroveň</a:t>
            </a:r>
            <a:endParaRPr kumimoji="0" lang="en-US"/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F92E2F3-A957-4897-AE39-228CC061DCDB}" type="datetimeFigureOut">
              <a:rPr lang="sk-SK" smtClean="0"/>
              <a:t>7. 5. 2026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k-SK"/>
          </a:p>
        </p:txBody>
      </p:sp>
      <p:sp>
        <p:nvSpPr>
          <p:cNvPr id="7" name="Obdĺžnik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ĺžnik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ĺžnik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čísla snímky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just"/>
            <a:r>
              <a:rPr lang="sk-SK" sz="3600" b="1" dirty="0">
                <a:latin typeface="Calibri" panose="020F0502020204030204" pitchFamily="34" charset="0"/>
                <a:cs typeface="Calibri" panose="020F0502020204030204" pitchFamily="34" charset="0"/>
              </a:rPr>
              <a:t>Informácia o priebežnom plnení úloh vyplývajúcich </a:t>
            </a:r>
            <a:br>
              <a:rPr lang="sk-SK" sz="36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k-SK" sz="3600" b="1" dirty="0">
                <a:latin typeface="Calibri" panose="020F0502020204030204" pitchFamily="34" charset="0"/>
                <a:cs typeface="Calibri" panose="020F0502020204030204" pitchFamily="34" charset="0"/>
              </a:rPr>
              <a:t>z NARP SR 2020 - 2026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endParaRPr lang="sk-SK" b="1" dirty="0">
              <a:solidFill>
                <a:schemeClr val="tx1"/>
              </a:solidFill>
            </a:endParaRPr>
          </a:p>
          <a:p>
            <a:r>
              <a:rPr lang="sk-SK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07.05.2026</a:t>
            </a:r>
          </a:p>
        </p:txBody>
      </p:sp>
    </p:spTree>
    <p:extLst>
      <p:ext uri="{BB962C8B-B14F-4D97-AF65-F5344CB8AC3E}">
        <p14:creationId xmlns:p14="http://schemas.microsoft.com/office/powerpoint/2010/main" val="23350064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sk-SK" b="1" dirty="0"/>
            </a:br>
            <a:r>
              <a:rPr lang="sk-SK" sz="4000" b="1" dirty="0">
                <a:latin typeface="Calibri" panose="020F0502020204030204" pitchFamily="34" charset="0"/>
                <a:cs typeface="Calibri" panose="020F0502020204030204" pitchFamily="34" charset="0"/>
              </a:rPr>
              <a:t>I. etapa reprezentatívneho radónového prieskumu</a:t>
            </a:r>
            <a:r>
              <a:rPr lang="sk-SK" sz="4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k-SK" sz="4000" b="1" dirty="0">
                <a:latin typeface="Calibri" panose="020F0502020204030204" pitchFamily="34" charset="0"/>
                <a:cs typeface="Calibri" panose="020F0502020204030204" pitchFamily="34" charset="0"/>
              </a:rPr>
              <a:t>v rámci NARP </a:t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598839" y="1916832"/>
            <a:ext cx="8153400" cy="4495800"/>
          </a:xfrm>
        </p:spPr>
        <p:txBody>
          <a:bodyPr>
            <a:normAutofit fontScale="62500" lnSpcReduction="20000"/>
          </a:bodyPr>
          <a:lstStyle/>
          <a:p>
            <a:pPr algn="just"/>
            <a:endParaRPr lang="sk-SK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Meranie OAR vo vnútornom ovzduší pracoviska v budove s pobytovými priestormi, v ktorej je umiestnená materská škola alebo škola, alebo ktorá slúži na poskytovanie sociálnych služieb alebo poskytovanie zdravotnej starostlivosti.</a:t>
            </a:r>
          </a:p>
          <a:p>
            <a:pPr algn="just"/>
            <a:endParaRPr lang="sk-SK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Danú problematiku riešila Katedra jadrovej fyziky a biofyziky v rámci medzinárodného projektu krajín V4 s názvom „</a:t>
            </a:r>
            <a:r>
              <a:rPr lang="sk-SK" b="1" dirty="0" err="1">
                <a:latin typeface="Calibri" panose="020F0502020204030204" pitchFamily="34" charset="0"/>
                <a:cs typeface="Calibri" panose="020F0502020204030204" pitchFamily="34" charset="0"/>
              </a:rPr>
              <a:t>Indoor</a:t>
            </a:r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k-SK" b="1" dirty="0" err="1">
                <a:latin typeface="Calibri" panose="020F0502020204030204" pitchFamily="34" charset="0"/>
                <a:cs typeface="Calibri" panose="020F0502020204030204" pitchFamily="34" charset="0"/>
              </a:rPr>
              <a:t>radon</a:t>
            </a:r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sk-SK" b="1" dirty="0" err="1">
                <a:latin typeface="Calibri" panose="020F0502020204030204" pitchFamily="34" charset="0"/>
                <a:cs typeface="Calibri" panose="020F0502020204030204" pitchFamily="34" charset="0"/>
              </a:rPr>
              <a:t>health</a:t>
            </a:r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 risk </a:t>
            </a:r>
            <a:r>
              <a:rPr lang="sk-SK" b="1" dirty="0" err="1">
                <a:latin typeface="Calibri" panose="020F0502020204030204" pitchFamily="34" charset="0"/>
                <a:cs typeface="Calibri" panose="020F0502020204030204" pitchFamily="34" charset="0"/>
              </a:rPr>
              <a:t>assessment</a:t>
            </a:r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k-SK" b="1" dirty="0" err="1">
                <a:latin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k-SK" b="1" dirty="0" err="1">
                <a:latin typeface="Calibri" panose="020F0502020204030204" pitchFamily="34" charset="0"/>
                <a:cs typeface="Calibri" panose="020F0502020204030204" pitchFamily="34" charset="0"/>
              </a:rPr>
              <a:t>children</a:t>
            </a:r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sk-SK" b="1" dirty="0" err="1">
                <a:latin typeface="Calibri" panose="020F0502020204030204" pitchFamily="34" charset="0"/>
                <a:cs typeface="Calibri" panose="020F0502020204030204" pitchFamily="34" charset="0"/>
              </a:rPr>
              <a:t>staff</a:t>
            </a:r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sk-SK" b="1" dirty="0" err="1">
                <a:latin typeface="Calibri" panose="020F0502020204030204" pitchFamily="34" charset="0"/>
                <a:cs typeface="Calibri" panose="020F0502020204030204" pitchFamily="34" charset="0"/>
              </a:rPr>
              <a:t>kindergartens</a:t>
            </a:r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 in V4 </a:t>
            </a:r>
            <a:r>
              <a:rPr lang="sk-SK" b="1" dirty="0" err="1">
                <a:latin typeface="Calibri" panose="020F0502020204030204" pitchFamily="34" charset="0"/>
                <a:cs typeface="Calibri" panose="020F0502020204030204" pitchFamily="34" charset="0"/>
              </a:rPr>
              <a:t>countries</a:t>
            </a:r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“.</a:t>
            </a:r>
          </a:p>
          <a:p>
            <a:pPr algn="just"/>
            <a:endParaRPr lang="sk-SK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Projekt bol venovaný meraniu koncentrácie </a:t>
            </a:r>
            <a:r>
              <a:rPr lang="sk-SK" dirty="0" err="1">
                <a:latin typeface="Calibri" panose="020F0502020204030204" pitchFamily="34" charset="0"/>
                <a:cs typeface="Calibri" panose="020F0502020204030204" pitchFamily="34" charset="0"/>
              </a:rPr>
              <a:t>Rn</a:t>
            </a:r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 a odhadu efektívnych dávok pre deti a zamestnancov v predškolských zariadeniach .</a:t>
            </a:r>
          </a:p>
          <a:p>
            <a:pPr algn="just"/>
            <a:endParaRPr lang="sk-SK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Pre potreby monitorovania </a:t>
            </a:r>
            <a:r>
              <a:rPr lang="sk-SK" dirty="0" err="1">
                <a:latin typeface="Calibri" panose="020F0502020204030204" pitchFamily="34" charset="0"/>
                <a:cs typeface="Calibri" panose="020F0502020204030204" pitchFamily="34" charset="0"/>
              </a:rPr>
              <a:t>Rn</a:t>
            </a:r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 bolo v SR vybratých 17 materských škôl. Výber bol zameraný na tie, ktoré sa nachádzali v oblasti stredného a vysokého radónového rizika podľa máp zostavených Štátnym geologickým ústavom Dionýza Štúra.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582622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k-SK" sz="3600" b="1" dirty="0">
                <a:latin typeface="Calibri" panose="020F0502020204030204" pitchFamily="34" charset="0"/>
                <a:cs typeface="Calibri" panose="020F0502020204030204" pitchFamily="34" charset="0"/>
              </a:rPr>
              <a:t>I. etapa reprezentatívneho radónového prieskumu</a:t>
            </a:r>
            <a:r>
              <a:rPr lang="sk-SK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k-SK" sz="3600" b="1" dirty="0">
                <a:latin typeface="Calibri" panose="020F0502020204030204" pitchFamily="34" charset="0"/>
                <a:cs typeface="Calibri" panose="020F0502020204030204" pitchFamily="34" charset="0"/>
              </a:rPr>
              <a:t>v rámci NARP - výsledky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612648" y="1844824"/>
            <a:ext cx="8153400" cy="4495800"/>
          </a:xfrm>
        </p:spPr>
        <p:txBody>
          <a:bodyPr>
            <a:normAutofit fontScale="62500" lnSpcReduction="20000"/>
          </a:bodyPr>
          <a:lstStyle/>
          <a:p>
            <a:pPr algn="just"/>
            <a:endParaRPr lang="sk-SK" dirty="0"/>
          </a:p>
          <a:p>
            <a:pPr algn="just"/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Na Slovensku </a:t>
            </a:r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v porovnaní s inými krajinami V4 boli zistené </a:t>
            </a:r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najvyššie koncentrácie </a:t>
            </a:r>
            <a:r>
              <a:rPr lang="sk-SK" b="1" dirty="0" err="1">
                <a:latin typeface="Calibri" panose="020F0502020204030204" pitchFamily="34" charset="0"/>
                <a:cs typeface="Calibri" panose="020F0502020204030204" pitchFamily="34" charset="0"/>
              </a:rPr>
              <a:t>Rn</a:t>
            </a:r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 v sledovaných MŠ</a:t>
            </a:r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, čo bolo spôsobené hlavne geologickým podložím a rokom výstavby.</a:t>
            </a:r>
          </a:p>
          <a:p>
            <a:pPr algn="just"/>
            <a:endParaRPr lang="sk-SK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Meranie v MŠ ukázalo na potrebu doplnkového kontinuálneho merania, resp. merania stopovými detektormi len počas pobytu osôb v týchto priestoroch. Maximá OAR v MŠ boli pozorované cez víkendy, keď boli priestory uzavreté a nevetrané. Podobne bolo tomu tak aj v období letných prázdnin.</a:t>
            </a:r>
          </a:p>
          <a:p>
            <a:pPr algn="just"/>
            <a:endParaRPr lang="sk-SK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Vetraním miestností vo väčšine MŠ klesla OAR počas pracovnej doby a priemerná OAR stanovená integrálnym meradlom neprekročila zákonom stanovenú hodnotu. </a:t>
            </a:r>
          </a:p>
          <a:p>
            <a:pPr algn="just"/>
            <a:endParaRPr lang="sk-SK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Vzhľadom na to, že u detí je zdravotné riziko ožiarenia radónom 3 až 4-krát vyššie v porovnaní s dospelými, je potrebné venovať prieskumu OAR radónu v MŠ patričnú pozornosť.</a:t>
            </a:r>
          </a:p>
        </p:txBody>
      </p:sp>
    </p:spTree>
    <p:extLst>
      <p:ext uri="{BB962C8B-B14F-4D97-AF65-F5344CB8AC3E}">
        <p14:creationId xmlns:p14="http://schemas.microsoft.com/office/powerpoint/2010/main" val="38415524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Projekt STEAM</a:t>
            </a:r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endParaRPr lang="sk-SK" dirty="0"/>
          </a:p>
          <a:p>
            <a:pPr algn="just"/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ÚVZ SR, RÚVZ BA, BB, NR a KE sa podieľali v rokoch 2020 – 2021 na informačnom programe o rizikách spojených s radónom.</a:t>
            </a:r>
          </a:p>
          <a:p>
            <a:pPr algn="just"/>
            <a:endParaRPr lang="sk-SK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Cieľom bolo zistiť úroveň informovanosti obyvateľov o problematike radónu a následne optimalizovať spôsoby oboznamovania obyvateľov o rizikách súvisiacich s radónom.</a:t>
            </a:r>
          </a:p>
          <a:p>
            <a:pPr algn="just"/>
            <a:endParaRPr lang="sk-SK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Prieskum sa uskutočňoval formou dotazníka.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535596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sk-SK" b="1" dirty="0"/>
            </a:br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Projekt STEAM</a:t>
            </a:r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- výsledky</a:t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586011" y="1700808"/>
            <a:ext cx="8153400" cy="4495800"/>
          </a:xfrm>
        </p:spPr>
        <p:txBody>
          <a:bodyPr>
            <a:normAutofit/>
          </a:bodyPr>
          <a:lstStyle/>
          <a:p>
            <a:pPr algn="just"/>
            <a:endParaRPr lang="sk-SK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Výsledky znalostí respondentov o radóne: </a:t>
            </a:r>
          </a:p>
          <a:p>
            <a:pPr lvl="1" algn="just"/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približne 10 % respondentov vie veľa o radóne</a:t>
            </a:r>
          </a:p>
          <a:p>
            <a:pPr lvl="1" algn="just"/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36 % respondentov vie o </a:t>
            </a:r>
            <a:r>
              <a:rPr lang="sk-SK" dirty="0" err="1">
                <a:latin typeface="Calibri" panose="020F0502020204030204" pitchFamily="34" charset="0"/>
                <a:cs typeface="Calibri" panose="020F0502020204030204" pitchFamily="34" charset="0"/>
              </a:rPr>
              <a:t>Rn</a:t>
            </a:r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 trochu alebo niečo</a:t>
            </a:r>
          </a:p>
          <a:p>
            <a:pPr algn="just"/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Výsledky znalostí o zdravotných účinkoch radónu:</a:t>
            </a:r>
          </a:p>
          <a:p>
            <a:pPr lvl="1" algn="just"/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9 % opýtaných má subjektívne najlepšie znalosti o </a:t>
            </a:r>
            <a:r>
              <a:rPr lang="sk-SK" dirty="0" err="1">
                <a:latin typeface="Calibri" panose="020F0502020204030204" pitchFamily="34" charset="0"/>
                <a:cs typeface="Calibri" panose="020F0502020204030204" pitchFamily="34" charset="0"/>
              </a:rPr>
              <a:t>Rn</a:t>
            </a:r>
            <a:endParaRPr lang="sk-SK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/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34 % vie trochu alebo niečo o zdravotných účinkoch</a:t>
            </a:r>
          </a:p>
          <a:p>
            <a:pPr lvl="1" algn="just"/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57 % vie málo alebo nevedia nič</a:t>
            </a:r>
          </a:p>
        </p:txBody>
      </p:sp>
    </p:spTree>
    <p:extLst>
      <p:ext uri="{BB962C8B-B14F-4D97-AF65-F5344CB8AC3E}">
        <p14:creationId xmlns:p14="http://schemas.microsoft.com/office/powerpoint/2010/main" val="5995480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Usmernenie ÚVZ SR z 18.12.2025 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595877" y="1988840"/>
            <a:ext cx="8153400" cy="44958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Podľa § 127 ods. 1 zákona o radiačnej ochrane </a:t>
            </a:r>
            <a:r>
              <a:rPr lang="sk-SK" b="1" u="sng" dirty="0">
                <a:latin typeface="Calibri" panose="020F0502020204030204" pitchFamily="34" charset="0"/>
                <a:cs typeface="Calibri" panose="020F0502020204030204" pitchFamily="34" charset="0"/>
              </a:rPr>
              <a:t>merania objemovej aktivity </a:t>
            </a:r>
            <a:r>
              <a:rPr lang="sk-SK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radónu</a:t>
            </a:r>
            <a:r>
              <a:rPr lang="sk-SK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vo vnútornom ovzduší budovy podľa § 124 ods. 1 písm. c) </a:t>
            </a:r>
            <a:r>
              <a:rPr lang="sk-SK" b="1" u="sng" dirty="0">
                <a:latin typeface="Calibri" panose="020F0502020204030204" pitchFamily="34" charset="0"/>
                <a:cs typeface="Calibri" panose="020F0502020204030204" pitchFamily="34" charset="0"/>
              </a:rPr>
              <a:t>je povinný zabezpečiť vlastník budovy, v ktorej je umiestnená materská škola alebo škola.</a:t>
            </a:r>
          </a:p>
          <a:p>
            <a:pPr marL="0" indent="0" algn="just">
              <a:buNone/>
            </a:pPr>
            <a:endParaRPr lang="sk-SK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Budova, ktorá spĺňa náležitosti pracoviska s ožiarením </a:t>
            </a:r>
            <a:r>
              <a:rPr lang="sk-SK" dirty="0" err="1">
                <a:latin typeface="Calibri" panose="020F0502020204030204" pitchFamily="34" charset="0"/>
                <a:cs typeface="Calibri" panose="020F0502020204030204" pitchFamily="34" charset="0"/>
              </a:rPr>
              <a:t>radónom</a:t>
            </a:r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 je definovaná v § 124 ods. 1 písm. c) – pracovisko v budove s pobytovými priestormi, v ktorej je umiestnená materská škola alebo škola, vzťahuje sa na:</a:t>
            </a:r>
          </a:p>
          <a:p>
            <a:pPr lvl="1" algn="just"/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pracovisko, ktoré má steny </a:t>
            </a:r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a je umiestnené </a:t>
            </a:r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v podzemnom podlaží </a:t>
            </a:r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budovy alebo </a:t>
            </a:r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prvom nadzemnom podlaží budovy,</a:t>
            </a:r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1" algn="just"/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okrem pracoviska v prvom nadzemnom podlaží budovy, ktoré je </a:t>
            </a:r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od povrchu zeme oddeľuje vrstva voľne </a:t>
            </a:r>
            <a:r>
              <a:rPr lang="sk-SK" b="1" dirty="0" err="1">
                <a:latin typeface="Calibri" panose="020F0502020204030204" pitchFamily="34" charset="0"/>
                <a:cs typeface="Calibri" panose="020F0502020204030204" pitchFamily="34" charset="0"/>
              </a:rPr>
              <a:t>prúdiaceho</a:t>
            </a:r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 vzduchu </a:t>
            </a:r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alebo </a:t>
            </a:r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podpivničenej budove </a:t>
            </a:r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v celom pôdoryse pracoviska a zabezpečenej </a:t>
            </a:r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proti prenikaniu vzduchu z podzemného podlažia</a:t>
            </a:r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0380583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Usmernenie ÚVZ SR z 18.12.2025 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495300" y="1988840"/>
            <a:ext cx="8153400" cy="44958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Merania radónu </a:t>
            </a:r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môžu vykonávať subjekty, ktoré sú držiteľmi registrácie</a:t>
            </a:r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 na stanovenie radónového indexu pozemku a stanovenie ožiarenia z prírodného zdroja ionizujúceho žiarenia v stavbe.</a:t>
            </a:r>
          </a:p>
          <a:p>
            <a:pPr marL="0" indent="0" algn="just">
              <a:buNone/>
            </a:pPr>
            <a:endParaRPr lang="sk-SK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Zoznam subjektov </a:t>
            </a:r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je </a:t>
            </a:r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na stránke ÚVZ SR.</a:t>
            </a:r>
          </a:p>
          <a:p>
            <a:pPr marL="0" indent="0" algn="just">
              <a:buNone/>
            </a:pPr>
            <a:endParaRPr lang="sk-SK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V súčasnosti </a:t>
            </a:r>
            <a:r>
              <a:rPr lang="sk-SK" b="1" u="sng" dirty="0">
                <a:latin typeface="Calibri" panose="020F0502020204030204" pitchFamily="34" charset="0"/>
                <a:cs typeface="Calibri" panose="020F0502020204030204" pitchFamily="34" charset="0"/>
              </a:rPr>
              <a:t>nie je exaktne definovaný časový rámec</a:t>
            </a:r>
            <a:r>
              <a:rPr lang="sk-SK" u="sng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v ktorom má byť splnená povinnosť vykonania meraní na stanovenie </a:t>
            </a:r>
            <a:r>
              <a:rPr lang="sk-SK" dirty="0" err="1">
                <a:latin typeface="Calibri" panose="020F0502020204030204" pitchFamily="34" charset="0"/>
                <a:cs typeface="Calibri" panose="020F0502020204030204" pitchFamily="34" charset="0"/>
              </a:rPr>
              <a:t>radónu</a:t>
            </a:r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 v budovách uvedených v § 124 ods. 1 písm. c) radiačného zákona a nie je stanovená lehota, kedy je možné udeliť sankciu voči dotknutým subjektom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2322466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99D38C-ECB1-A893-5721-BA73B66C5E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C88433-F444-30D2-A790-646D842C1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Usmernenie ÚVZ SR z 18.12.2025 </a:t>
            </a:r>
          </a:p>
        </p:txBody>
      </p:sp>
      <p:sp>
        <p:nvSpPr>
          <p:cNvPr id="3" name="Zástupný symbol obsahu 2">
            <a:extLst>
              <a:ext uri="{FF2B5EF4-FFF2-40B4-BE49-F238E27FC236}">
                <a16:creationId xmlns:a16="http://schemas.microsoft.com/office/drawing/2014/main" id="{0DE7198C-2A4C-2B66-728C-4693AF0250F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95300" y="1628800"/>
            <a:ext cx="8270748" cy="2448272"/>
          </a:xfrm>
        </p:spPr>
        <p:txBody>
          <a:bodyPr>
            <a:normAutofit/>
          </a:bodyPr>
          <a:lstStyle/>
          <a:p>
            <a:pPr algn="just"/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V súčasnosti ÚVZ SR </a:t>
            </a:r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zahájil proces prípravy na prvé merania radónu v školách a materských školách</a:t>
            </a:r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, nastavuje postupy merania tak, aby boli dotknuté inštitúcie čo najmenej finančne a organizačne zaťažené.</a:t>
            </a:r>
          </a:p>
        </p:txBody>
      </p:sp>
      <p:pic>
        <p:nvPicPr>
          <p:cNvPr id="2052" name="Picture 4" descr="Nebezpečný plyn RADÓN – báť sa alebo sa nebáť?">
            <a:extLst>
              <a:ext uri="{FF2B5EF4-FFF2-40B4-BE49-F238E27FC236}">
                <a16:creationId xmlns:a16="http://schemas.microsoft.com/office/drawing/2014/main" id="{828F7BC3-4DEF-4F57-7A47-558BC2B741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3479946"/>
            <a:ext cx="3851920" cy="3378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33483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BCBEB2-7BAD-8AD2-3E31-C6CE5A5CD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88640"/>
            <a:ext cx="8423848" cy="990600"/>
          </a:xfrm>
        </p:spPr>
        <p:txBody>
          <a:bodyPr>
            <a:normAutofit fontScale="90000"/>
          </a:bodyPr>
          <a:lstStyle/>
          <a:p>
            <a:r>
              <a:rPr lang="sk-SK" sz="2400" b="1" dirty="0">
                <a:latin typeface="Calibri" panose="020F0502020204030204" pitchFamily="34" charset="0"/>
                <a:cs typeface="Calibri" panose="020F0502020204030204" pitchFamily="34" charset="0"/>
              </a:rPr>
              <a:t>Držitelia registrácie na stanovenie radónového indexu pozemku a stanovenie ožiarenia z prírodného zdroja ionizujúceho žiarenia v stavbe</a:t>
            </a:r>
          </a:p>
        </p:txBody>
      </p:sp>
      <p:pic>
        <p:nvPicPr>
          <p:cNvPr id="11" name="Obrázok 10">
            <a:extLst>
              <a:ext uri="{FF2B5EF4-FFF2-40B4-BE49-F238E27FC236}">
                <a16:creationId xmlns:a16="http://schemas.microsoft.com/office/drawing/2014/main" id="{B7E2A67C-82D4-6EFA-B52F-9789576FC37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3226" t="12200" r="24013" b="3801"/>
          <a:stretch>
            <a:fillRect/>
          </a:stretch>
        </p:blipFill>
        <p:spPr>
          <a:xfrm>
            <a:off x="1619672" y="1535968"/>
            <a:ext cx="5904656" cy="5287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3011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A5E02F-812B-7219-730F-5E372404B6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C73501-214A-6229-E847-212F641C9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228600"/>
            <a:ext cx="8423848" cy="990600"/>
          </a:xfrm>
        </p:spPr>
        <p:txBody>
          <a:bodyPr>
            <a:normAutofit fontScale="90000"/>
          </a:bodyPr>
          <a:lstStyle/>
          <a:p>
            <a:r>
              <a:rPr lang="sk-SK" sz="2400" b="1" dirty="0">
                <a:latin typeface="Calibri" panose="020F0502020204030204" pitchFamily="34" charset="0"/>
                <a:cs typeface="Calibri" panose="020F0502020204030204" pitchFamily="34" charset="0"/>
              </a:rPr>
              <a:t>Držitelia registrácie na stanovenie radónového indexu pozemku a stanovenie ožiarenia z prírodného zdroja ionizujúceho žiarenia v stavbe</a:t>
            </a:r>
          </a:p>
        </p:txBody>
      </p:sp>
      <p:pic>
        <p:nvPicPr>
          <p:cNvPr id="4" name="Obrázok 3">
            <a:extLst>
              <a:ext uri="{FF2B5EF4-FFF2-40B4-BE49-F238E27FC236}">
                <a16:creationId xmlns:a16="http://schemas.microsoft.com/office/drawing/2014/main" id="{DE53DE06-05A4-9D86-A66F-A13E91DFD14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3226" t="12200" r="24013" b="23401"/>
          <a:stretch>
            <a:fillRect/>
          </a:stretch>
        </p:blipFill>
        <p:spPr>
          <a:xfrm>
            <a:off x="900136" y="1587437"/>
            <a:ext cx="7343728" cy="5041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0988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sk-SK" sz="5400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Ďakujem za pozornosť </a:t>
            </a:r>
            <a:r>
              <a:rPr lang="sk-SK" sz="5400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.</a:t>
            </a:r>
            <a:endParaRPr lang="sk-SK" sz="5400" b="1" dirty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074" name="Picture 2" descr="MAPA SMRTI V týchto LOKALITÁCH je vyššie riziko RAKOVINY! Šokujúci dôvod:  RADIOAKTIVITA! Vieme, ako sa voči tomu brániť | Regióny.sk">
            <a:extLst>
              <a:ext uri="{FF2B5EF4-FFF2-40B4-BE49-F238E27FC236}">
                <a16:creationId xmlns:a16="http://schemas.microsoft.com/office/drawing/2014/main" id="{0E671C42-815B-30DD-1F62-2BAF0C666F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9996" y="3004026"/>
            <a:ext cx="4644008" cy="3091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8442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err="1">
                <a:latin typeface="Calibri" panose="020F0502020204030204" pitchFamily="34" charset="0"/>
                <a:cs typeface="Calibri" panose="020F0502020204030204" pitchFamily="34" charset="0"/>
              </a:rPr>
              <a:t>Radón</a:t>
            </a:r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 a jeho vlastnosti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495300" y="1844824"/>
            <a:ext cx="8153400" cy="4495800"/>
          </a:xfrm>
        </p:spPr>
        <p:txBody>
          <a:bodyPr>
            <a:normAutofit/>
          </a:bodyPr>
          <a:lstStyle/>
          <a:p>
            <a:pPr algn="just"/>
            <a:endParaRPr lang="sk-SK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prirodzená súčasť vzduchu, ktorý dýchame</a:t>
            </a:r>
          </a:p>
          <a:p>
            <a:pPr algn="just"/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rádioaktívny plyn bez zápachu a bez farby</a:t>
            </a:r>
          </a:p>
          <a:p>
            <a:pPr algn="just"/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vzniká postupnou rádioaktívnou premenou uránu, ktorý sa vyskytuje v zemskej kôre</a:t>
            </a:r>
          </a:p>
          <a:p>
            <a:pPr algn="just"/>
            <a:r>
              <a:rPr lang="sk-SK" dirty="0" err="1">
                <a:latin typeface="Calibri" panose="020F0502020204030204" pitchFamily="34" charset="0"/>
                <a:cs typeface="Calibri" panose="020F0502020204030204" pitchFamily="34" charset="0"/>
              </a:rPr>
              <a:t>radón</a:t>
            </a:r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 sa z hornín uvoľňuje do pôdneho vzduchu, pričom dochádza k jeho premene na ďalšie rádioaktívne prvky</a:t>
            </a:r>
          </a:p>
        </p:txBody>
      </p:sp>
    </p:spTree>
    <p:extLst>
      <p:ext uri="{BB962C8B-B14F-4D97-AF65-F5344CB8AC3E}">
        <p14:creationId xmlns:p14="http://schemas.microsoft.com/office/powerpoint/2010/main" val="4268167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241497-3AF0-8920-4710-3E5016F6EA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662FB39-9A13-8E03-B51F-E968AAA1D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err="1">
                <a:latin typeface="Calibri" panose="020F0502020204030204" pitchFamily="34" charset="0"/>
                <a:cs typeface="Calibri" panose="020F0502020204030204" pitchFamily="34" charset="0"/>
              </a:rPr>
              <a:t>Radón</a:t>
            </a:r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 a jeho vlastnosti</a:t>
            </a:r>
          </a:p>
        </p:txBody>
      </p:sp>
      <p:pic>
        <p:nvPicPr>
          <p:cNvPr id="1026" name="Picture 2" descr="Radón v dome – čo by ste mali vedieť | Gawaplast">
            <a:extLst>
              <a:ext uri="{FF2B5EF4-FFF2-40B4-BE49-F238E27FC236}">
                <a16:creationId xmlns:a16="http://schemas.microsoft.com/office/drawing/2014/main" id="{19EE51F3-7FEE-9827-5E8F-E0C69242A8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712393"/>
            <a:ext cx="4896544" cy="4896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6464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Riziko </a:t>
            </a:r>
            <a:r>
              <a:rPr lang="sk-SK" b="1" dirty="0" err="1">
                <a:latin typeface="Calibri" panose="020F0502020204030204" pitchFamily="34" charset="0"/>
                <a:cs typeface="Calibri" panose="020F0502020204030204" pitchFamily="34" charset="0"/>
              </a:rPr>
              <a:t>radónu</a:t>
            </a:r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 a jeho vplyv na zdravie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495300" y="1988840"/>
            <a:ext cx="8153400" cy="4495800"/>
          </a:xfrm>
        </p:spPr>
        <p:txBody>
          <a:bodyPr>
            <a:normAutofit fontScale="92500" lnSpcReduction="20000"/>
          </a:bodyPr>
          <a:lstStyle/>
          <a:p>
            <a:pPr algn="just"/>
            <a:endParaRPr lang="sk-SK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klasifikovaný ako karcinogén triedy A1 </a:t>
            </a:r>
          </a:p>
          <a:p>
            <a:pPr algn="just"/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premieňa sa na polónium, bizmut a olovo</a:t>
            </a:r>
          </a:p>
          <a:p>
            <a:pPr algn="just"/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tieto prvky sa pri vdychovaní vzduchu zachytávajú v dýchacích cestách vo forme kovových častíc, tým môže dochádzať k vystaveniu organizmu ionizujúcemu žiareniu a poškodeniu tkaniva s následkom potenciálneho vzniku rakoviny pľúc</a:t>
            </a:r>
          </a:p>
          <a:p>
            <a:pPr algn="just"/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doba, kedy sa rakovina začne naplno prejavovať, môže trvať desiatky rokov</a:t>
            </a:r>
          </a:p>
          <a:p>
            <a:pPr algn="just"/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spoločné pôsobenie radónu a fajčenia zosilňuje škodlivý účinok na zdravie</a:t>
            </a:r>
          </a:p>
        </p:txBody>
      </p:sp>
    </p:spTree>
    <p:extLst>
      <p:ext uri="{BB962C8B-B14F-4D97-AF65-F5344CB8AC3E}">
        <p14:creationId xmlns:p14="http://schemas.microsoft.com/office/powerpoint/2010/main" val="2672526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Riziko </a:t>
            </a:r>
            <a:r>
              <a:rPr lang="sk-SK" b="1" dirty="0" err="1">
                <a:latin typeface="Calibri" panose="020F0502020204030204" pitchFamily="34" charset="0"/>
                <a:cs typeface="Calibri" panose="020F0502020204030204" pitchFamily="34" charset="0"/>
              </a:rPr>
              <a:t>radónu</a:t>
            </a:r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 a jeho vplyv na zdravie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395536" y="1988840"/>
            <a:ext cx="8153400" cy="4495800"/>
          </a:xfrm>
        </p:spPr>
        <p:txBody>
          <a:bodyPr>
            <a:normAutofit/>
          </a:bodyPr>
          <a:lstStyle/>
          <a:p>
            <a:pPr algn="just"/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Na minimalizáciu zdravotných rizík súvisiacich s ožiarením radónom navrhla SZO ustanovenie referenčnej úrovne objemovej aktivity radónu pre pobytové priestory </a:t>
            </a:r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100 Bq.m</a:t>
            </a:r>
            <a:r>
              <a:rPr lang="sk-SK" b="1" baseline="30000" dirty="0">
                <a:latin typeface="Calibri" panose="020F0502020204030204" pitchFamily="34" charset="0"/>
                <a:cs typeface="Calibri" panose="020F0502020204030204" pitchFamily="34" charset="0"/>
              </a:rPr>
              <a:t>-3</a:t>
            </a:r>
            <a:endParaRPr lang="sk-SK" baseline="30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V prípadoch, kedy táto hodnota nemôže byť dosiahnutá z dôvodu individuálnych a špecifických geologických podmienok jednotlivých krajín, zvolená referenčná úroveň objemovej aktivity radónu by nemala prekročiť hodnotu </a:t>
            </a:r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300 Bq.m</a:t>
            </a:r>
            <a:r>
              <a:rPr lang="sk-SK" b="1" baseline="30000" dirty="0">
                <a:latin typeface="Calibri" panose="020F0502020204030204" pitchFamily="34" charset="0"/>
                <a:cs typeface="Calibri" panose="020F0502020204030204" pitchFamily="34" charset="0"/>
              </a:rPr>
              <a:t>-3</a:t>
            </a:r>
            <a:endParaRPr lang="sk-SK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430997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Legislatíva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495300" y="2060848"/>
            <a:ext cx="8153400" cy="4495800"/>
          </a:xfrm>
        </p:spPr>
        <p:txBody>
          <a:bodyPr>
            <a:noAutofit/>
          </a:bodyPr>
          <a:lstStyle/>
          <a:p>
            <a:pPr algn="just"/>
            <a:r>
              <a:rPr lang="sk-SK" sz="2300" dirty="0">
                <a:latin typeface="Calibri" panose="020F0502020204030204" pitchFamily="34" charset="0"/>
                <a:cs typeface="Calibri" panose="020F0502020204030204" pitchFamily="34" charset="0"/>
              </a:rPr>
              <a:t>od roku 1992 je v SR regulované gama žiarenie zo stavebných materiálov  (</a:t>
            </a:r>
            <a:r>
              <a:rPr lang="sk-SK" sz="2300" b="1" dirty="0">
                <a:latin typeface="Calibri" panose="020F0502020204030204" pitchFamily="34" charset="0"/>
                <a:cs typeface="Calibri" panose="020F0502020204030204" pitchFamily="34" charset="0"/>
              </a:rPr>
              <a:t>vyhláška MZ SR č. 406/1992 </a:t>
            </a:r>
            <a:r>
              <a:rPr lang="sk-SK" sz="2300" b="1" dirty="0" err="1">
                <a:latin typeface="Calibri" panose="020F0502020204030204" pitchFamily="34" charset="0"/>
                <a:cs typeface="Calibri" panose="020F0502020204030204" pitchFamily="34" charset="0"/>
              </a:rPr>
              <a:t>Z.z</a:t>
            </a:r>
            <a:r>
              <a:rPr lang="sk-SK" sz="2300" dirty="0">
                <a:latin typeface="Calibri" panose="020F0502020204030204" pitchFamily="34" charset="0"/>
                <a:cs typeface="Calibri" panose="020F0502020204030204" pitchFamily="34" charset="0"/>
              </a:rPr>
              <a:t>.)</a:t>
            </a:r>
          </a:p>
          <a:p>
            <a:pPr algn="just"/>
            <a:r>
              <a:rPr lang="sk-SK" sz="2300" b="1" dirty="0">
                <a:latin typeface="Calibri" panose="020F0502020204030204" pitchFamily="34" charset="0"/>
                <a:cs typeface="Calibri" panose="020F0502020204030204" pitchFamily="34" charset="0"/>
              </a:rPr>
              <a:t>zákonom č. 87/2018 </a:t>
            </a:r>
            <a:r>
              <a:rPr lang="sk-SK" sz="2300" dirty="0">
                <a:latin typeface="Calibri" panose="020F0502020204030204" pitchFamily="34" charset="0"/>
                <a:cs typeface="Calibri" panose="020F0502020204030204" pitchFamily="34" charset="0"/>
              </a:rPr>
              <a:t>Z. z. o radiačnej ochrane bola ustanovená referenčná úroveň pre objemovú aktivitu radónu na pracovisku a v pobytových priestoroch 300 Bq.m</a:t>
            </a:r>
            <a:r>
              <a:rPr lang="sk-SK" sz="23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-3</a:t>
            </a:r>
            <a:r>
              <a:rPr lang="sk-SK" sz="2300" dirty="0">
                <a:latin typeface="Calibri" panose="020F0502020204030204" pitchFamily="34" charset="0"/>
                <a:cs typeface="Calibri" panose="020F0502020204030204" pitchFamily="34" charset="0"/>
              </a:rPr>
              <a:t> za kalendárny rok</a:t>
            </a:r>
          </a:p>
          <a:p>
            <a:pPr algn="just"/>
            <a:r>
              <a:rPr lang="sk-SK" sz="2300" b="1" dirty="0">
                <a:latin typeface="Calibri" panose="020F0502020204030204" pitchFamily="34" charset="0"/>
                <a:cs typeface="Calibri" panose="020F0502020204030204" pitchFamily="34" charset="0"/>
              </a:rPr>
              <a:t>novela zákona 87/2018  </a:t>
            </a:r>
            <a:r>
              <a:rPr lang="sk-SK" sz="2300" b="1" dirty="0" err="1">
                <a:latin typeface="Calibri" panose="020F0502020204030204" pitchFamily="34" charset="0"/>
                <a:cs typeface="Calibri" panose="020F0502020204030204" pitchFamily="34" charset="0"/>
              </a:rPr>
              <a:t>Z.z</a:t>
            </a:r>
            <a:r>
              <a:rPr lang="sk-SK" sz="2300" b="1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sk-SK" sz="2300" dirty="0">
                <a:latin typeface="Calibri" panose="020F0502020204030204" pitchFamily="34" charset="0"/>
                <a:cs typeface="Calibri" panose="020F0502020204030204" pitchFamily="34" charset="0"/>
              </a:rPr>
              <a:t>(zákon č. 119/2023 Z. z.) s účinnosťou od 15. apríla 2023</a:t>
            </a:r>
          </a:p>
          <a:p>
            <a:pPr algn="just"/>
            <a:r>
              <a:rPr lang="sk-SK" sz="2300" b="1" dirty="0">
                <a:latin typeface="Calibri" panose="020F0502020204030204" pitchFamily="34" charset="0"/>
                <a:cs typeface="Calibri" panose="020F0502020204030204" pitchFamily="34" charset="0"/>
              </a:rPr>
              <a:t>vyhláška MZ SR č. 57/2024 </a:t>
            </a:r>
            <a:r>
              <a:rPr lang="sk-SK" sz="2300" b="1" dirty="0" err="1">
                <a:latin typeface="Calibri" panose="020F0502020204030204" pitchFamily="34" charset="0"/>
                <a:cs typeface="Calibri" panose="020F0502020204030204" pitchFamily="34" charset="0"/>
              </a:rPr>
              <a:t>Z.z</a:t>
            </a:r>
            <a:r>
              <a:rPr lang="sk-SK" sz="23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sk-SK" sz="2300" dirty="0">
                <a:latin typeface="Calibri" panose="020F0502020204030204" pitchFamily="34" charset="0"/>
                <a:cs typeface="Calibri" panose="020F0502020204030204" pitchFamily="34" charset="0"/>
              </a:rPr>
              <a:t>, ktorou sa ustanovujú podrobnosti o obmedzovaní ožiarenia pracovníkov a obyvateľov z prírodných zdrojov ionizujúceho žiarenia</a:t>
            </a:r>
            <a:endParaRPr lang="sk-SK" sz="23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sk-SK" sz="2300" b="1" dirty="0">
                <a:latin typeface="Calibri" panose="020F0502020204030204" pitchFamily="34" charset="0"/>
                <a:cs typeface="Calibri" panose="020F0502020204030204" pitchFamily="34" charset="0"/>
              </a:rPr>
              <a:t>NARP 2020-2026</a:t>
            </a:r>
          </a:p>
        </p:txBody>
      </p:sp>
    </p:spTree>
    <p:extLst>
      <p:ext uri="{BB962C8B-B14F-4D97-AF65-F5344CB8AC3E}">
        <p14:creationId xmlns:p14="http://schemas.microsoft.com/office/powerpoint/2010/main" val="3348973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Prieskumy</a:t>
            </a:r>
            <a:endParaRPr lang="sk-SK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581084" y="1988840"/>
            <a:ext cx="8153400" cy="44958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Prvý celoslovenský </a:t>
            </a:r>
            <a:r>
              <a:rPr lang="sk-SK" b="1" dirty="0" err="1">
                <a:latin typeface="Calibri" panose="020F0502020204030204" pitchFamily="34" charset="0"/>
                <a:cs typeface="Calibri" panose="020F0502020204030204" pitchFamily="34" charset="0"/>
              </a:rPr>
              <a:t>radónový</a:t>
            </a:r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 prieskum</a:t>
            </a:r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 bol realizovaný na území SR začiatkom roka 1991 v 4 000 vybraných domácnostiach, </a:t>
            </a:r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v 1 000 vybraných školách a škôlkach</a:t>
            </a:r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 a 12 vybraných kúpeľoch. Spolu s detektormi boli distribuované aj dotazníky s cieľom získať detailné informácie o každom vybranom priestore. </a:t>
            </a:r>
          </a:p>
          <a:p>
            <a:pPr algn="just"/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Výsledky:</a:t>
            </a:r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1" algn="just"/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Aritmetický priemer ekvivalentnej objemovej aktivity radónu za rok sa pohyboval na úrovni 86 Bq.m</a:t>
            </a:r>
            <a:r>
              <a:rPr lang="sk-SK" baseline="30000" dirty="0">
                <a:latin typeface="Calibri" panose="020F0502020204030204" pitchFamily="34" charset="0"/>
                <a:cs typeface="Calibri" panose="020F0502020204030204" pitchFamily="34" charset="0"/>
              </a:rPr>
              <a:t>-3</a:t>
            </a:r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lvl="1" algn="just"/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V 88,6 % vybraných priestorov sa priemerná ekvivalentná objemová aktivita radónu za rok pohybovala pod hodnotou 200 Bq.m</a:t>
            </a:r>
            <a:r>
              <a:rPr lang="sk-SK" baseline="30000" dirty="0">
                <a:latin typeface="Calibri" panose="020F0502020204030204" pitchFamily="34" charset="0"/>
                <a:cs typeface="Calibri" panose="020F0502020204030204" pitchFamily="34" charset="0"/>
              </a:rPr>
              <a:t>-3</a:t>
            </a:r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56674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sk-SK" b="1" dirty="0"/>
            </a:br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Pilotný </a:t>
            </a:r>
            <a:r>
              <a:rPr lang="sk-SK" b="1" dirty="0" err="1">
                <a:latin typeface="Calibri" panose="020F0502020204030204" pitchFamily="34" charset="0"/>
                <a:cs typeface="Calibri" panose="020F0502020204030204" pitchFamily="34" charset="0"/>
              </a:rPr>
              <a:t>radónový</a:t>
            </a:r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 prieskum</a:t>
            </a:r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513751" y="198884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sk-SK" sz="3800" dirty="0">
                <a:latin typeface="Calibri" panose="020F0502020204030204" pitchFamily="34" charset="0"/>
                <a:cs typeface="Calibri" panose="020F0502020204030204" pitchFamily="34" charset="0"/>
              </a:rPr>
              <a:t>Na prieskume sa podieľali ÚVZ SR, RÚVZ BA, BB, NR a KE v rokoch 2020 – 2021, </a:t>
            </a:r>
          </a:p>
          <a:p>
            <a:pPr algn="just"/>
            <a:r>
              <a:rPr lang="sk-SK" sz="3800" dirty="0">
                <a:latin typeface="Calibri" panose="020F0502020204030204" pitchFamily="34" charset="0"/>
                <a:cs typeface="Calibri" panose="020F0502020204030204" pitchFamily="34" charset="0"/>
              </a:rPr>
              <a:t>prieskum bol vykonávaný v lokalitách, ktoré boli vybraté na základe výsledkov prvotného </a:t>
            </a:r>
            <a:r>
              <a:rPr lang="sk-SK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Rn</a:t>
            </a:r>
            <a:r>
              <a:rPr lang="sk-SK" sz="3800" dirty="0">
                <a:latin typeface="Calibri" panose="020F0502020204030204" pitchFamily="34" charset="0"/>
                <a:cs typeface="Calibri" panose="020F0502020204030204" pitchFamily="34" charset="0"/>
              </a:rPr>
              <a:t> prieskumu, ktorý bol realizovaný koncom minulého storočia (v 90. rokoch),</a:t>
            </a:r>
          </a:p>
          <a:p>
            <a:pPr algn="just"/>
            <a:r>
              <a:rPr lang="sk-SK" sz="3800" dirty="0">
                <a:latin typeface="Calibri" panose="020F0502020204030204" pitchFamily="34" charset="0"/>
                <a:cs typeface="Calibri" panose="020F0502020204030204" pitchFamily="34" charset="0"/>
              </a:rPr>
              <a:t>bolo vybratých 18 okresoch SR  (172 domov a 300 miestností) s vyššou pravdepodobnosťou výskytu </a:t>
            </a:r>
            <a:r>
              <a:rPr lang="sk-SK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Rn</a:t>
            </a:r>
            <a:r>
              <a:rPr lang="sk-SK" sz="3800" dirty="0">
                <a:latin typeface="Calibri" panose="020F0502020204030204" pitchFamily="34" charset="0"/>
                <a:cs typeface="Calibri" panose="020F0502020204030204" pitchFamily="34" charset="0"/>
              </a:rPr>
              <a:t> na meranie </a:t>
            </a:r>
            <a:r>
              <a:rPr lang="sk-SK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Rn</a:t>
            </a:r>
            <a:r>
              <a:rPr lang="sk-SK" sz="3800" dirty="0">
                <a:latin typeface="Calibri" panose="020F0502020204030204" pitchFamily="34" charset="0"/>
                <a:cs typeface="Calibri" panose="020F0502020204030204" pitchFamily="34" charset="0"/>
              </a:rPr>
              <a:t> v ovzduší domov a gama žiarenia zo stavebných materiálov,</a:t>
            </a:r>
          </a:p>
          <a:p>
            <a:pPr algn="just"/>
            <a:r>
              <a:rPr lang="sk-SK" sz="3800" dirty="0">
                <a:latin typeface="Calibri" panose="020F0502020204030204" pitchFamily="34" charset="0"/>
                <a:cs typeface="Calibri" panose="020F0502020204030204" pitchFamily="34" charset="0"/>
              </a:rPr>
              <a:t>meranie bolo zamerané na rodinné domy, ktoré sú trvalo obývané rodinami s deťmi do 18 rokov.</a:t>
            </a:r>
          </a:p>
          <a:p>
            <a:pPr marL="0" indent="0">
              <a:buNone/>
            </a:pPr>
            <a:endParaRPr lang="sk-SK" sz="3800" b="1" dirty="0"/>
          </a:p>
        </p:txBody>
      </p:sp>
    </p:spTree>
    <p:extLst>
      <p:ext uri="{BB962C8B-B14F-4D97-AF65-F5344CB8AC3E}">
        <p14:creationId xmlns:p14="http://schemas.microsoft.com/office/powerpoint/2010/main" val="16681777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Pilotný </a:t>
            </a:r>
            <a:r>
              <a:rPr lang="sk-SK" b="1" dirty="0" err="1">
                <a:latin typeface="Calibri" panose="020F0502020204030204" pitchFamily="34" charset="0"/>
                <a:cs typeface="Calibri" panose="020F0502020204030204" pitchFamily="34" charset="0"/>
              </a:rPr>
              <a:t>radónový</a:t>
            </a:r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 prieskum - výsledky</a:t>
            </a:r>
            <a:endParaRPr lang="sk-SK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endParaRPr lang="sk-SK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V zimnom </a:t>
            </a:r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období bola referenčná úroveň OAR 300 </a:t>
            </a:r>
            <a:r>
              <a:rPr lang="sk-SK" sz="3200" dirty="0">
                <a:latin typeface="Calibri" panose="020F0502020204030204" pitchFamily="34" charset="0"/>
                <a:cs typeface="Calibri" panose="020F0502020204030204" pitchFamily="34" charset="0"/>
              </a:rPr>
              <a:t>Bq.m</a:t>
            </a:r>
            <a:r>
              <a:rPr lang="sk-SK" sz="32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-3 </a:t>
            </a:r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za kalendárny rok </a:t>
            </a:r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prekročená</a:t>
            </a:r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 v 58 miestnostiach, čo predstavuje </a:t>
            </a:r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19,7 %</a:t>
            </a:r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 zo všetkých miestností,</a:t>
            </a:r>
          </a:p>
          <a:p>
            <a:pPr algn="just"/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v letnom </a:t>
            </a:r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období bola referenčná úroveň </a:t>
            </a:r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prekročená</a:t>
            </a:r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 v 33 sledovaných miestnostiach, čo zodpovedá </a:t>
            </a:r>
            <a:r>
              <a:rPr lang="sk-SK" b="1" dirty="0">
                <a:latin typeface="Calibri" panose="020F0502020204030204" pitchFamily="34" charset="0"/>
                <a:cs typeface="Calibri" panose="020F0502020204030204" pitchFamily="34" charset="0"/>
              </a:rPr>
              <a:t>11 %</a:t>
            </a:r>
            <a:r>
              <a:rPr lang="sk-SK" dirty="0">
                <a:latin typeface="Calibri" panose="020F0502020204030204" pitchFamily="34" charset="0"/>
                <a:cs typeface="Calibri" panose="020F0502020204030204" pitchFamily="34" charset="0"/>
              </a:rPr>
              <a:t> z celkového počtu sledovaných miestností.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1404124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ežný">
  <a:themeElements>
    <a:clrScheme name="Bežný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Bežný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ežný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531</TotalTime>
  <Words>1251</Words>
  <Application>Microsoft Office PowerPoint</Application>
  <PresentationFormat>Prezentácia na obrazovke (4:3)</PresentationFormat>
  <Paragraphs>91</Paragraphs>
  <Slides>19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19</vt:i4>
      </vt:variant>
    </vt:vector>
  </HeadingPairs>
  <TitlesOfParts>
    <vt:vector size="25" baseType="lpstr">
      <vt:lpstr>Arial</vt:lpstr>
      <vt:lpstr>Calibri</vt:lpstr>
      <vt:lpstr>Tw Cen MT</vt:lpstr>
      <vt:lpstr>Wingdings</vt:lpstr>
      <vt:lpstr>Wingdings 2</vt:lpstr>
      <vt:lpstr>Bežný</vt:lpstr>
      <vt:lpstr>Informácia o priebežnom plnení úloh vyplývajúcich  z NARP SR 2020 - 2026</vt:lpstr>
      <vt:lpstr>Radón a jeho vlastnosti</vt:lpstr>
      <vt:lpstr>Radón a jeho vlastnosti</vt:lpstr>
      <vt:lpstr>Riziko radónu a jeho vplyv na zdravie</vt:lpstr>
      <vt:lpstr>Riziko radónu a jeho vplyv na zdravie</vt:lpstr>
      <vt:lpstr>Legislatíva</vt:lpstr>
      <vt:lpstr>Prieskumy</vt:lpstr>
      <vt:lpstr> Pilotný radónový prieskum  </vt:lpstr>
      <vt:lpstr>Pilotný radónový prieskum - výsledky</vt:lpstr>
      <vt:lpstr> I. etapa reprezentatívneho radónového prieskumu v rámci NARP  </vt:lpstr>
      <vt:lpstr>I. etapa reprezentatívneho radónového prieskumu v rámci NARP - výsledky</vt:lpstr>
      <vt:lpstr> Projekt STEAM  </vt:lpstr>
      <vt:lpstr> Projekt STEAM - výsledky </vt:lpstr>
      <vt:lpstr>Usmernenie ÚVZ SR z 18.12.2025 </vt:lpstr>
      <vt:lpstr>Usmernenie ÚVZ SR z 18.12.2025 </vt:lpstr>
      <vt:lpstr>Usmernenie ÚVZ SR z 18.12.2025 </vt:lpstr>
      <vt:lpstr>Držitelia registrácie na stanovenie radónového indexu pozemku a stanovenie ožiarenia z prírodného zdroja ionizujúceho žiarenia v stavbe</vt:lpstr>
      <vt:lpstr>Držitelia registrácie na stanovenie radónového indexu pozemku a stanovenie ožiarenia z prírodného zdroja ionizujúceho žiarenia v stavbe</vt:lpstr>
      <vt:lpstr>Prezentácia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RUVZ HDM</dc:creator>
  <cp:lastModifiedBy>RÚVZ Nitra Spravca Nitra</cp:lastModifiedBy>
  <cp:revision>11</cp:revision>
  <cp:lastPrinted>2026-05-06T10:59:05Z</cp:lastPrinted>
  <dcterms:created xsi:type="dcterms:W3CDTF">2026-04-27T13:08:28Z</dcterms:created>
  <dcterms:modified xsi:type="dcterms:W3CDTF">2026-05-07T06:22:11Z</dcterms:modified>
</cp:coreProperties>
</file>