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1" r:id="rId2"/>
    <p:sldId id="2147376945" r:id="rId3"/>
    <p:sldId id="2147376930" r:id="rId4"/>
    <p:sldId id="2147376946" r:id="rId5"/>
    <p:sldId id="2147376947" r:id="rId6"/>
    <p:sldId id="2147376944" r:id="rId7"/>
    <p:sldId id="2147376926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1AEC9"/>
    <a:srgbClr val="003063"/>
    <a:srgbClr val="94D60A"/>
    <a:srgbClr val="00001E"/>
    <a:srgbClr val="CCCCCC"/>
    <a:srgbClr val="57AC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407" autoAdjust="0"/>
    <p:restoredTop sz="97419" autoAdjust="0"/>
  </p:normalViewPr>
  <p:slideViewPr>
    <p:cSldViewPr snapToGrid="0">
      <p:cViewPr varScale="1">
        <p:scale>
          <a:sx n="112" d="100"/>
          <a:sy n="112" d="100"/>
        </p:scale>
        <p:origin x="126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46901-007D-422C-88ED-81204E4FAB89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25BA3-D2BA-4C5C-B26A-2C9FCB5F98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6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C0B23-857A-9458-F765-C39C6C0D3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D469C2-2A92-48CB-0E9C-71E39C493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FF0291-FC13-E911-0D4D-F79E8125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D23786-E1B7-A933-1743-9844950D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6698F8-A3CC-70ED-3940-A2632617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86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048BB-806C-A8AD-EF0C-76DF4687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0F9B7E-3E44-A9E8-9114-3627CF89C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4DF47A-2ECB-F5B7-6820-0E5CE38E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1D89F-5A0F-84AE-7018-C7B5C9368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A63F21-2AF9-4D6F-FE21-CDB6B35A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38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D05B370-B43A-69C7-5E0D-606BC7E2A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0D298E2-F05F-0923-810B-5BB32B7BB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3B9BE7-2AFB-3022-1218-95BCB927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EABB8D-217F-C25A-C50B-B7775383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AF0293-E685-746B-02B0-83D35812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75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8A782-21B6-4BCB-7123-7B3A49EB6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D70B56-2379-2A96-C2F7-4DC4E78D5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A47C14-44E8-1D85-3DE1-5836FA45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B6263D-204E-2FDE-0C3E-06AFE14A8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183B59-31AC-22C7-0569-CB3CA623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83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B75AA-A99C-9E18-5C72-AAADE111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9F15D6D-4372-2C17-1E35-FB65D67F1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A1640F-FC3B-7133-178E-A591BE5D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83B7DE-6EA7-2307-C9A0-78F7337B0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6E2948-B890-E10C-F7FE-5CFD055F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46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F7B1F3-BBF5-DCDD-69C8-B2DC16A51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FDB7C7A-3FDC-A5A2-E350-D074D3D5B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53E6FF-A48A-D1C4-8225-BD7335972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EB4AC8-9F55-F5BF-7869-C98D3F67D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645B08B-5A94-3A74-3A3C-7CEB2BC9E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C3194E-4023-2EA2-F90F-41954813A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01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99336-52B1-1331-A38F-FA4E20B3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756E56E-16B2-89B7-E52C-D20331832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71BDED-E987-BC0F-30E6-8EEFA1F70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4E3DC30-FE19-A16C-DF65-6B8CA195FC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7944C9C-1C20-970D-9D3E-28D6C9EB5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435AE95-141F-9C53-12D4-058A4B4D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E0A8D2-B247-D03C-8903-FA0F5BAA0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DC40BA2-BE5F-3314-0129-FEAC10B23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66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DEE5B-4BA8-822D-3781-E7C2E46D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C892E2E-DF35-6CE7-F723-9A37ADC6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120266D-DCC3-2C32-428F-C0F66A61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720F399-EFC8-DF52-FDB9-A6E53CCB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99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AC280A-81DE-84B8-20B5-E039DDE6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F63BD3B-5A31-2001-BA6E-C3CD53A9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78D553-0559-A6BA-844E-031A70C8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17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698720-6444-6268-525E-C749E48B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0C0874-3E8D-9BC4-EED6-7418AB1C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A8BC91-1367-08BA-EE12-8E43D6411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950833-D81A-3378-82CB-627E3F3D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DE9B8F0-E1D2-7A61-B188-7B036BC2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EFB73B-1988-BE9A-7833-D7BC3955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58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52BD2-820C-7F62-E24D-AF7C60FE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723DA3-40D2-1B7A-1222-BB906C1147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92F2B7-6335-F5DB-9385-FF943BB6E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623E07-79AB-5B3E-17DD-01D009E9A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359488B-CD96-ADBE-E485-27C30A82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C765EE-A8EA-F353-D6C9-4B7B4C00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1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D598779-0EDB-E841-0A14-1C825D1D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FDFCC1-EF58-8327-CBA6-ADFC8A6AF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44D94B-EDED-A794-F32E-3A01D930E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E4567-60E4-46C6-B41F-AFAD52E984F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0BF0E4-835A-FC59-E509-F4931DB3D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34F383-2AAB-EA94-A9A7-D0AE9A764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E72D-5A66-4995-A7EB-B73412A8BE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71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image" Target="../media/image30.sv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oblečení, úsměv, Lidská tvář, osoba&#10;&#10;Popis byl vytvořen automaticky">
            <a:extLst>
              <a:ext uri="{FF2B5EF4-FFF2-40B4-BE49-F238E27FC236}">
                <a16:creationId xmlns:a16="http://schemas.microsoft.com/office/drawing/2014/main" id="{E8E81B3F-B71C-BB05-AFE5-C3181BFA0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55" y="402671"/>
            <a:ext cx="6214993" cy="5788404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1774A56-2CAE-5B44-EEBE-464DFFAF4915}"/>
              </a:ext>
            </a:extLst>
          </p:cNvPr>
          <p:cNvSpPr/>
          <p:nvPr/>
        </p:nvSpPr>
        <p:spPr>
          <a:xfrm>
            <a:off x="-1" y="1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100" b="1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A918EE0-346F-4B40-E121-DBBB6C73EE34}"/>
              </a:ext>
            </a:extLst>
          </p:cNvPr>
          <p:cNvSpPr/>
          <p:nvPr/>
        </p:nvSpPr>
        <p:spPr>
          <a:xfrm>
            <a:off x="0" y="6311589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2544A37-590B-6C1D-371D-5322D6D17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187" y="2726291"/>
            <a:ext cx="3306863" cy="70270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A934890-810E-9C43-7639-417DE21DAA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1411" y="1629794"/>
            <a:ext cx="5930679" cy="38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48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640B3B-92E9-CABD-BA6A-1880CAA63D5F}"/>
              </a:ext>
            </a:extLst>
          </p:cNvPr>
          <p:cNvSpPr/>
          <p:nvPr/>
        </p:nvSpPr>
        <p:spPr>
          <a:xfrm>
            <a:off x="0" y="6311589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00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4318B0F-1D89-8796-1807-6E811FFD0F5E}"/>
              </a:ext>
            </a:extLst>
          </p:cNvPr>
          <p:cNvSpPr/>
          <p:nvPr/>
        </p:nvSpPr>
        <p:spPr>
          <a:xfrm>
            <a:off x="-138546" y="0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  <a:tabLst>
                <a:tab pos="1530350" algn="l"/>
              </a:tabLst>
            </a:pPr>
            <a:r>
              <a:rPr lang="cs-CZ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Jedáleň, škola a obec 21. </a:t>
            </a:r>
            <a:r>
              <a:rPr lang="cs-CZ" sz="2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storočia</a:t>
            </a:r>
            <a:endParaRPr lang="cs-CZ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443C1DB-76F2-51BC-105E-4AE0F0605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5935" y="1735804"/>
            <a:ext cx="3316021" cy="216262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13A1EC2-5E57-A80E-74FA-F6F56242A792}"/>
              </a:ext>
            </a:extLst>
          </p:cNvPr>
          <p:cNvSpPr txBox="1"/>
          <p:nvPr/>
        </p:nvSpPr>
        <p:spPr>
          <a:xfrm>
            <a:off x="1016001" y="1088392"/>
            <a:ext cx="10789927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  <a:tabLst>
                <a:tab pos="1530350" algn="l"/>
              </a:tabLst>
            </a:pPr>
            <a:r>
              <a:rPr lang="sk-SK" sz="2800" b="1" i="0" dirty="0">
                <a:solidFill>
                  <a:srgbClr val="336699"/>
                </a:solidFill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Spolu s Vami tvoríme </a:t>
            </a:r>
            <a:r>
              <a:rPr lang="sk-SK" sz="2800" b="1" i="0" dirty="0">
                <a:solidFill>
                  <a:srgbClr val="51AEC9"/>
                </a:solidFill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kvalitu</a:t>
            </a:r>
            <a:r>
              <a:rPr lang="sk-SK" sz="2800" b="1" i="0" dirty="0">
                <a:solidFill>
                  <a:srgbClr val="336699"/>
                </a:solidFill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 a </a:t>
            </a:r>
            <a:r>
              <a:rPr lang="sk-SK" sz="2800" b="1" i="0" dirty="0">
                <a:solidFill>
                  <a:srgbClr val="51AEC9"/>
                </a:solidFill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budúcnosť </a:t>
            </a:r>
            <a:r>
              <a:rPr lang="sk-SK" sz="2800" b="1" i="0" dirty="0">
                <a:solidFill>
                  <a:srgbClr val="336699"/>
                </a:solidFill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 spoločného stravovania</a:t>
            </a:r>
            <a:r>
              <a:rPr lang="cs-CZ" sz="2800" dirty="0">
                <a:effectLst/>
              </a:rPr>
              <a:t> </a:t>
            </a:r>
            <a:r>
              <a:rPr lang="sk-SK" sz="2800" b="1" i="0" dirty="0">
                <a:solidFill>
                  <a:srgbClr val="336699"/>
                </a:solidFill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 </a:t>
            </a:r>
            <a:r>
              <a:rPr lang="cs-CZ" sz="2800" dirty="0">
                <a:effectLst/>
              </a:rPr>
              <a:t> </a:t>
            </a:r>
            <a:r>
              <a:rPr lang="sk-SK" sz="2800" b="1" i="0" dirty="0">
                <a:solidFill>
                  <a:srgbClr val="336699"/>
                </a:solidFill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 </a:t>
            </a:r>
            <a:r>
              <a:rPr lang="cs-CZ" sz="2800" dirty="0">
                <a:effectLst/>
              </a:rPr>
              <a:t> </a:t>
            </a:r>
            <a:r>
              <a:rPr lang="sk-SK" sz="2800" b="1" i="0" dirty="0">
                <a:solidFill>
                  <a:srgbClr val="336699"/>
                </a:solidFill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 </a:t>
            </a:r>
            <a:endParaRPr lang="cs-CZ" sz="2800" dirty="0">
              <a:solidFill>
                <a:srgbClr val="0030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961A8E7-51C9-A51A-1618-18D238C1C3FC}"/>
              </a:ext>
            </a:extLst>
          </p:cNvPr>
          <p:cNvSpPr txBox="1"/>
          <p:nvPr/>
        </p:nvSpPr>
        <p:spPr>
          <a:xfrm>
            <a:off x="2983346" y="4401313"/>
            <a:ext cx="6225308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000" b="1" i="0" dirty="0">
                <a:solidFill>
                  <a:srgbClr val="3366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Zdravá * bezpečná * efektívna* ekonomická * ekologická * prívetivá a vždy usmievavá</a:t>
            </a:r>
            <a:r>
              <a:rPr lang="cs-CZ" sz="2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73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640B3B-92E9-CABD-BA6A-1880CAA63D5F}"/>
              </a:ext>
            </a:extLst>
          </p:cNvPr>
          <p:cNvSpPr/>
          <p:nvPr/>
        </p:nvSpPr>
        <p:spPr>
          <a:xfrm>
            <a:off x="0" y="6311589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00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4318B0F-1D89-8796-1807-6E811FFD0F5E}"/>
              </a:ext>
            </a:extLst>
          </p:cNvPr>
          <p:cNvSpPr/>
          <p:nvPr/>
        </p:nvSpPr>
        <p:spPr>
          <a:xfrm>
            <a:off x="-138546" y="0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  <a:tabLst>
                <a:tab pos="1530350" algn="l"/>
              </a:tabLst>
            </a:pPr>
            <a:r>
              <a:rPr lang="cs-CZ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Jedáleň, škola a obec 21. </a:t>
            </a:r>
            <a:r>
              <a:rPr lang="cs-CZ" sz="2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storočia</a:t>
            </a:r>
            <a:endParaRPr lang="cs-CZ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443C1DB-76F2-51BC-105E-4AE0F0605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144" y="816994"/>
            <a:ext cx="2884277" cy="1881050"/>
          </a:xfrm>
          <a:prstGeom prst="rect">
            <a:avLst/>
          </a:prstGeom>
        </p:spPr>
      </p:pic>
      <p:pic>
        <p:nvPicPr>
          <p:cNvPr id="7" name="Obrázek 6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083C9C65-23E1-273D-D5A2-5B70C64A1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37" y="2190044"/>
            <a:ext cx="5173689" cy="393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2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640B3B-92E9-CABD-BA6A-1880CAA63D5F}"/>
              </a:ext>
            </a:extLst>
          </p:cNvPr>
          <p:cNvSpPr/>
          <p:nvPr/>
        </p:nvSpPr>
        <p:spPr>
          <a:xfrm>
            <a:off x="0" y="6311589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00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4318B0F-1D89-8796-1807-6E811FFD0F5E}"/>
              </a:ext>
            </a:extLst>
          </p:cNvPr>
          <p:cNvSpPr/>
          <p:nvPr/>
        </p:nvSpPr>
        <p:spPr>
          <a:xfrm>
            <a:off x="-138546" y="0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  <a:tabLst>
                <a:tab pos="1530350" algn="l"/>
              </a:tabLst>
            </a:pPr>
            <a:r>
              <a:rPr lang="cs-CZ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Jedáleň, škola a obec 21. </a:t>
            </a:r>
            <a:r>
              <a:rPr lang="cs-CZ" sz="2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storočia</a:t>
            </a:r>
            <a:endParaRPr lang="cs-CZ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13A1EC2-5E57-A80E-74FA-F6F56242A792}"/>
              </a:ext>
            </a:extLst>
          </p:cNvPr>
          <p:cNvSpPr txBox="1"/>
          <p:nvPr/>
        </p:nvSpPr>
        <p:spPr>
          <a:xfrm>
            <a:off x="423772" y="958870"/>
            <a:ext cx="11344455" cy="681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1200"/>
              </a:spcAft>
              <a:buFontTx/>
              <a:buChar char="-"/>
              <a:tabLst>
                <a:tab pos="1530350" algn="l"/>
              </a:tabLst>
            </a:pP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Vzdelávací projekt pomáha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pracovníkom školského stravovania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vedeniu škôl, zriaďovateľom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rodičom i stravníkom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Tx/>
              <a:buChar char="-"/>
              <a:tabLst>
                <a:tab pos="1530350" algn="l"/>
              </a:tabLst>
            </a:pPr>
            <a:r>
              <a:rPr lang="sk-S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Prepája kľúčových odborníkov zo všetkých oblastí </a:t>
            </a:r>
            <a:r>
              <a:rPr lang="sk-S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gastro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technológie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varenia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umývania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riadu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, hygieny, HACCP,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odpadov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, dodávky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potravín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nápojov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legislatívy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informačných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 a objednávkových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systémov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pre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 školské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stravovanie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vzdelávania</a:t>
            </a:r>
            <a:r>
              <a:rPr lang="cs-CZ" sz="1800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, …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Tx/>
              <a:buChar char="-"/>
              <a:tabLst>
                <a:tab pos="1530350" algn="l"/>
              </a:tabLst>
            </a:pPr>
            <a:r>
              <a:rPr lang="cs-CZ" sz="1800" b="1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Každý z nich zabezpečuje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prísun</a:t>
            </a:r>
            <a:r>
              <a:rPr lang="cs-CZ" sz="1800" b="1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informácií</a:t>
            </a:r>
            <a:r>
              <a:rPr lang="cs-CZ" sz="1800" b="1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 a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odborne</a:t>
            </a:r>
            <a:r>
              <a:rPr lang="cs-CZ" sz="1800" b="1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zastrešuje</a:t>
            </a:r>
            <a:r>
              <a:rPr lang="cs-CZ" sz="1800" b="1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svoju</a:t>
            </a:r>
            <a:r>
              <a:rPr lang="cs-CZ" sz="1800" b="1" dirty="0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Montserrat" panose="00000500000000000000" pitchFamily="2" charset="-18"/>
              </a:rPr>
              <a:t>oblasť</a:t>
            </a:r>
            <a:endParaRPr lang="cs-CZ" sz="1800" b="1" dirty="0">
              <a:effectLst/>
              <a:latin typeface="Calibri" panose="020F0502020204030204" pitchFamily="34" charset="0"/>
              <a:ea typeface="Montserrat" panose="00000500000000000000" pitchFamily="2" charset="-18"/>
            </a:endParaRP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Tx/>
              <a:buChar char="-"/>
              <a:tabLst>
                <a:tab pos="1530350" algn="l"/>
              </a:tabLst>
            </a:pPr>
            <a:r>
              <a:rPr lang="sk-SK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ponúka školám a školským jedálňam </a:t>
            </a:r>
            <a:r>
              <a:rPr lang="sk-SK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inšpiráciu, informácie a rady, ale aj konkrétnu pomoc</a:t>
            </a:r>
            <a:r>
              <a:rPr lang="sk-SK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Skúsenosti zbierali odborníci v Českej republike, kde sa výmena zastaraného zariadenia osvedčila a nové postupy skutočne priniesli školám zlepšenie stravovania spolu so znížením nákladov.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Tx/>
              <a:buChar char="-"/>
              <a:tabLst>
                <a:tab pos="1530350" algn="l"/>
              </a:tabLst>
            </a:pPr>
            <a:r>
              <a:rPr lang="sk-SK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Moderne vybavená školská kuchyňa</a:t>
            </a:r>
            <a:r>
              <a:rPr lang="sk-SK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prinesie </a:t>
            </a:r>
            <a:r>
              <a:rPr lang="sk-SK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značné úspory</a:t>
            </a:r>
            <a:r>
              <a:rPr lang="sk-SK" sz="1800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pretože </a:t>
            </a:r>
            <a:r>
              <a:rPr lang="sk-SK" sz="1800" b="1" kern="15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zlacní energie, usporí suroviny a uľahčí prácu.</a:t>
            </a: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Tx/>
              <a:buChar char="-"/>
              <a:tabLst>
                <a:tab pos="1530350" algn="l"/>
              </a:tabLst>
            </a:pPr>
            <a:r>
              <a:rPr lang="cs-CZ" b="0" i="0" dirty="0" err="1">
                <a:effectLst/>
                <a:highlight>
                  <a:srgbClr val="EEEEEE"/>
                </a:highlight>
              </a:rPr>
              <a:t>Vďaka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</a:t>
            </a:r>
            <a:r>
              <a:rPr lang="cs-CZ" b="1" i="0" dirty="0">
                <a:effectLst/>
                <a:highlight>
                  <a:srgbClr val="EEEEEE"/>
                </a:highlight>
              </a:rPr>
              <a:t>energetickým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štúdiám</a:t>
            </a:r>
            <a:r>
              <a:rPr lang="cs-CZ" b="1" i="0" dirty="0">
                <a:effectLst/>
                <a:highlight>
                  <a:srgbClr val="EEEEEE"/>
                </a:highlight>
              </a:rPr>
              <a:t>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vieme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spočítať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aj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konkrétne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úspory, a to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nielen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pre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jedáleň</a:t>
            </a:r>
            <a:r>
              <a:rPr lang="cs-CZ" b="0" i="0" dirty="0">
                <a:effectLst/>
                <a:highlight>
                  <a:srgbClr val="EEEEEE"/>
                </a:highlight>
              </a:rPr>
              <a:t>, ale aj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pre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celú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školu.</a:t>
            </a:r>
            <a:endParaRPr lang="cs-CZ" sz="1800" kern="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Tx/>
              <a:buChar char="-"/>
              <a:tabLst>
                <a:tab pos="1530350" algn="l"/>
              </a:tabLst>
            </a:pPr>
            <a:r>
              <a:rPr lang="cs-CZ" b="0" i="0" dirty="0" err="1">
                <a:effectLst/>
                <a:highlight>
                  <a:srgbClr val="EEEEEE"/>
                </a:highlight>
              </a:rPr>
              <a:t>Pomáhame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riaditeľom</a:t>
            </a:r>
            <a:r>
              <a:rPr lang="cs-CZ" b="1" i="0" dirty="0">
                <a:effectLst/>
                <a:highlight>
                  <a:srgbClr val="EEEEEE"/>
                </a:highlight>
              </a:rPr>
              <a:t> a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zriaďovateľom</a:t>
            </a:r>
            <a:r>
              <a:rPr lang="cs-CZ" b="1" i="0" dirty="0">
                <a:effectLst/>
                <a:highlight>
                  <a:srgbClr val="EEEEEE"/>
                </a:highlight>
              </a:rPr>
              <a:t> s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orientáciou</a:t>
            </a:r>
            <a:r>
              <a:rPr lang="cs-CZ" b="1" i="0" dirty="0">
                <a:effectLst/>
                <a:highlight>
                  <a:srgbClr val="EEEEEE"/>
                </a:highlight>
              </a:rPr>
              <a:t> v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problematike</a:t>
            </a:r>
            <a:r>
              <a:rPr lang="cs-CZ" b="1" i="0" dirty="0">
                <a:effectLst/>
                <a:highlight>
                  <a:srgbClr val="EEEEEE"/>
                </a:highlight>
              </a:rPr>
              <a:t>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spoločného</a:t>
            </a:r>
            <a:r>
              <a:rPr lang="cs-CZ" b="1" i="0" dirty="0">
                <a:effectLst/>
                <a:highlight>
                  <a:srgbClr val="EEEEEE"/>
                </a:highlight>
              </a:rPr>
              <a:t>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stravovania</a:t>
            </a:r>
            <a:r>
              <a:rPr lang="cs-CZ" b="0" i="0" dirty="0">
                <a:effectLst/>
                <a:highlight>
                  <a:srgbClr val="EEEEEE"/>
                </a:highlight>
              </a:rPr>
              <a:t>.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Hľadáme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spoločne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cesty,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ako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dosiahnuť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na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potrebné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financie</a:t>
            </a:r>
            <a:r>
              <a:rPr lang="cs-CZ" b="0" i="0" dirty="0">
                <a:effectLst/>
                <a:highlight>
                  <a:srgbClr val="EEEEEE"/>
                </a:highlight>
              </a:rPr>
              <a:t>,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pomáhame</a:t>
            </a:r>
            <a:r>
              <a:rPr lang="cs-CZ" b="1" i="0" dirty="0">
                <a:effectLst/>
                <a:highlight>
                  <a:srgbClr val="EEEEEE"/>
                </a:highlight>
              </a:rPr>
              <a:t> s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projektmi</a:t>
            </a:r>
            <a:r>
              <a:rPr lang="cs-CZ" b="1" i="0" dirty="0">
                <a:effectLst/>
                <a:highlight>
                  <a:srgbClr val="EEEEEE"/>
                </a:highlight>
              </a:rPr>
              <a:t>, s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verejným</a:t>
            </a:r>
            <a:r>
              <a:rPr lang="cs-CZ" b="1" i="0" dirty="0">
                <a:effectLst/>
                <a:highlight>
                  <a:srgbClr val="EEEEEE"/>
                </a:highlight>
              </a:rPr>
              <a:t>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obstarávaním</a:t>
            </a:r>
            <a:r>
              <a:rPr lang="cs-CZ" b="1" i="0" dirty="0">
                <a:effectLst/>
                <a:highlight>
                  <a:srgbClr val="EEEEEE"/>
                </a:highlight>
              </a:rPr>
              <a:t> aj so samotnou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realizáciou</a:t>
            </a:r>
            <a:r>
              <a:rPr lang="cs-CZ" b="1" i="0" dirty="0">
                <a:effectLst/>
                <a:highlight>
                  <a:srgbClr val="EEEEEE"/>
                </a:highlight>
              </a:rPr>
              <a:t> </a:t>
            </a:r>
            <a:r>
              <a:rPr lang="cs-CZ" b="1" i="0" dirty="0" err="1">
                <a:effectLst/>
                <a:highlight>
                  <a:srgbClr val="EEEEEE"/>
                </a:highlight>
              </a:rPr>
              <a:t>projektov</a:t>
            </a:r>
            <a:r>
              <a:rPr lang="cs-CZ" b="1" i="0" dirty="0">
                <a:effectLst/>
                <a:highlight>
                  <a:srgbClr val="EEEEEE"/>
                </a:highlight>
              </a:rPr>
              <a:t> </a:t>
            </a:r>
            <a:r>
              <a:rPr lang="cs-CZ" b="0" i="0" dirty="0">
                <a:effectLst/>
                <a:highlight>
                  <a:srgbClr val="EEEEEE"/>
                </a:highlight>
              </a:rPr>
              <a:t>tak, aby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všetko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bolo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koncepčné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a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dlhodobo</a:t>
            </a:r>
            <a:r>
              <a:rPr lang="cs-CZ" b="0" i="0" dirty="0">
                <a:effectLst/>
                <a:highlight>
                  <a:srgbClr val="EEEEEE"/>
                </a:highlight>
              </a:rPr>
              <a:t> </a:t>
            </a:r>
            <a:r>
              <a:rPr lang="cs-CZ" b="0" i="0" dirty="0" err="1">
                <a:effectLst/>
                <a:highlight>
                  <a:srgbClr val="EEEEEE"/>
                </a:highlight>
              </a:rPr>
              <a:t>udržateľné</a:t>
            </a:r>
            <a:r>
              <a:rPr lang="cs-CZ" b="0" i="0" dirty="0">
                <a:effectLst/>
                <a:highlight>
                  <a:srgbClr val="EEEEEE"/>
                </a:highlight>
              </a:rPr>
              <a:t>.</a:t>
            </a:r>
            <a:endParaRPr lang="cs-CZ" sz="1800" kern="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Tx/>
              <a:buChar char="-"/>
              <a:tabLst>
                <a:tab pos="1530350" algn="l"/>
              </a:tabLst>
            </a:pPr>
            <a:endParaRPr lang="cs-CZ" sz="1800" kern="1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Tx/>
              <a:buChar char="-"/>
              <a:tabLst>
                <a:tab pos="1530350" algn="l"/>
              </a:tabLst>
            </a:pPr>
            <a:endParaRPr lang="cs-CZ" b="1" dirty="0">
              <a:latin typeface="Calibri" panose="020F0502020204030204" pitchFamily="34" charset="0"/>
              <a:ea typeface="Montserrat" panose="00000500000000000000" pitchFamily="2" charset="-18"/>
            </a:endParaRPr>
          </a:p>
          <a:p>
            <a:pPr marL="285750" indent="-285750">
              <a:lnSpc>
                <a:spcPct val="107000"/>
              </a:lnSpc>
              <a:spcAft>
                <a:spcPts val="1200"/>
              </a:spcAft>
              <a:buFontTx/>
              <a:buChar char="-"/>
              <a:tabLst>
                <a:tab pos="1530350" algn="l"/>
              </a:tabLs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1200"/>
              </a:spcAft>
              <a:buFontTx/>
              <a:buChar char="-"/>
              <a:tabLst>
                <a:tab pos="1530350" algn="l"/>
              </a:tabLst>
            </a:pPr>
            <a:endParaRPr lang="cs-CZ" sz="2800" dirty="0">
              <a:solidFill>
                <a:srgbClr val="0030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1A2E9F-CA7F-F494-C0C4-823F86F45CC7}"/>
              </a:ext>
            </a:extLst>
          </p:cNvPr>
          <p:cNvSpPr txBox="1"/>
          <p:nvPr/>
        </p:nvSpPr>
        <p:spPr>
          <a:xfrm>
            <a:off x="423772" y="2908771"/>
            <a:ext cx="11024075" cy="46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28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6640B3B-92E9-CABD-BA6A-1880CAA63D5F}"/>
              </a:ext>
            </a:extLst>
          </p:cNvPr>
          <p:cNvSpPr/>
          <p:nvPr/>
        </p:nvSpPr>
        <p:spPr>
          <a:xfrm>
            <a:off x="0" y="6311589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00" b="1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4318B0F-1D89-8796-1807-6E811FFD0F5E}"/>
              </a:ext>
            </a:extLst>
          </p:cNvPr>
          <p:cNvSpPr/>
          <p:nvPr/>
        </p:nvSpPr>
        <p:spPr>
          <a:xfrm>
            <a:off x="0" y="0"/>
            <a:ext cx="12224374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  <a:tabLst>
                <a:tab pos="1530350" algn="l"/>
              </a:tabLst>
            </a:pPr>
            <a:r>
              <a:rPr lang="cs-CZ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Jedáleň, škola a obec 21. </a:t>
            </a:r>
            <a:r>
              <a:rPr lang="cs-CZ" sz="2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storočia</a:t>
            </a:r>
            <a:endParaRPr lang="cs-CZ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1A2E9F-CA7F-F494-C0C4-823F86F45CC7}"/>
              </a:ext>
            </a:extLst>
          </p:cNvPr>
          <p:cNvSpPr txBox="1"/>
          <p:nvPr/>
        </p:nvSpPr>
        <p:spPr>
          <a:xfrm>
            <a:off x="423772" y="2908771"/>
            <a:ext cx="11024075" cy="463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97D7A10-7F4E-3011-0095-AD9A449F8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566"/>
            <a:ext cx="12224374" cy="573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0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1774A56-2CAE-5B44-EEBE-464DFFAF4915}"/>
              </a:ext>
            </a:extLst>
          </p:cNvPr>
          <p:cNvSpPr/>
          <p:nvPr/>
        </p:nvSpPr>
        <p:spPr>
          <a:xfrm>
            <a:off x="-1" y="1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100" b="1" dirty="0"/>
              <a:t>PARTNERI PROJEKTU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FA918EE0-346F-4B40-E121-DBBB6C73EE34}"/>
              </a:ext>
            </a:extLst>
          </p:cNvPr>
          <p:cNvSpPr/>
          <p:nvPr/>
        </p:nvSpPr>
        <p:spPr>
          <a:xfrm>
            <a:off x="0" y="6311589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00" b="1" dirty="0"/>
          </a:p>
        </p:txBody>
      </p:sp>
      <p:pic>
        <p:nvPicPr>
          <p:cNvPr id="4" name="Obrázek 3" descr="Obsah obrázku Grafika, Písmo, grafický design, logo&#10;&#10;Popis byl vytvořen automaticky">
            <a:extLst>
              <a:ext uri="{FF2B5EF4-FFF2-40B4-BE49-F238E27FC236}">
                <a16:creationId xmlns:a16="http://schemas.microsoft.com/office/drawing/2014/main" id="{93D512FF-A7B8-9116-7A72-5FDBF95A3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69" y="3972275"/>
            <a:ext cx="943150" cy="1058125"/>
          </a:xfrm>
          <a:prstGeom prst="rect">
            <a:avLst/>
          </a:prstGeom>
        </p:spPr>
      </p:pic>
      <p:pic>
        <p:nvPicPr>
          <p:cNvPr id="20" name="Obrázek 19" descr="Obsah obrázku Grafika, Písmo, grafický design, snímek obrazovky&#10;&#10;Popis byl vytvořen automaticky">
            <a:extLst>
              <a:ext uri="{FF2B5EF4-FFF2-40B4-BE49-F238E27FC236}">
                <a16:creationId xmlns:a16="http://schemas.microsoft.com/office/drawing/2014/main" id="{FB33A7F7-0517-6286-1DE1-565392C5B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27" y="5403978"/>
            <a:ext cx="2917492" cy="579290"/>
          </a:xfrm>
          <a:prstGeom prst="rect">
            <a:avLst/>
          </a:prstGeom>
        </p:spPr>
      </p:pic>
      <p:pic>
        <p:nvPicPr>
          <p:cNvPr id="23" name="Obrázek 22" descr="Obsah obrázku kreslené, klipart, halloween&#10;&#10;Popis byl vytvořen automaticky">
            <a:extLst>
              <a:ext uri="{FF2B5EF4-FFF2-40B4-BE49-F238E27FC236}">
                <a16:creationId xmlns:a16="http://schemas.microsoft.com/office/drawing/2014/main" id="{B3AB079E-CB43-0CEE-1EE6-F1C0942C3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73" y="3926194"/>
            <a:ext cx="852926" cy="1101543"/>
          </a:xfrm>
          <a:prstGeom prst="rect">
            <a:avLst/>
          </a:prstGeom>
        </p:spPr>
      </p:pic>
      <p:pic>
        <p:nvPicPr>
          <p:cNvPr id="26" name="Obrázek 25" descr="Obsah obrázku Písmo, Grafika, typografie, text&#10;&#10;Popis byl vytvořen automaticky">
            <a:extLst>
              <a:ext uri="{FF2B5EF4-FFF2-40B4-BE49-F238E27FC236}">
                <a16:creationId xmlns:a16="http://schemas.microsoft.com/office/drawing/2014/main" id="{E641FA51-1EC7-D414-80C5-FE01EFAA74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03" y="3112623"/>
            <a:ext cx="2319021" cy="466604"/>
          </a:xfrm>
          <a:prstGeom prst="rect">
            <a:avLst/>
          </a:prstGeom>
        </p:spPr>
      </p:pic>
      <p:pic>
        <p:nvPicPr>
          <p:cNvPr id="30" name="Obrázek 29" descr="Obsah obrázku logo, Písmo, Grafika, snímek obrazovky&#10;&#10;Popis byl vytvořen automaticky">
            <a:extLst>
              <a:ext uri="{FF2B5EF4-FFF2-40B4-BE49-F238E27FC236}">
                <a16:creationId xmlns:a16="http://schemas.microsoft.com/office/drawing/2014/main" id="{28B460FB-4F87-5465-9132-1D5962765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656" y="946729"/>
            <a:ext cx="1739183" cy="678545"/>
          </a:xfrm>
          <a:prstGeom prst="rect">
            <a:avLst/>
          </a:prstGeom>
        </p:spPr>
      </p:pic>
      <p:pic>
        <p:nvPicPr>
          <p:cNvPr id="34" name="Obrázek 33" descr="Obsah obrázku Písmo, snímek obrazovky, Grafika, logo&#10;&#10;Popis byl vytvořen automaticky">
            <a:extLst>
              <a:ext uri="{FF2B5EF4-FFF2-40B4-BE49-F238E27FC236}">
                <a16:creationId xmlns:a16="http://schemas.microsoft.com/office/drawing/2014/main" id="{138CAB27-141B-5076-DFC8-B1B71D43D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68" y="2011110"/>
            <a:ext cx="2375623" cy="693465"/>
          </a:xfrm>
          <a:prstGeom prst="rect">
            <a:avLst/>
          </a:prstGeom>
        </p:spPr>
      </p:pic>
      <p:pic>
        <p:nvPicPr>
          <p:cNvPr id="36" name="Obrázek 35" descr="Obsah obrázku Písmo, Grafika, černá, logo&#10;&#10;Popis byl vytvořen automaticky">
            <a:extLst>
              <a:ext uri="{FF2B5EF4-FFF2-40B4-BE49-F238E27FC236}">
                <a16:creationId xmlns:a16="http://schemas.microsoft.com/office/drawing/2014/main" id="{F3300320-28DD-F191-4F3F-A848C358CE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54" y="1998499"/>
            <a:ext cx="2406619" cy="702513"/>
          </a:xfrm>
          <a:prstGeom prst="rect">
            <a:avLst/>
          </a:prstGeom>
        </p:spPr>
      </p:pic>
      <p:pic>
        <p:nvPicPr>
          <p:cNvPr id="38" name="Obrázek 37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F8BE22D8-0BCA-4587-1887-6597CB2D85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87" y="2052642"/>
            <a:ext cx="2319021" cy="536305"/>
          </a:xfrm>
          <a:prstGeom prst="rect">
            <a:avLst/>
          </a:prstGeom>
        </p:spPr>
      </p:pic>
      <p:pic>
        <p:nvPicPr>
          <p:cNvPr id="42" name="Obrázek 41" descr="Obsah obrázku Písmo, text, symbol, řada/pruh&#10;&#10;Popis byl vytvořen automaticky">
            <a:extLst>
              <a:ext uri="{FF2B5EF4-FFF2-40B4-BE49-F238E27FC236}">
                <a16:creationId xmlns:a16="http://schemas.microsoft.com/office/drawing/2014/main" id="{124B6AE0-44A6-406A-38AE-53121962BA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63" y="4038195"/>
            <a:ext cx="1099470" cy="956539"/>
          </a:xfrm>
          <a:prstGeom prst="rect">
            <a:avLst/>
          </a:prstGeom>
        </p:spPr>
      </p:pic>
      <p:pic>
        <p:nvPicPr>
          <p:cNvPr id="44" name="Obrázek 43" descr="Obsah obrázku text, Grafika, Písmo, grafický design&#10;&#10;Popis byl vytvořen automaticky">
            <a:extLst>
              <a:ext uri="{FF2B5EF4-FFF2-40B4-BE49-F238E27FC236}">
                <a16:creationId xmlns:a16="http://schemas.microsoft.com/office/drawing/2014/main" id="{3C1E1E4D-F5C3-D38F-8533-CEA5211287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77" y="3162828"/>
            <a:ext cx="2046605" cy="385779"/>
          </a:xfrm>
          <a:prstGeom prst="rect">
            <a:avLst/>
          </a:prstGeom>
        </p:spPr>
      </p:pic>
      <p:pic>
        <p:nvPicPr>
          <p:cNvPr id="46" name="Obrázek 45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8A39AE47-BE1B-E7D7-3C55-3568ACA6CD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43" y="405063"/>
            <a:ext cx="2578819" cy="1765432"/>
          </a:xfrm>
          <a:prstGeom prst="rect">
            <a:avLst/>
          </a:prstGeom>
        </p:spPr>
      </p:pic>
      <p:pic>
        <p:nvPicPr>
          <p:cNvPr id="50" name="Obrázek 49" descr="Obsah obrázku Písmo, Grafika, kruh, logo&#10;&#10;Popis byl vytvořen automaticky">
            <a:extLst>
              <a:ext uri="{FF2B5EF4-FFF2-40B4-BE49-F238E27FC236}">
                <a16:creationId xmlns:a16="http://schemas.microsoft.com/office/drawing/2014/main" id="{2C6BABD8-8824-AC3C-B6E9-64D961633F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13189" r="10798" b="11761"/>
          <a:stretch/>
        </p:blipFill>
        <p:spPr>
          <a:xfrm>
            <a:off x="1866730" y="4052140"/>
            <a:ext cx="973395" cy="914763"/>
          </a:xfrm>
          <a:prstGeom prst="rect">
            <a:avLst/>
          </a:prstGeom>
        </p:spPr>
      </p:pic>
      <p:pic>
        <p:nvPicPr>
          <p:cNvPr id="52" name="Obrázek 51" descr="Obsah obrázku Grafika, grafický design, Písmo, Barevnost&#10;&#10;Popis byl vytvořen automaticky">
            <a:extLst>
              <a:ext uri="{FF2B5EF4-FFF2-40B4-BE49-F238E27FC236}">
                <a16:creationId xmlns:a16="http://schemas.microsoft.com/office/drawing/2014/main" id="{CA2BB642-F29E-C8CD-9865-4B9023BB1A1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023" y="4168183"/>
            <a:ext cx="1279858" cy="579290"/>
          </a:xfrm>
          <a:prstGeom prst="rect">
            <a:avLst/>
          </a:prstGeom>
        </p:spPr>
      </p:pic>
      <p:pic>
        <p:nvPicPr>
          <p:cNvPr id="56" name="Obrázek 55" descr="Obsah obrázku text, logo, Písmo, Grafika&#10;&#10;Popis byl vytvořen automaticky">
            <a:extLst>
              <a:ext uri="{FF2B5EF4-FFF2-40B4-BE49-F238E27FC236}">
                <a16:creationId xmlns:a16="http://schemas.microsoft.com/office/drawing/2014/main" id="{65A5668D-989C-BD9C-CA58-4DABC1BA2E7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58" y="966739"/>
            <a:ext cx="2333844" cy="580916"/>
          </a:xfrm>
          <a:prstGeom prst="rect">
            <a:avLst/>
          </a:prstGeom>
        </p:spPr>
      </p:pic>
      <p:pic>
        <p:nvPicPr>
          <p:cNvPr id="58" name="Obrázek 57" descr="Obsah obrázku Písmo, text, Grafika, grafický design&#10;&#10;Popis byl vytvořen automaticky">
            <a:extLst>
              <a:ext uri="{FF2B5EF4-FFF2-40B4-BE49-F238E27FC236}">
                <a16:creationId xmlns:a16="http://schemas.microsoft.com/office/drawing/2014/main" id="{B075D26E-BC6D-FBF9-F761-97347E6954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0" y="4092216"/>
            <a:ext cx="827724" cy="902518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42B144AB-6E25-FD64-FD3E-710DC7BF222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6032" t="24693" r="39005" b="23131"/>
          <a:stretch/>
        </p:blipFill>
        <p:spPr>
          <a:xfrm>
            <a:off x="453500" y="3013765"/>
            <a:ext cx="2692856" cy="693465"/>
          </a:xfrm>
          <a:prstGeom prst="rect">
            <a:avLst/>
          </a:prstGeom>
        </p:spPr>
      </p:pic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D4BE92C5-2D79-EA8F-48B9-213CBE1E59B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t="33966" b="36695"/>
          <a:stretch/>
        </p:blipFill>
        <p:spPr>
          <a:xfrm>
            <a:off x="429015" y="1984726"/>
            <a:ext cx="2272779" cy="862910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EE4D2549-0746-73F3-E989-E8A25C508F7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47339" y="1125091"/>
            <a:ext cx="2602169" cy="321823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3FA53078-F0D8-4F10-644B-9A8031A926B3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 l="44861" t="34564" r="35021" b="47039"/>
          <a:stretch/>
        </p:blipFill>
        <p:spPr>
          <a:xfrm>
            <a:off x="9627129" y="4032708"/>
            <a:ext cx="1964310" cy="102609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53B76110-CB90-706F-6289-B5056D69EA55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 l="30130" t="40974" r="30595" b="39589"/>
          <a:stretch/>
        </p:blipFill>
        <p:spPr>
          <a:xfrm>
            <a:off x="9472678" y="2962351"/>
            <a:ext cx="2076830" cy="72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8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B1774A56-2CAE-5B44-EEBE-464DFFAF4915}"/>
              </a:ext>
            </a:extLst>
          </p:cNvPr>
          <p:cNvSpPr/>
          <p:nvPr/>
        </p:nvSpPr>
        <p:spPr>
          <a:xfrm>
            <a:off x="-1" y="1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1200"/>
              </a:spcAft>
              <a:tabLst>
                <a:tab pos="1530350" algn="l"/>
              </a:tabLst>
            </a:pPr>
            <a:endParaRPr lang="cs-CZ" sz="2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text, zařízení, indikátor&#10;&#10;Popis byl vytvořen automaticky">
            <a:extLst>
              <a:ext uri="{FF2B5EF4-FFF2-40B4-BE49-F238E27FC236}">
                <a16:creationId xmlns:a16="http://schemas.microsoft.com/office/drawing/2014/main" id="{53D9E000-F190-6F98-B6CB-7C08BBE96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86" y="331395"/>
            <a:ext cx="790575" cy="57340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63786D9-2F65-AE84-957C-A959526C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" r="4487"/>
          <a:stretch/>
        </p:blipFill>
        <p:spPr>
          <a:xfrm>
            <a:off x="7799722" y="3006243"/>
            <a:ext cx="4027193" cy="2950902"/>
          </a:xfrm>
          <a:custGeom>
            <a:avLst/>
            <a:gdLst/>
            <a:ahLst/>
            <a:cxnLst/>
            <a:rect l="l" t="t" r="r" b="b"/>
            <a:pathLst>
              <a:path w="6274683" h="4597738">
                <a:moveTo>
                  <a:pt x="373676" y="2507768"/>
                </a:moveTo>
                <a:cubicBezTo>
                  <a:pt x="937335" y="2507768"/>
                  <a:pt x="937335" y="2507768"/>
                  <a:pt x="937335" y="2507768"/>
                </a:cubicBezTo>
                <a:cubicBezTo>
                  <a:pt x="965853" y="2507768"/>
                  <a:pt x="1002759" y="2527661"/>
                  <a:pt x="1017857" y="2552528"/>
                </a:cubicBezTo>
                <a:cubicBezTo>
                  <a:pt x="1299687" y="3034940"/>
                  <a:pt x="1299687" y="3034940"/>
                  <a:pt x="1299687" y="3034940"/>
                </a:cubicBezTo>
                <a:cubicBezTo>
                  <a:pt x="1313107" y="3061464"/>
                  <a:pt x="1313107" y="3101250"/>
                  <a:pt x="1299687" y="3127775"/>
                </a:cubicBezTo>
                <a:cubicBezTo>
                  <a:pt x="1017857" y="3610186"/>
                  <a:pt x="1017857" y="3610186"/>
                  <a:pt x="1017857" y="3610186"/>
                </a:cubicBezTo>
                <a:cubicBezTo>
                  <a:pt x="1002759" y="3635053"/>
                  <a:pt x="965853" y="3654946"/>
                  <a:pt x="937335" y="3654946"/>
                </a:cubicBezTo>
                <a:lnTo>
                  <a:pt x="373676" y="3654946"/>
                </a:lnTo>
                <a:cubicBezTo>
                  <a:pt x="343480" y="3654946"/>
                  <a:pt x="306574" y="3635053"/>
                  <a:pt x="293153" y="3610186"/>
                </a:cubicBezTo>
                <a:cubicBezTo>
                  <a:pt x="11324" y="3127775"/>
                  <a:pt x="11324" y="3127775"/>
                  <a:pt x="11324" y="3127775"/>
                </a:cubicBezTo>
                <a:cubicBezTo>
                  <a:pt x="-3774" y="3101250"/>
                  <a:pt x="-3774" y="3061464"/>
                  <a:pt x="11324" y="3034940"/>
                </a:cubicBezTo>
                <a:cubicBezTo>
                  <a:pt x="293153" y="2552528"/>
                  <a:pt x="293153" y="2552528"/>
                  <a:pt x="293153" y="2552528"/>
                </a:cubicBezTo>
                <a:cubicBezTo>
                  <a:pt x="306574" y="2527661"/>
                  <a:pt x="343480" y="2507768"/>
                  <a:pt x="373676" y="2507768"/>
                </a:cubicBezTo>
                <a:close/>
                <a:moveTo>
                  <a:pt x="2963165" y="0"/>
                </a:moveTo>
                <a:lnTo>
                  <a:pt x="3100668" y="0"/>
                </a:lnTo>
                <a:cubicBezTo>
                  <a:pt x="4782082" y="0"/>
                  <a:pt x="4782082" y="0"/>
                  <a:pt x="4782082" y="0"/>
                </a:cubicBezTo>
                <a:cubicBezTo>
                  <a:pt x="4896379" y="0"/>
                  <a:pt x="5044296" y="79730"/>
                  <a:pt x="5104806" y="179392"/>
                </a:cubicBezTo>
                <a:cubicBezTo>
                  <a:pt x="6234342" y="2112834"/>
                  <a:pt x="6234342" y="2112834"/>
                  <a:pt x="6234342" y="2112834"/>
                </a:cubicBezTo>
                <a:cubicBezTo>
                  <a:pt x="6288131" y="2219140"/>
                  <a:pt x="6288131" y="2378598"/>
                  <a:pt x="6234342" y="2484906"/>
                </a:cubicBezTo>
                <a:cubicBezTo>
                  <a:pt x="5104806" y="4418346"/>
                  <a:pt x="5104806" y="4418346"/>
                  <a:pt x="5104806" y="4418346"/>
                </a:cubicBezTo>
                <a:cubicBezTo>
                  <a:pt x="5044296" y="4518010"/>
                  <a:pt x="4896379" y="4597738"/>
                  <a:pt x="4782082" y="4597738"/>
                </a:cubicBezTo>
                <a:lnTo>
                  <a:pt x="2523007" y="4597738"/>
                </a:lnTo>
                <a:cubicBezTo>
                  <a:pt x="2401986" y="4597738"/>
                  <a:pt x="2254071" y="4518010"/>
                  <a:pt x="2200284" y="4418346"/>
                </a:cubicBezTo>
                <a:cubicBezTo>
                  <a:pt x="1070747" y="2484906"/>
                  <a:pt x="1070747" y="2484906"/>
                  <a:pt x="1070747" y="2484906"/>
                </a:cubicBezTo>
                <a:cubicBezTo>
                  <a:pt x="1010234" y="2378598"/>
                  <a:pt x="1010234" y="2219140"/>
                  <a:pt x="1070747" y="2112834"/>
                </a:cubicBezTo>
                <a:cubicBezTo>
                  <a:pt x="1141343" y="1991994"/>
                  <a:pt x="1207527" y="1878706"/>
                  <a:pt x="1269574" y="1772499"/>
                </a:cubicBezTo>
                <a:lnTo>
                  <a:pt x="1354552" y="1627041"/>
                </a:lnTo>
                <a:lnTo>
                  <a:pt x="2423436" y="1627041"/>
                </a:lnTo>
                <a:cubicBezTo>
                  <a:pt x="2482091" y="1627041"/>
                  <a:pt x="2557999" y="1586126"/>
                  <a:pt x="2589052" y="1534980"/>
                </a:cubicBezTo>
                <a:cubicBezTo>
                  <a:pt x="2589052" y="1534980"/>
                  <a:pt x="2589052" y="1534980"/>
                  <a:pt x="3168709" y="542774"/>
                </a:cubicBezTo>
                <a:cubicBezTo>
                  <a:pt x="3196312" y="488219"/>
                  <a:pt x="3196312" y="406388"/>
                  <a:pt x="3168709" y="351833"/>
                </a:cubicBezTo>
                <a:cubicBezTo>
                  <a:pt x="3168709" y="351833"/>
                  <a:pt x="3168709" y="351833"/>
                  <a:pt x="2980349" y="2941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595801C-85F8-AF40-8E79-1D5E62613B8E}"/>
              </a:ext>
            </a:extLst>
          </p:cNvPr>
          <p:cNvSpPr/>
          <p:nvPr/>
        </p:nvSpPr>
        <p:spPr>
          <a:xfrm>
            <a:off x="0" y="6311589"/>
            <a:ext cx="12192000" cy="546410"/>
          </a:xfrm>
          <a:prstGeom prst="rect">
            <a:avLst/>
          </a:prstGeom>
          <a:solidFill>
            <a:srgbClr val="003063"/>
          </a:solidFill>
          <a:ln>
            <a:solidFill>
              <a:srgbClr val="00001E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500" b="1" dirty="0"/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58A999E-3804-3001-5F37-D8D5DFFB9D18}"/>
              </a:ext>
            </a:extLst>
          </p:cNvPr>
          <p:cNvSpPr txBox="1">
            <a:spLocks/>
          </p:cNvSpPr>
          <p:nvPr/>
        </p:nvSpPr>
        <p:spPr>
          <a:xfrm>
            <a:off x="11694798" y="6451084"/>
            <a:ext cx="313171" cy="25164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1F41F0A-F8BF-446C-8441-EB2C13042362}" type="slidenum">
              <a:rPr lang="de-DE" sz="1000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7</a:t>
            </a:fld>
            <a:endParaRPr lang="de-DE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C6EBD1E-5191-BEB7-CD67-39B844D06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092" y="2221472"/>
            <a:ext cx="2751523" cy="58469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197D074-616E-75B4-C74D-607738E4F7D2}"/>
              </a:ext>
            </a:extLst>
          </p:cNvPr>
          <p:cNvSpPr txBox="1"/>
          <p:nvPr/>
        </p:nvSpPr>
        <p:spPr>
          <a:xfrm>
            <a:off x="1474310" y="1177323"/>
            <a:ext cx="9537290" cy="84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  <a:tabLst>
                <a:tab pos="1530350" algn="l"/>
              </a:tabLst>
            </a:pPr>
            <a:r>
              <a:rPr lang="cs-CZ" sz="4800" b="1" dirty="0" err="1">
                <a:solidFill>
                  <a:srgbClr val="0030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Ďakujeme</a:t>
            </a:r>
            <a:r>
              <a:rPr lang="cs-CZ" sz="4800" b="1" dirty="0">
                <a:solidFill>
                  <a:srgbClr val="0030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 </a:t>
            </a:r>
            <a:r>
              <a:rPr lang="cs-CZ" sz="4800" b="1" dirty="0" err="1">
                <a:solidFill>
                  <a:srgbClr val="003063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pozornosť</a:t>
            </a:r>
            <a:endParaRPr lang="cs-CZ" sz="2800" dirty="0">
              <a:solidFill>
                <a:srgbClr val="00306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6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22225</TotalTime>
  <Words>253</Words>
  <Application>Microsoft Office PowerPoint</Application>
  <PresentationFormat>Širokoúhlá obrazovka</PresentationFormat>
  <Paragraphs>20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</dc:creator>
  <cp:lastModifiedBy>jan pavlu</cp:lastModifiedBy>
  <cp:revision>197</cp:revision>
  <dcterms:created xsi:type="dcterms:W3CDTF">2022-05-17T17:33:00Z</dcterms:created>
  <dcterms:modified xsi:type="dcterms:W3CDTF">2024-08-27T19:28:43Z</dcterms:modified>
</cp:coreProperties>
</file>