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8"/>
  </p:notesMasterIdLst>
  <p:sldIdLst>
    <p:sldId id="279" r:id="rId2"/>
    <p:sldId id="256" r:id="rId3"/>
    <p:sldId id="286" r:id="rId4"/>
    <p:sldId id="287" r:id="rId5"/>
    <p:sldId id="285" r:id="rId6"/>
    <p:sldId id="27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4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80" autoAdjust="0"/>
  </p:normalViewPr>
  <p:slideViewPr>
    <p:cSldViewPr snapToGrid="0">
      <p:cViewPr varScale="1">
        <p:scale>
          <a:sx n="87" d="100"/>
          <a:sy n="87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CB0F7-F163-4B29-BC51-191547B82501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30C76-B2C7-4AD7-8D34-FEB4522533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895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004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361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190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187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1382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774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78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477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526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062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122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660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53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62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823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115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7907-8494-49C9-9D75-72D1C9EF0E5F}" type="datetimeFigureOut">
              <a:rPr lang="sk-SK" smtClean="0"/>
              <a:t>12. 9. 2024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33A04A-3985-4E38-8E65-0AF88A0E0A1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123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@iedu.sk" TargetMode="External"/><Relationship Id="rId2" Type="http://schemas.openxmlformats.org/officeDocument/2006/relationships/hyperlink" Target="mailto:alena.vravkova@russ-nr.sk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aktualiz&#225;cia_ris@minedu.s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lena.vravkova@russ-nr.sk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F9C87-0C96-46B9-B7CD-FFCEF60A76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713177" cy="2617177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Pracovné porady pre  riaditeľov škôl a   školských zariadení v územnej pôsobnosti RÚŠS v Nitre </a:t>
            </a: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september 2024 </a:t>
            </a: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Mgr. Jana Bartová, vedúca Osobného úradu RÚŠS v Nitre</a:t>
            </a: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endParaRPr lang="sk-SK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05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2C9B9-6694-44D8-AD5C-AB6B29E91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255" y="418062"/>
            <a:ext cx="7048323" cy="635835"/>
          </a:xfrm>
        </p:spPr>
        <p:txBody>
          <a:bodyPr>
            <a:noAutofit/>
          </a:bodyPr>
          <a:lstStyle/>
          <a:p>
            <a:pPr algn="ctr"/>
            <a:r>
              <a:rPr lang="sk-SK" sz="2400" dirty="0">
                <a:solidFill>
                  <a:schemeClr val="accent1">
                    <a:lumMod val="50000"/>
                  </a:schemeClr>
                </a:solidFill>
              </a:rPr>
              <a:t>Zber údajov RIS 2024/2025: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B44151-0FEF-4EA9-ACBE-D7759434D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2244" y="1633928"/>
            <a:ext cx="7766936" cy="4559550"/>
          </a:xfrm>
        </p:spPr>
        <p:txBody>
          <a:bodyPr>
            <a:normAutofit lnSpcReduction="10000"/>
          </a:bodyPr>
          <a:lstStyle/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Aktuálne pokyny k zberu údajov za školy a školské zariadenia na školský rok 2024/2025 sú zverejnené na webovom sídle CRINFO htpps://crinfo.iedu.sk/RISPortal/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Ďalšie doplňujúce informácie ohľadom výkazu 40-01 a ostatných výkazov Typu škôl sú zverejnené na CVTI, htpps://www.cvtisr.sk/cvti-sr-vedecka-kniznica/informacie-o-skolstve/zber-udajov/vykazy-typu-skol-msvvs-sr.html?page id=9989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Po 15.9 je potrebné do RIS zasielať okrem dávky tieto údaje: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1. do 31.8. bolo treba poslať dávku za absolventov 2023/2024,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2. škole (MODUL školu), kde sú údaje o učebniciach, kapacitách, štipendiách a podobne,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3. za zamestnancov – hlavne spojené MŠ pri ZŠ za celú školu – aj zamestnancov MŠ</a:t>
            </a:r>
          </a:p>
          <a:p>
            <a:pPr marL="285750" indent="-285750" algn="just" latinLnBrk="0">
              <a:buFont typeface="Wingdings" panose="05000000000000000000" pitchFamily="2" charset="2"/>
              <a:buChar char="Ø"/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4. ZUŠ sa budú robiť klasicky.</a:t>
            </a:r>
          </a:p>
          <a:p>
            <a:pPr marL="285750" indent="-285750" algn="just" latinLnBrk="0">
              <a:buFont typeface="Arial" panose="020B0604020202020204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845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92CF4-245C-4C2A-ADAA-F76BFBFA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761940" cy="1000125"/>
          </a:xfrm>
        </p:spPr>
        <p:txBody>
          <a:bodyPr>
            <a:normAutofit fontScale="90000"/>
          </a:bodyPr>
          <a:lstStyle/>
          <a:p>
            <a:br>
              <a:rPr lang="sk-SK" sz="2400" dirty="0"/>
            </a:br>
            <a:br>
              <a:rPr lang="sk-SK" sz="2400" dirty="0"/>
            </a:br>
            <a:br>
              <a:rPr lang="sk-SK" sz="2400" dirty="0"/>
            </a:br>
            <a:br>
              <a:rPr lang="sk-SK" sz="2400" dirty="0"/>
            </a:br>
            <a:br>
              <a:rPr lang="sk-SK" sz="2400" dirty="0"/>
            </a:br>
            <a:br>
              <a:rPr lang="sk-SK" sz="2400" dirty="0"/>
            </a:br>
            <a:br>
              <a:rPr lang="sk-SK" sz="2400" dirty="0"/>
            </a:br>
            <a:br>
              <a:rPr lang="sk-SK" sz="2400" dirty="0"/>
            </a:br>
            <a:br>
              <a:rPr lang="sk-SK" sz="2400" dirty="0"/>
            </a:br>
            <a:r>
              <a:rPr lang="sk-SK" sz="2400" dirty="0"/>
              <a:t>Kontaktná osoba k zberu údajov za RÚŠS v Nitre:</a:t>
            </a:r>
            <a:br>
              <a:rPr lang="sk-SK" sz="2400" dirty="0"/>
            </a:br>
            <a:r>
              <a:rPr lang="sk-SK" sz="2400" b="1" dirty="0">
                <a:solidFill>
                  <a:schemeClr val="tx1"/>
                </a:solidFill>
              </a:rPr>
              <a:t>Bc. Alena Vravková: kontakt: </a:t>
            </a:r>
            <a:r>
              <a:rPr lang="sk-SK" sz="2400" b="1" dirty="0">
                <a:solidFill>
                  <a:schemeClr val="tx1"/>
                </a:solidFill>
                <a:hlinkClick r:id="rId2"/>
              </a:rPr>
              <a:t>alena.vravkova@russ-nr.sk</a:t>
            </a:r>
            <a:br>
              <a:rPr lang="sk-SK" sz="2400" b="1" dirty="0">
                <a:solidFill>
                  <a:schemeClr val="tx1"/>
                </a:solidFill>
              </a:rPr>
            </a:br>
            <a:r>
              <a:rPr lang="sk-SK" sz="2200" dirty="0">
                <a:solidFill>
                  <a:schemeClr val="tx1"/>
                </a:solidFill>
              </a:rPr>
              <a:t>prioritne využívať emailovú adresu ,iba v nutných prípadoch telefonický kontakt 037/32 26 402</a:t>
            </a:r>
            <a:br>
              <a:rPr lang="sk-SK" sz="2200" dirty="0">
                <a:solidFill>
                  <a:schemeClr val="tx1"/>
                </a:solidFill>
              </a:rPr>
            </a:br>
            <a:r>
              <a:rPr lang="sk-SK" sz="2200" dirty="0">
                <a:solidFill>
                  <a:schemeClr val="tx1"/>
                </a:solidFill>
              </a:rPr>
              <a:t>V prípade technických problémov kontaktuje: </a:t>
            </a:r>
            <a:r>
              <a:rPr lang="sk-SK" sz="2200" dirty="0">
                <a:solidFill>
                  <a:schemeClr val="tx1"/>
                </a:solidFill>
                <a:hlinkClick r:id="rId3"/>
              </a:rPr>
              <a:t>helpdesk@iedu.sk</a:t>
            </a:r>
            <a:br>
              <a:rPr lang="sk-SK" sz="2200" dirty="0">
                <a:solidFill>
                  <a:schemeClr val="tx1"/>
                </a:solidFill>
              </a:rPr>
            </a:br>
            <a:r>
              <a:rPr lang="sk-SK" sz="2200" dirty="0">
                <a:solidFill>
                  <a:schemeClr val="tx1"/>
                </a:solidFill>
              </a:rPr>
              <a:t>V prípade otázok k RIS: </a:t>
            </a:r>
            <a:r>
              <a:rPr lang="sk-SK" sz="2200" dirty="0">
                <a:solidFill>
                  <a:schemeClr val="tx1"/>
                </a:solidFill>
                <a:hlinkClick r:id="rId4"/>
              </a:rPr>
              <a:t>aktualizácia_ris@minedu.sk</a:t>
            </a:r>
            <a:br>
              <a:rPr lang="sk-SK" sz="2200" dirty="0">
                <a:solidFill>
                  <a:schemeClr val="tx1"/>
                </a:solidFill>
              </a:rPr>
            </a:br>
            <a:r>
              <a:rPr lang="sk-SK" sz="2200" dirty="0">
                <a:solidFill>
                  <a:schemeClr val="tx1"/>
                </a:solidFill>
              </a:rPr>
              <a:t>telefón: +421800138033-volba1( v pracovných dňoch 8.00-16.00 hod</a:t>
            </a:r>
            <a:br>
              <a:rPr lang="sk-SK" sz="2200" b="1" dirty="0">
                <a:solidFill>
                  <a:schemeClr val="tx1"/>
                </a:solidFill>
              </a:rPr>
            </a:br>
            <a:endParaRPr lang="sk-SK" sz="2200" b="1" dirty="0">
              <a:solidFill>
                <a:schemeClr val="tx1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31C393-865B-482E-9989-E0422CA8E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087" y="1490134"/>
            <a:ext cx="9051037" cy="1439334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sk-SK" b="1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726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E90A6-897D-4752-B36B-E7BE1D40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8435803" cy="922867"/>
          </a:xfrm>
        </p:spPr>
        <p:txBody>
          <a:bodyPr/>
          <a:lstStyle/>
          <a:p>
            <a:r>
              <a:rPr lang="sk-SK" dirty="0"/>
              <a:t>Aktualizácia informácií v RIS: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1CD1FA-FE58-47F4-B5A7-C8209543C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769533"/>
            <a:ext cx="8596668" cy="427182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V prípade zmeny riaditeľa, vedúcej školskej jedálne, čísla telefónu, emailovej adresy a pod.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Je potrebné uvedené zmeny nahlásiť písomne na zverejnenom formulári na stránke RÚŠS Nitra v oddiely štatistika a zaslať na kontaktnú osobu </a:t>
            </a:r>
            <a:r>
              <a:rPr lang="sk-SK" sz="1600" dirty="0">
                <a:hlinkClick r:id="rId2"/>
              </a:rPr>
              <a:t>alena.vravkova@russ-nr.sk</a:t>
            </a:r>
            <a:r>
              <a:rPr lang="sk-SK" sz="1600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V prípade ak sa jedná o nového riaditeľa alebo riaditeľa, ktorý prešiel opakovane výberovým konaním je potrebné spolu s vyplneným formulárom zaslať aj Menovací dekrét riaditeľa. </a:t>
            </a:r>
          </a:p>
        </p:txBody>
      </p:sp>
    </p:spTree>
    <p:extLst>
      <p:ext uri="{BB962C8B-B14F-4D97-AF65-F5344CB8AC3E}">
        <p14:creationId xmlns:p14="http://schemas.microsoft.com/office/powerpoint/2010/main" val="698855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66317-ED6C-42F7-A26B-086162A0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i="0" dirty="0">
                <a:solidFill>
                  <a:schemeClr val="accent2"/>
                </a:solidFill>
                <a:effectLst/>
              </a:rPr>
              <a:t>Bezúhonnosť - odpis registra trestov § 15 138/2019 </a:t>
            </a:r>
            <a:r>
              <a:rPr lang="sk-SK" sz="2400" i="0" dirty="0" err="1">
                <a:solidFill>
                  <a:schemeClr val="accent2"/>
                </a:solidFill>
                <a:effectLst/>
              </a:rPr>
              <a:t>Z.z</a:t>
            </a:r>
            <a:r>
              <a:rPr lang="sk-SK" sz="2400" i="0" dirty="0">
                <a:solidFill>
                  <a:schemeClr val="accent2"/>
                </a:solidFill>
                <a:effectLst/>
              </a:rPr>
              <a:t>.</a:t>
            </a:r>
            <a:br>
              <a:rPr lang="sk-SK" b="1" i="0" dirty="0">
                <a:solidFill>
                  <a:schemeClr val="accent2"/>
                </a:solidFill>
                <a:effectLst/>
                <a:latin typeface="Source Sans Pro" panose="020B0604020202020204" pitchFamily="34" charset="0"/>
              </a:rPr>
            </a:br>
            <a:endParaRPr lang="sk-SK" dirty="0">
              <a:solidFill>
                <a:schemeClr val="accent2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1B92FE-945D-4B13-8E90-5608D5CE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162051"/>
            <a:ext cx="9315450" cy="4879312"/>
          </a:xfrm>
        </p:spPr>
        <p:txBody>
          <a:bodyPr>
            <a:normAutofit fontScale="47500" lnSpcReduction="20000"/>
          </a:bodyPr>
          <a:lstStyle/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k-SK" sz="3400" b="0" dirty="0">
                <a:solidFill>
                  <a:schemeClr val="tx1"/>
                </a:solidFill>
                <a:effectLst/>
              </a:rPr>
              <a:t>zamestnávateľ overuje spĺňanie predpokladu bezúhonnosti v centrálnom registri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k-SK" sz="3400" b="0" dirty="0">
                <a:solidFill>
                  <a:schemeClr val="tx1"/>
                </a:solidFill>
                <a:effectLst/>
              </a:rPr>
              <a:t>zamestnávateľ </a:t>
            </a:r>
            <a:r>
              <a:rPr lang="sk-SK" sz="3400" b="0" dirty="0" err="1">
                <a:solidFill>
                  <a:schemeClr val="tx1"/>
                </a:solidFill>
                <a:effectLst/>
              </a:rPr>
              <a:t>pedag</a:t>
            </a:r>
            <a:r>
              <a:rPr lang="sk-SK" sz="3400" b="0" dirty="0">
                <a:solidFill>
                  <a:schemeClr val="tx1"/>
                </a:solidFill>
                <a:effectLst/>
              </a:rPr>
              <a:t>. alebo odborného zamestnanca školy alebo školského zariadenia skutočnosť, či </a:t>
            </a:r>
            <a:r>
              <a:rPr lang="sk-SK" sz="3400" b="0" dirty="0" err="1">
                <a:solidFill>
                  <a:schemeClr val="tx1"/>
                </a:solidFill>
                <a:effectLst/>
              </a:rPr>
              <a:t>pedag</a:t>
            </a:r>
            <a:r>
              <a:rPr lang="sk-SK" sz="3400" b="0" dirty="0">
                <a:solidFill>
                  <a:schemeClr val="tx1"/>
                </a:solidFill>
                <a:effectLst/>
              </a:rPr>
              <a:t>. alebo odborný zamestnanec spĺňa predpoklad bezúhonnosti alebo nespĺňa predpoklad bezúhonnosti zapíše do centrálneho registra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k-SK" sz="3400" b="0" dirty="0">
              <a:solidFill>
                <a:schemeClr val="tx1"/>
              </a:solidFill>
              <a:effectLst/>
            </a:endParaRPr>
          </a:p>
          <a:p>
            <a:pPr marL="0" indent="0">
              <a:spcAft>
                <a:spcPts val="750"/>
              </a:spcAft>
              <a:buNone/>
            </a:pPr>
            <a:r>
              <a:rPr lang="sk-SK" sz="3400" b="1" dirty="0">
                <a:solidFill>
                  <a:schemeClr val="tx1"/>
                </a:solidFill>
                <a:effectLst/>
              </a:rPr>
              <a:t>Praktická realizácia vyššie uvedeného je realizovaná školami alebo školskými zariadeniami na tejto stránke nasledovným postupom:</a:t>
            </a:r>
          </a:p>
          <a:p>
            <a:pPr marL="0" indent="0">
              <a:spcAft>
                <a:spcPts val="750"/>
              </a:spcAft>
              <a:buNone/>
            </a:pP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Škola, ktorá je zamestnávateľom zamestnanca a musí zadať do systému výsledok vyhodnotenia: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a. Na záložke „Bezúhonnosť“ zvolí „Prihlásenie zamestnávateľa“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b. Zobrazí sa obrazovka „Vyhodnotenie bezúhonnosti“ a tam zvolí „Zápis vyhodnotenia  bezúhonnosti“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c. Zobrazí sa obrazovka, na ktorej zadá údaje osoby a výsledok vyhodnotenia bezúhonnosti.</a:t>
            </a:r>
          </a:p>
          <a:p>
            <a:pPr marL="0" indent="0">
              <a:spcAft>
                <a:spcPts val="750"/>
              </a:spcAft>
              <a:buNone/>
            </a:pPr>
            <a:r>
              <a:rPr lang="sk-SK" sz="3400" b="0" dirty="0">
                <a:solidFill>
                  <a:schemeClr val="tx1"/>
                </a:solidFill>
                <a:effectLst/>
              </a:rPr>
              <a:t>Škola, ktorá</a:t>
            </a:r>
            <a:r>
              <a:rPr lang="sk-SK" sz="3400" dirty="0">
                <a:solidFill>
                  <a:schemeClr val="tx1"/>
                </a:solidFill>
              </a:rPr>
              <a:t> </a:t>
            </a:r>
            <a:r>
              <a:rPr lang="sk-SK" sz="3400" b="0" dirty="0">
                <a:solidFill>
                  <a:schemeClr val="tx1"/>
                </a:solidFill>
                <a:effectLst/>
              </a:rPr>
              <a:t>chce vyhľadať výsledok vyhodnotenia bezúhonnosti zamestnanca: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a. Na záložke „Bezúhonnosť“ zvolí „Prihlásenie zamestnávateľa“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b. Zobrazí sa obrazovka „Vyhodnotenie bezúhonnosti“, tam zvolí „Zobrazenie vyhodnotenia bezúhonnosti“</a:t>
            </a:r>
            <a:br>
              <a:rPr lang="sk-SK" sz="3400" b="0" dirty="0">
                <a:solidFill>
                  <a:schemeClr val="tx1"/>
                </a:solidFill>
                <a:effectLst/>
              </a:rPr>
            </a:br>
            <a:r>
              <a:rPr lang="sk-SK" sz="3400" b="0" dirty="0">
                <a:solidFill>
                  <a:schemeClr val="tx1"/>
                </a:solidFill>
                <a:effectLst/>
              </a:rPr>
              <a:t>c. Zobrazí sa obrazovka „Zobrazenie vyhodnotenia bezúhonnosti“, tam zadá údaje osoby a dá „Zobraziť výsledok vyhodnotenia bezúhonnosti“.</a:t>
            </a:r>
          </a:p>
          <a:p>
            <a:endParaRPr lang="sk-SK" sz="3400" dirty="0"/>
          </a:p>
        </p:txBody>
      </p:sp>
    </p:spTree>
    <p:extLst>
      <p:ext uri="{BB962C8B-B14F-4D97-AF65-F5344CB8AC3E}">
        <p14:creationId xmlns:p14="http://schemas.microsoft.com/office/powerpoint/2010/main" val="371155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1BF0-ABDB-446E-8EE5-8A82ADA61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83" y="2911288"/>
            <a:ext cx="6248399" cy="24765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0549909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818</TotalTime>
  <Words>303</Words>
  <Application>Microsoft Office PowerPoint</Application>
  <PresentationFormat>Širokouhlá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4" baseType="lpstr">
      <vt:lpstr>Arial</vt:lpstr>
      <vt:lpstr>Calibri</vt:lpstr>
      <vt:lpstr>Source Sans Pro</vt:lpstr>
      <vt:lpstr>Times New Roman</vt:lpstr>
      <vt:lpstr>Trebuchet MS</vt:lpstr>
      <vt:lpstr>Wingdings</vt:lpstr>
      <vt:lpstr>Wingdings 3</vt:lpstr>
      <vt:lpstr>Fazeta</vt:lpstr>
      <vt:lpstr>Pracovné porady pre  riaditeľov škôl a   školských zariadení v územnej pôsobnosti RÚŠS v Nitre       september 2024    Mgr. Jana Bartová, vedúca Osobného úradu RÚŠS v Nitre </vt:lpstr>
      <vt:lpstr>Zber údajov RIS 2024/2025:</vt:lpstr>
      <vt:lpstr>         Kontaktná osoba k zberu údajov za RÚŠS v Nitre: Bc. Alena Vravková: kontakt: alena.vravkova@russ-nr.sk prioritne využívať emailovú adresu ,iba v nutných prípadoch telefonický kontakt 037/32 26 402 V prípade technických problémov kontaktuje: helpdesk@iedu.sk V prípade otázok k RIS: aktualizácia_ris@minedu.sk telefón: +421800138033-volba1( v pracovných dňoch 8.00-16.00 hod </vt:lpstr>
      <vt:lpstr>Aktualizácia informácií v RIS:</vt:lpstr>
      <vt:lpstr>Bezúhonnosť - odpis registra trestov § 15 138/2019 Z.z. 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435 VYHLÁŠKA Ministerstva školstva, vedy, výskumu a športu Slovenskej republiky z 18. decembra 2020 o štruktúre a obsahu správ o výchovno-vzdelávacej činnosti, jej výsledkoch a podmienkach škôl a školských zariadení</dc:title>
  <dc:creator>Bohuslava Morová</dc:creator>
  <cp:lastModifiedBy>Ingrid Hrnčárová</cp:lastModifiedBy>
  <cp:revision>101</cp:revision>
  <dcterms:created xsi:type="dcterms:W3CDTF">2023-11-25T20:17:15Z</dcterms:created>
  <dcterms:modified xsi:type="dcterms:W3CDTF">2024-09-12T19:09:49Z</dcterms:modified>
</cp:coreProperties>
</file>