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slideLayouts/slideLayout10.xml" ContentType="application/vnd.openxmlformats-officedocument.presentationml.slideLayout+xml"/>
  <Override PartName="/ppt/theme/theme9.xml" ContentType="application/vnd.openxmlformats-officedocument.theme+xml"/>
  <Override PartName="/ppt/slideLayouts/slideLayout11.xml" ContentType="application/vnd.openxmlformats-officedocument.presentationml.slideLayout+xml"/>
  <Override PartName="/ppt/theme/theme10.xml" ContentType="application/vnd.openxmlformats-officedocument.theme+xml"/>
  <Override PartName="/ppt/slideLayouts/slideLayout12.xml" ContentType="application/vnd.openxmlformats-officedocument.presentationml.slideLayout+xml"/>
  <Override PartName="/ppt/theme/theme11.xml" ContentType="application/vnd.openxmlformats-officedocument.theme+xml"/>
  <Override PartName="/ppt/slideLayouts/slideLayout13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2"/>
    <p:sldMasterId id="2147483653" r:id="rId3"/>
    <p:sldMasterId id="2147483655" r:id="rId4"/>
    <p:sldMasterId id="2147483657" r:id="rId5"/>
    <p:sldMasterId id="2147483659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</p:sld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</p:sldIdLst>
  <p:sldSz cx="12192000" cy="6858000"/>
  <p:notesSz cx="7559675" cy="1069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6080" cy="237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3D1DE2B-1AC3-4D31-AB21-F127B38BFE56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6080" cy="237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6"/>
          </p:nvPr>
        </p:nvSpPr>
        <p:spPr/>
        <p:txBody>
          <a:bodyPr/>
          <a:lstStyle/>
          <a:p>
            <a:fld id="{A948ABED-735E-42C7-B30E-31FE9F7B06A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lstStyle/>
          <a:p>
            <a:fld id="{9984BECA-193E-4526-92A5-29D588AD7CC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lstStyle/>
          <a:p>
            <a:fld id="{B5BD0A8C-8338-47ED-8645-567BFD36994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5"/>
          </p:nvPr>
        </p:nvSpPr>
        <p:spPr/>
        <p:txBody>
          <a:bodyPr/>
          <a:lstStyle/>
          <a:p>
            <a:fld id="{8E7A93B2-6813-4C64-9FD4-A9F12040368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6080" cy="237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B53C947-5738-47C3-8F5F-C8B01E7A35E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redvole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6080" cy="237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E35A416-F200-4683-81EB-8A1A7ADE7BF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BAAEB346-55CF-4FF0-A1F7-F120939C6BA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988B6894-F750-4D00-850D-FDF7D57D3F9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6080" cy="237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8E839795-6363-4792-B849-0FE405A16F2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C2564D68-A4AA-4337-8F8B-92B872EFF94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6080" cy="237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343805D0-AC3F-499D-8C22-D66F6E5CB21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lstStyle/>
          <a:p>
            <a:fld id="{93BC5451-C06C-4F0C-8957-8FD5C29E4EE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3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6080" cy="237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titulku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068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C050390-A3B1-4852-8C16-FC65390273FB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3200" b="0" strike="noStrike" spc="-1">
                <a:solidFill>
                  <a:srgbClr val="000000"/>
                </a:solidFill>
                <a:latin typeface="Arial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2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400" b="0" strike="noStrike" spc="-1">
                <a:solidFill>
                  <a:srgbClr val="000000"/>
                </a:solidFill>
                <a:latin typeface="Arial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Siedma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ftr" idx="28"/>
          </p:nvPr>
        </p:nvSpPr>
        <p:spPr>
          <a:xfrm>
            <a:off x="4038480" y="6356520"/>
            <a:ext cx="41068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50" name="PlaceHolder 2"/>
          <p:cNvSpPr>
            <a:spLocks noGrp="1"/>
          </p:cNvSpPr>
          <p:nvPr>
            <p:ph type="sldNum" idx="29"/>
          </p:nvPr>
        </p:nvSpPr>
        <p:spPr>
          <a:xfrm>
            <a:off x="86104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A6E9195-EF3F-4C48-AD0D-8F1D88D6FA37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dt" idx="30"/>
          </p:nvPr>
        </p:nvSpPr>
        <p:spPr>
          <a:xfrm>
            <a:off x="8380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ftr" idx="31"/>
          </p:nvPr>
        </p:nvSpPr>
        <p:spPr>
          <a:xfrm>
            <a:off x="4038480" y="6356520"/>
            <a:ext cx="41068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53" name="PlaceHolder 2"/>
          <p:cNvSpPr>
            <a:spLocks noGrp="1"/>
          </p:cNvSpPr>
          <p:nvPr>
            <p:ph type="sldNum" idx="32"/>
          </p:nvPr>
        </p:nvSpPr>
        <p:spPr>
          <a:xfrm>
            <a:off x="86104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1BAFD646-8E25-4F3B-A398-1CAF4C707761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dt" idx="33"/>
          </p:nvPr>
        </p:nvSpPr>
        <p:spPr>
          <a:xfrm>
            <a:off x="8380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ftr" idx="34"/>
          </p:nvPr>
        </p:nvSpPr>
        <p:spPr>
          <a:xfrm>
            <a:off x="4038480" y="6356520"/>
            <a:ext cx="41068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56" name="PlaceHolder 2"/>
          <p:cNvSpPr>
            <a:spLocks noGrp="1"/>
          </p:cNvSpPr>
          <p:nvPr>
            <p:ph type="sldNum" idx="35"/>
          </p:nvPr>
        </p:nvSpPr>
        <p:spPr>
          <a:xfrm>
            <a:off x="86104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E379332-EE83-4EB7-8D59-2222AA56839A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dt" idx="36"/>
          </p:nvPr>
        </p:nvSpPr>
        <p:spPr>
          <a:xfrm>
            <a:off x="8380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6080" cy="237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titulku</a:t>
            </a: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Siedma úroveň</a:t>
            </a:r>
          </a:p>
        </p:txBody>
      </p:sp>
      <p:sp>
        <p:nvSpPr>
          <p:cNvPr id="11" name="PlaceHolder 3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068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12" name="PlaceHolder 4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8B11239D-16DC-4FB8-8F26-AAA0D1F55BCE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" name="PlaceHolder 5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068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17" name="PlaceHolder 2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32C1102A-0CBC-42E6-8EF9-65515CD5CC80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ftr" idx="10"/>
          </p:nvPr>
        </p:nvSpPr>
        <p:spPr>
          <a:xfrm>
            <a:off x="4038480" y="6356520"/>
            <a:ext cx="41068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20" name="PlaceHolder 2"/>
          <p:cNvSpPr>
            <a:spLocks noGrp="1"/>
          </p:cNvSpPr>
          <p:nvPr>
            <p:ph type="sldNum" idx="11"/>
          </p:nvPr>
        </p:nvSpPr>
        <p:spPr>
          <a:xfrm>
            <a:off x="86104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29F28CBF-4585-48F7-AE28-E7EAE5D9966B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dt" idx="12"/>
          </p:nvPr>
        </p:nvSpPr>
        <p:spPr>
          <a:xfrm>
            <a:off x="8380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6080" cy="237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titulku</a:t>
            </a: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Siedma úroveň</a:t>
            </a:r>
          </a:p>
        </p:txBody>
      </p:sp>
      <p:sp>
        <p:nvSpPr>
          <p:cNvPr id="24" name="PlaceHolder 3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068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25" name="PlaceHolder 4"/>
          <p:cNvSpPr>
            <a:spLocks noGrp="1"/>
          </p:cNvSpPr>
          <p:nvPr>
            <p:ph type="sldNum" idx="14"/>
          </p:nvPr>
        </p:nvSpPr>
        <p:spPr>
          <a:xfrm>
            <a:off x="86104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F4C5A45B-4208-4DD8-B598-FC19C9BA7780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 type="dt" idx="15"/>
          </p:nvPr>
        </p:nvSpPr>
        <p:spPr>
          <a:xfrm>
            <a:off x="8380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ftr" idx="16"/>
          </p:nvPr>
        </p:nvSpPr>
        <p:spPr>
          <a:xfrm>
            <a:off x="4038480" y="6356520"/>
            <a:ext cx="41068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30" name="PlaceHolder 2"/>
          <p:cNvSpPr>
            <a:spLocks noGrp="1"/>
          </p:cNvSpPr>
          <p:nvPr>
            <p:ph type="sldNum" idx="17"/>
          </p:nvPr>
        </p:nvSpPr>
        <p:spPr>
          <a:xfrm>
            <a:off x="86104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DCC44CA-FD41-45E5-A30B-6B5BD6D3D4F3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dt" idx="18"/>
          </p:nvPr>
        </p:nvSpPr>
        <p:spPr>
          <a:xfrm>
            <a:off x="8380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6080" cy="237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titulku</a:t>
            </a: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Siedma úroveň</a:t>
            </a: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Siedma úroveň</a:t>
            </a:r>
          </a:p>
        </p:txBody>
      </p:sp>
      <p:sp>
        <p:nvSpPr>
          <p:cNvPr id="35" name="PlaceHolder 4"/>
          <p:cNvSpPr>
            <a:spLocks noGrp="1"/>
          </p:cNvSpPr>
          <p:nvPr>
            <p:ph type="ftr" idx="19"/>
          </p:nvPr>
        </p:nvSpPr>
        <p:spPr>
          <a:xfrm>
            <a:off x="4038480" y="6356520"/>
            <a:ext cx="41068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36" name="PlaceHolder 5"/>
          <p:cNvSpPr>
            <a:spLocks noGrp="1"/>
          </p:cNvSpPr>
          <p:nvPr>
            <p:ph type="sldNum" idx="20"/>
          </p:nvPr>
        </p:nvSpPr>
        <p:spPr>
          <a:xfrm>
            <a:off x="86104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EE5A1DE9-71BA-45A5-8C47-4042D8B59F0E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dt" idx="21"/>
          </p:nvPr>
        </p:nvSpPr>
        <p:spPr>
          <a:xfrm>
            <a:off x="8380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22"/>
          </p:nvPr>
        </p:nvSpPr>
        <p:spPr>
          <a:xfrm>
            <a:off x="4038480" y="6356520"/>
            <a:ext cx="41068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23"/>
          </p:nvPr>
        </p:nvSpPr>
        <p:spPr>
          <a:xfrm>
            <a:off x="86104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F1D41676-B763-4E68-8840-2C3A2F1782A4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24"/>
          </p:nvPr>
        </p:nvSpPr>
        <p:spPr>
          <a:xfrm>
            <a:off x="8380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6080" cy="237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titulku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ftr" idx="25"/>
          </p:nvPr>
        </p:nvSpPr>
        <p:spPr>
          <a:xfrm>
            <a:off x="4038480" y="6356520"/>
            <a:ext cx="41068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sldNum" idx="26"/>
          </p:nvPr>
        </p:nvSpPr>
        <p:spPr>
          <a:xfrm>
            <a:off x="86104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200E6377-85FE-4903-8CAD-AAAF023A3688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dt" idx="27"/>
          </p:nvPr>
        </p:nvSpPr>
        <p:spPr>
          <a:xfrm>
            <a:off x="838080" y="6356520"/>
            <a:ext cx="2735280" cy="357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vzsr.sk/web/ruvzk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uvzsr.sk/web/ruvzk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6"/>
          <p:cNvSpPr/>
          <p:nvPr/>
        </p:nvSpPr>
        <p:spPr>
          <a:xfrm>
            <a:off x="720000" y="-532080"/>
            <a:ext cx="10239840" cy="5280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 defTabSz="914400">
              <a:lnSpc>
                <a:spcPct val="100000"/>
              </a:lnSpc>
              <a:spcAft>
                <a:spcPts val="1885"/>
              </a:spcAft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TextBox 11"/>
          <p:cNvSpPr/>
          <p:nvPr/>
        </p:nvSpPr>
        <p:spPr>
          <a:xfrm>
            <a:off x="3420000" y="2700000"/>
            <a:ext cx="5998680" cy="1370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sk-SK" sz="2800" b="0" strike="noStrike" spc="-1">
                <a:solidFill>
                  <a:srgbClr val="C5C7C9"/>
                </a:solidFill>
                <a:latin typeface="Times New Roman"/>
              </a:rPr>
              <a:t>             </a:t>
            </a:r>
            <a:r>
              <a:rPr lang="sk-SK" sz="2800" b="0" strike="noStrike" spc="-1">
                <a:solidFill>
                  <a:srgbClr val="000000"/>
                </a:solidFill>
                <a:latin typeface="Times New Roman"/>
              </a:rPr>
              <a:t>Audit v zariadeniach       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k-SK" sz="2800" b="0" strike="noStrike" spc="-1">
                <a:solidFill>
                  <a:srgbClr val="000000"/>
                </a:solidFill>
                <a:latin typeface="Times New Roman"/>
              </a:rPr>
              <a:t>	 spoločného stravovania  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TextBox 13"/>
          <p:cNvSpPr/>
          <p:nvPr/>
        </p:nvSpPr>
        <p:spPr>
          <a:xfrm>
            <a:off x="4491360" y="4774320"/>
            <a:ext cx="342288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2400" b="0" strike="noStrike" spc="-1">
                <a:solidFill>
                  <a:srgbClr val="000000"/>
                </a:solidFill>
                <a:latin typeface="Times New Roman"/>
              </a:rPr>
              <a:t>Mgr. Silvia Nagyová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TextBox 15"/>
          <p:cNvSpPr/>
          <p:nvPr/>
        </p:nvSpPr>
        <p:spPr>
          <a:xfrm>
            <a:off x="4619160" y="5235840"/>
            <a:ext cx="2766960" cy="91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sr-Latn-RS" sz="1800" b="0" strike="noStrike" spc="-1">
                <a:solidFill>
                  <a:srgbClr val="000000"/>
                </a:solidFill>
                <a:latin typeface="Times New Roman"/>
              </a:rPr>
              <a:t>Oddelenie hygieny detí a mládeže 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2" name="Obrázok 61"/>
          <p:cNvPicPr/>
          <p:nvPr/>
        </p:nvPicPr>
        <p:blipFill>
          <a:blip r:embed="rId2"/>
          <a:stretch/>
        </p:blipFill>
        <p:spPr>
          <a:xfrm>
            <a:off x="4811400" y="1445040"/>
            <a:ext cx="2381040" cy="1249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6080" cy="237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900000" y="720000"/>
            <a:ext cx="10972440" cy="54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 algn="ctr" defTabSz="9144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Regionálny úrad verejného zdravotníctva so sídlom v Komárne</a:t>
            </a:r>
            <a:r>
              <a:rPr lang="sk-SK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br>
              <a:rPr sz="2400"/>
            </a:b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Mederčská ul. 742/39</a:t>
            </a:r>
            <a:r>
              <a:rPr lang="sk-SK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br>
              <a:rPr sz="2400"/>
            </a:b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945 01 Komárno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432000" indent="0" algn="ctr" defTabSz="914400">
              <a:lnSpc>
                <a:spcPct val="100000"/>
              </a:lnSpc>
              <a:buNone/>
            </a:pPr>
            <a:r>
              <a:rPr lang="sk-SK" sz="24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432000" indent="-324000" algn="ctr" defTabSz="9144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400" b="1" strike="noStrike" spc="-1">
                <a:solidFill>
                  <a:srgbClr val="0070C0"/>
                </a:solidFill>
                <a:latin typeface="Times New Roman"/>
                <a:ea typeface="Times New Roman"/>
              </a:rPr>
              <a:t>Oddelenie hygieny detí a mládeže 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432000" indent="0" algn="ctr" defTabSz="914400">
              <a:lnSpc>
                <a:spcPct val="100000"/>
              </a:lnSpc>
              <a:buNone/>
            </a:pPr>
            <a:r>
              <a:rPr lang="sk-SK" sz="24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432000" indent="-324000" algn="ctr" defTabSz="9144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Calibri"/>
              </a:rPr>
              <a:t> zamestnanci oddelenia:	Mgr. Silvia Nagyová 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432000" indent="-324000" algn="ctr" defTabSz="9144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Calibri"/>
              </a:rPr>
              <a:t>      Mgr. Bernadett Németh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432000" indent="-324000" algn="ctr" defTabSz="9144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 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432000" indent="-324000" algn="ctr" defTabSz="9144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web: </a:t>
            </a:r>
            <a:r>
              <a:rPr lang="sk-SK" sz="2400" b="0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  <a:hlinkClick r:id="rId2"/>
              </a:rPr>
              <a:t>https://</a:t>
            </a:r>
            <a:r>
              <a:rPr lang="sk-SK" sz="2400" b="0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  <a:hlinkClick r:id="rId2"/>
              </a:rPr>
              <a:t>www.uvzsr.sk/web/ruvzkn</a:t>
            </a:r>
            <a:r>
              <a:rPr lang="sk-SK" sz="2400" b="0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</a:rPr>
              <a:t> </a:t>
            </a:r>
            <a:r>
              <a:rPr lang="sk-SK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br>
              <a:rPr sz="2400"/>
            </a:b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e-mail: </a:t>
            </a:r>
            <a:r>
              <a:rPr lang="sk-SK" sz="2400" b="0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</a:rPr>
              <a:t>ruvzkn@uvzsr.sk</a:t>
            </a:r>
            <a:r>
              <a:rPr lang="sk-SK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br>
              <a:rPr sz="2400"/>
            </a:br>
            <a:r>
              <a:rPr lang="sk-SK" sz="2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tel. č. sekretariát: +</a:t>
            </a: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421357702627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432000" indent="-324000" algn="ctr" defTabSz="9144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tel. č. oddelenie: </a:t>
            </a: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0948 068 161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Box 6"/>
          <p:cNvSpPr/>
          <p:nvPr/>
        </p:nvSpPr>
        <p:spPr>
          <a:xfrm>
            <a:off x="3037320" y="2270160"/>
            <a:ext cx="6954840" cy="729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r-Latn-RS" sz="4200" b="0" strike="noStrike" spc="-1">
                <a:solidFill>
                  <a:srgbClr val="000000"/>
                </a:solidFill>
                <a:latin typeface="Arial"/>
              </a:rPr>
              <a:t>Ďakujem za pozornosť</a:t>
            </a:r>
            <a:endParaRPr lang="sk-SK" sz="4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TextBox 11"/>
          <p:cNvSpPr/>
          <p:nvPr/>
        </p:nvSpPr>
        <p:spPr>
          <a:xfrm>
            <a:off x="4000320" y="3096720"/>
            <a:ext cx="4512240" cy="510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TextBox 13"/>
          <p:cNvSpPr/>
          <p:nvPr/>
        </p:nvSpPr>
        <p:spPr>
          <a:xfrm>
            <a:off x="4464360" y="4020120"/>
            <a:ext cx="34995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/>
          <p:nvPr/>
        </p:nvSpPr>
        <p:spPr>
          <a:xfrm>
            <a:off x="4937760" y="2178720"/>
            <a:ext cx="1947240" cy="90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TextBox 8"/>
          <p:cNvSpPr/>
          <p:nvPr/>
        </p:nvSpPr>
        <p:spPr>
          <a:xfrm>
            <a:off x="732960" y="1530000"/>
            <a:ext cx="10960200" cy="3990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sk-SK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Výkon auditu prebieha v súlade s nariadením Európskeho parlamentu a Rady (EÚ) 2017/625 o úradných kontrolách v platnom znení (ďalej len „nariadenie 2017/625“), v súlade so zákonom č. 355/2007 o ochrane, podpore a rozvoji verejného zdravia a o zmene a doplnení niektorých zákonov.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800" b="1" strike="noStrike" spc="-1">
                <a:solidFill>
                  <a:srgbClr val="000000"/>
                </a:solidFill>
                <a:latin typeface="Calibri"/>
                <a:ea typeface="Calibri"/>
              </a:rPr>
              <a:t>Audit </a:t>
            </a:r>
            <a:r>
              <a:rPr lang="sk-SK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je systematické a nezávislé preskúmanie na účely určenia</a:t>
            </a:r>
            <a:r>
              <a:rPr lang="sk-SK" sz="1800" b="1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sk-SK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toho, či sú činnosti a súvisiace výsledky týchto činností v súlade</a:t>
            </a:r>
            <a:r>
              <a:rPr lang="sk-SK" sz="1800" b="1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sk-SK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s plánovanými opatreniami, či sa tieto opatrenia uplatňujú účinne</a:t>
            </a:r>
            <a:r>
              <a:rPr lang="sk-SK" sz="1800" b="1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sk-SK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a či sú vhodné na dosiahnutie cieľov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1" strike="noStrike" spc="-1">
                <a:solidFill>
                  <a:srgbClr val="000000"/>
                </a:solidFill>
                <a:latin typeface="Calibri"/>
                <a:ea typeface="Calibri"/>
              </a:rPr>
              <a:t>„vedúci audítor“ </a:t>
            </a: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osoba vykonávajúca a zodpovedná za audit. 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1" strike="noStrike" spc="-1">
                <a:solidFill>
                  <a:srgbClr val="000000"/>
                </a:solidFill>
                <a:latin typeface="Calibri"/>
                <a:ea typeface="Calibri"/>
              </a:rPr>
              <a:t>„audítor“ </a:t>
            </a: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osoba zúčastnená na audite v pozícii pozorovateľa.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1800" b="1" strike="noStrike" spc="-1">
                <a:solidFill>
                  <a:srgbClr val="000000"/>
                </a:solidFill>
                <a:latin typeface="Calibri"/>
                <a:ea typeface="Calibri"/>
              </a:rPr>
              <a:t>Hodnotenie: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1" strike="noStrike" spc="-1">
                <a:solidFill>
                  <a:srgbClr val="000000"/>
                </a:solidFill>
                <a:latin typeface="Calibri"/>
                <a:ea typeface="Calibri"/>
              </a:rPr>
              <a:t>„zhoda“ </a:t>
            </a: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 splnenie stanovených požiadaviek v právnych predpisoch.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1" strike="noStrike" spc="-1">
                <a:solidFill>
                  <a:srgbClr val="000000"/>
                </a:solidFill>
                <a:latin typeface="Calibri"/>
                <a:ea typeface="Calibri"/>
              </a:rPr>
              <a:t>„nezhoda“ </a:t>
            </a: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nesplnenie požiadaviek stanovených v právnych predpisoch.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1" strike="noStrike" spc="-1">
                <a:solidFill>
                  <a:srgbClr val="000000"/>
                </a:solidFill>
                <a:latin typeface="Calibri"/>
                <a:ea typeface="Calibri"/>
              </a:rPr>
              <a:t>„nápravné opatrenie“ </a:t>
            </a: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všetky činnosti vedúce k odstráneniu nezhody.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5" name="Picture 5"/>
          <p:cNvPicPr/>
          <p:nvPr/>
        </p:nvPicPr>
        <p:blipFill>
          <a:blip r:embed="rId2"/>
          <a:stretch/>
        </p:blipFill>
        <p:spPr>
          <a:xfrm>
            <a:off x="406440" y="278280"/>
            <a:ext cx="135720" cy="422640"/>
          </a:xfrm>
          <a:prstGeom prst="rect">
            <a:avLst/>
          </a:prstGeom>
          <a:ln w="0">
            <a:noFill/>
          </a:ln>
        </p:spPr>
      </p:pic>
      <p:pic>
        <p:nvPicPr>
          <p:cNvPr id="66" name="Picture 6"/>
          <p:cNvPicPr/>
          <p:nvPr/>
        </p:nvPicPr>
        <p:blipFill>
          <a:blip r:embed="rId3"/>
          <a:stretch/>
        </p:blipFill>
        <p:spPr>
          <a:xfrm>
            <a:off x="718560" y="309600"/>
            <a:ext cx="11312640" cy="919440"/>
          </a:xfrm>
          <a:prstGeom prst="rect">
            <a:avLst/>
          </a:prstGeom>
          <a:ln w="0">
            <a:noFill/>
          </a:ln>
        </p:spPr>
      </p:pic>
      <p:sp>
        <p:nvSpPr>
          <p:cNvPr id="67" name="TextBox 10"/>
          <p:cNvSpPr/>
          <p:nvPr/>
        </p:nvSpPr>
        <p:spPr>
          <a:xfrm>
            <a:off x="732960" y="307080"/>
            <a:ext cx="11312640" cy="106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b="0" strike="noStrike" spc="-1">
                <a:solidFill>
                  <a:srgbClr val="FFFFFF"/>
                </a:solidFill>
                <a:latin typeface="Arial"/>
              </a:rPr>
              <a:t>     </a:t>
            </a: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Výkon auditu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n-US" sz="3600" b="0" strike="noStrike" spc="-1">
                <a:solidFill>
                  <a:srgbClr val="FFFFFF"/>
                </a:solidFill>
                <a:latin typeface="Times New Roman"/>
              </a:rPr>
              <a:t> </a:t>
            </a:r>
            <a:endParaRPr lang="sk-SK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29"/>
          <p:cNvSpPr/>
          <p:nvPr/>
        </p:nvSpPr>
        <p:spPr>
          <a:xfrm>
            <a:off x="4937760" y="2178720"/>
            <a:ext cx="1947240" cy="90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TextBox 30"/>
          <p:cNvSpPr/>
          <p:nvPr/>
        </p:nvSpPr>
        <p:spPr>
          <a:xfrm>
            <a:off x="732960" y="1530000"/>
            <a:ext cx="10960200" cy="4495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Kontrola prevádzky  (budova, vybavenie, funkčné členenie, podlahy, šatne, technologické vybavenie,         osvetlenie, umývadlá, prítok tečúcej teplej a studenej pitnej vody, krížová kontaminácia).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 algn="just"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 algn="just"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Čistenie a dezinfekcia (čo, kedy, ako čistiť a dezinfikovať a kto to má vykonávať, čistiaci prostriedok alebo dezinfekčný prostriedok by sa mali používať v takej miere, aká je potrebná na dosiahnutie požadovaného účinku).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Ničenie škodcov (preventívna dezinsekcia a deratizácia).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Suroviny (dodávatelia, dodacie listy, preprava).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Údržba strojno technického zariadenia a kalibrácia meradiel.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Jedálne lístky a vyznačenie alergénov.</a:t>
            </a:r>
            <a:r>
              <a:rPr lang="sk-SK" sz="2400" b="0" strike="noStrike" spc="-1">
                <a:solidFill>
                  <a:srgbClr val="000000"/>
                </a:solidFill>
                <a:latin typeface="Arial"/>
                <a:ea typeface="Calibri"/>
              </a:rPr>
              <a:t>   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0" name="Picture 15"/>
          <p:cNvPicPr/>
          <p:nvPr/>
        </p:nvPicPr>
        <p:blipFill>
          <a:blip r:embed="rId2"/>
          <a:stretch/>
        </p:blipFill>
        <p:spPr>
          <a:xfrm>
            <a:off x="406440" y="278280"/>
            <a:ext cx="135720" cy="422640"/>
          </a:xfrm>
          <a:prstGeom prst="rect">
            <a:avLst/>
          </a:prstGeom>
          <a:ln w="0">
            <a:noFill/>
          </a:ln>
        </p:spPr>
      </p:pic>
      <p:pic>
        <p:nvPicPr>
          <p:cNvPr id="71" name="Picture 16"/>
          <p:cNvPicPr/>
          <p:nvPr/>
        </p:nvPicPr>
        <p:blipFill>
          <a:blip r:embed="rId3"/>
          <a:stretch/>
        </p:blipFill>
        <p:spPr>
          <a:xfrm>
            <a:off x="718560" y="309600"/>
            <a:ext cx="11312640" cy="919440"/>
          </a:xfrm>
          <a:prstGeom prst="rect">
            <a:avLst/>
          </a:prstGeom>
          <a:ln w="0">
            <a:noFill/>
          </a:ln>
        </p:spPr>
      </p:pic>
      <p:sp>
        <p:nvSpPr>
          <p:cNvPr id="72" name="TextBox 31"/>
          <p:cNvSpPr/>
          <p:nvPr/>
        </p:nvSpPr>
        <p:spPr>
          <a:xfrm>
            <a:off x="732960" y="307080"/>
            <a:ext cx="11312640" cy="106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b="0" strike="noStrike" spc="-1">
                <a:solidFill>
                  <a:srgbClr val="FFFFFF"/>
                </a:solidFill>
                <a:latin typeface="Arial"/>
              </a:rPr>
              <a:t>     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Výkon  auditu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n-US" sz="3600" b="0" strike="noStrike" spc="-1">
                <a:solidFill>
                  <a:srgbClr val="FFFFFF"/>
                </a:solidFill>
                <a:latin typeface="Times New Roman"/>
              </a:rPr>
              <a:t> </a:t>
            </a:r>
            <a:endParaRPr lang="sk-SK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12"/>
          <p:cNvSpPr/>
          <p:nvPr/>
        </p:nvSpPr>
        <p:spPr>
          <a:xfrm>
            <a:off x="4937760" y="2178720"/>
            <a:ext cx="1947240" cy="90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TextBox 14"/>
          <p:cNvSpPr/>
          <p:nvPr/>
        </p:nvSpPr>
        <p:spPr>
          <a:xfrm>
            <a:off x="732960" y="1530000"/>
            <a:ext cx="10960200" cy="2177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Nakladanie s odpadom.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Pracovníci (hygiena, zdravotný stav).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Regulácia teploty v pracovnom a skladovacom prostredí.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499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Bezpečnosť potravín (kontrola pri príjme, dodržiavanie podmienok skladovania, dátumu spotreby)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TextBox 16"/>
          <p:cNvSpPr/>
          <p:nvPr/>
        </p:nvSpPr>
        <p:spPr>
          <a:xfrm>
            <a:off x="3811680" y="6258960"/>
            <a:ext cx="5515560" cy="327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6" name="Picture 7"/>
          <p:cNvPicPr/>
          <p:nvPr/>
        </p:nvPicPr>
        <p:blipFill>
          <a:blip r:embed="rId2"/>
          <a:stretch/>
        </p:blipFill>
        <p:spPr>
          <a:xfrm>
            <a:off x="406440" y="278280"/>
            <a:ext cx="135720" cy="422640"/>
          </a:xfrm>
          <a:prstGeom prst="rect">
            <a:avLst/>
          </a:prstGeom>
          <a:ln w="0">
            <a:noFill/>
          </a:ln>
        </p:spPr>
      </p:pic>
      <p:pic>
        <p:nvPicPr>
          <p:cNvPr id="77" name="Picture 8"/>
          <p:cNvPicPr/>
          <p:nvPr/>
        </p:nvPicPr>
        <p:blipFill>
          <a:blip r:embed="rId3"/>
          <a:stretch/>
        </p:blipFill>
        <p:spPr>
          <a:xfrm>
            <a:off x="720000" y="355320"/>
            <a:ext cx="11199960" cy="919440"/>
          </a:xfrm>
          <a:prstGeom prst="rect">
            <a:avLst/>
          </a:prstGeom>
          <a:ln w="0">
            <a:noFill/>
          </a:ln>
        </p:spPr>
      </p:pic>
      <p:sp>
        <p:nvSpPr>
          <p:cNvPr id="78" name="TextBox 17"/>
          <p:cNvSpPr/>
          <p:nvPr/>
        </p:nvSpPr>
        <p:spPr>
          <a:xfrm>
            <a:off x="783360" y="307080"/>
            <a:ext cx="10911240" cy="106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Výkon auditu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n-US" sz="3600" b="0" strike="noStrike" spc="-1">
                <a:solidFill>
                  <a:srgbClr val="FFFFFF"/>
                </a:solidFill>
                <a:latin typeface="Times New Roman"/>
              </a:rPr>
              <a:t> </a:t>
            </a:r>
            <a:endParaRPr lang="sk-SK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70"/>
          <p:cNvSpPr/>
          <p:nvPr/>
        </p:nvSpPr>
        <p:spPr>
          <a:xfrm>
            <a:off x="4937760" y="2178720"/>
            <a:ext cx="1947240" cy="90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TextBox 71"/>
          <p:cNvSpPr/>
          <p:nvPr/>
        </p:nvSpPr>
        <p:spPr>
          <a:xfrm>
            <a:off x="732960" y="1530000"/>
            <a:ext cx="10960200" cy="408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spcAft>
                <a:spcPts val="1885"/>
              </a:spcAft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TextBox 72"/>
          <p:cNvSpPr/>
          <p:nvPr/>
        </p:nvSpPr>
        <p:spPr>
          <a:xfrm>
            <a:off x="3811680" y="6258960"/>
            <a:ext cx="5515560" cy="327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2" name="Picture 35"/>
          <p:cNvPicPr/>
          <p:nvPr/>
        </p:nvPicPr>
        <p:blipFill>
          <a:blip r:embed="rId2"/>
          <a:stretch/>
        </p:blipFill>
        <p:spPr>
          <a:xfrm>
            <a:off x="406440" y="278280"/>
            <a:ext cx="135720" cy="422640"/>
          </a:xfrm>
          <a:prstGeom prst="rect">
            <a:avLst/>
          </a:prstGeom>
          <a:ln w="0">
            <a:noFill/>
          </a:ln>
        </p:spPr>
      </p:pic>
      <p:sp>
        <p:nvSpPr>
          <p:cNvPr id="83" name="Picture 36"/>
          <p:cNvSpPr/>
          <p:nvPr/>
        </p:nvSpPr>
        <p:spPr>
          <a:xfrm>
            <a:off x="720000" y="355320"/>
            <a:ext cx="11199960" cy="91944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pPr>
              <a:lnSpc>
                <a:spcPct val="100000"/>
              </a:lnSpc>
            </a:pPr>
            <a:r>
              <a:rPr lang="sk-SK" sz="3600" b="1" strike="noStrike" spc="-1">
                <a:solidFill>
                  <a:srgbClr val="000000"/>
                </a:solidFill>
                <a:latin typeface="Calibri"/>
                <a:ea typeface="Calibri"/>
              </a:rPr>
              <a:t>Systém HACCP</a:t>
            </a:r>
            <a:endParaRPr lang="sk-SK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Obdĺžnik 83"/>
          <p:cNvSpPr/>
          <p:nvPr/>
        </p:nvSpPr>
        <p:spPr>
          <a:xfrm>
            <a:off x="732960" y="2340000"/>
            <a:ext cx="10064880" cy="1257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Prevádzkovatelia potravinárskych podnikov musia určiť, zaviesť a zachovávať 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trvalý postup alebo postupy založené na zásadách HACCP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18"/>
          <p:cNvSpPr/>
          <p:nvPr/>
        </p:nvSpPr>
        <p:spPr>
          <a:xfrm>
            <a:off x="4937760" y="2178720"/>
            <a:ext cx="1947240" cy="90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TextBox 19"/>
          <p:cNvSpPr/>
          <p:nvPr/>
        </p:nvSpPr>
        <p:spPr>
          <a:xfrm>
            <a:off x="729360" y="1280520"/>
            <a:ext cx="11274120" cy="548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spcAft>
                <a:spcPts val="1885"/>
              </a:spcAft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TextBox 20"/>
          <p:cNvSpPr/>
          <p:nvPr/>
        </p:nvSpPr>
        <p:spPr>
          <a:xfrm>
            <a:off x="3811680" y="6258960"/>
            <a:ext cx="5515560" cy="327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8" name="Picture 9"/>
          <p:cNvPicPr/>
          <p:nvPr/>
        </p:nvPicPr>
        <p:blipFill>
          <a:blip r:embed="rId2"/>
          <a:stretch/>
        </p:blipFill>
        <p:spPr>
          <a:xfrm>
            <a:off x="406440" y="278280"/>
            <a:ext cx="135720" cy="422640"/>
          </a:xfrm>
          <a:prstGeom prst="rect">
            <a:avLst/>
          </a:prstGeom>
          <a:ln w="0">
            <a:noFill/>
          </a:ln>
        </p:spPr>
      </p:pic>
      <p:sp>
        <p:nvSpPr>
          <p:cNvPr id="89" name="Picture 10"/>
          <p:cNvSpPr/>
          <p:nvPr/>
        </p:nvSpPr>
        <p:spPr>
          <a:xfrm>
            <a:off x="720000" y="504360"/>
            <a:ext cx="11154600" cy="91944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pPr>
              <a:lnSpc>
                <a:spcPct val="100000"/>
              </a:lnSpc>
            </a:pPr>
            <a:r>
              <a:rPr lang="sk-SK" sz="3600" b="1" strike="noStrike" spc="-1">
                <a:solidFill>
                  <a:srgbClr val="000000"/>
                </a:solidFill>
                <a:latin typeface="Calibri"/>
                <a:ea typeface="Calibri"/>
              </a:rPr>
              <a:t>Systém HACCP</a:t>
            </a:r>
            <a:endParaRPr lang="sk-SK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TextBox 21"/>
          <p:cNvSpPr/>
          <p:nvPr/>
        </p:nvSpPr>
        <p:spPr>
          <a:xfrm>
            <a:off x="720000" y="360000"/>
            <a:ext cx="11212920" cy="106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n-US" sz="3600" b="0" strike="noStrike" spc="-1">
                <a:solidFill>
                  <a:srgbClr val="FFFFFF"/>
                </a:solidFill>
                <a:latin typeface="Times New Roman"/>
              </a:rPr>
              <a:t>  </a:t>
            </a:r>
            <a:endParaRPr lang="sk-SK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Obdĺžnik 90"/>
          <p:cNvSpPr/>
          <p:nvPr/>
        </p:nvSpPr>
        <p:spPr>
          <a:xfrm>
            <a:off x="900000" y="1800000"/>
            <a:ext cx="10797840" cy="4137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sk-SK" sz="2400" b="1" strike="noStrike" spc="-1">
                <a:solidFill>
                  <a:srgbClr val="000000"/>
                </a:solidFill>
                <a:latin typeface="Calibri"/>
                <a:ea typeface="Calibri"/>
              </a:rPr>
              <a:t>   Kontrola dokumentácie 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    - VEDENIE ZÁZNAMOV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13"/>
              </a:spcBef>
              <a:spcAft>
                <a:spcPts val="11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    účinné a presné vedenie záznamov, 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13"/>
              </a:spcBef>
              <a:spcAft>
                <a:spcPts val="11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    nevyhnutné pre prevádzku (overenie, že HACCP funguje),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13"/>
              </a:spcBef>
              <a:spcAft>
                <a:spcPts val="11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    nevyhnutné pre kontrolu a audit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513"/>
              </a:spcBef>
              <a:spcAft>
                <a:spcPts val="11"/>
              </a:spcAft>
              <a:tabLst>
                <a:tab pos="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  <a:ea typeface="Calibri"/>
              </a:rPr>
              <a:t>	- </a:t>
            </a: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ZLOŽENIE TÍMU HACCP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513"/>
              </a:spcBef>
              <a:spcAft>
                <a:spcPts val="11"/>
              </a:spcAft>
              <a:tabLst>
                <a:tab pos="0" algn="l"/>
              </a:tabLst>
            </a:pPr>
            <a:r>
              <a:rPr lang="sk-SK" sz="2400" b="1" strike="noStrike" spc="-1">
                <a:solidFill>
                  <a:srgbClr val="000000"/>
                </a:solidFill>
                <a:latin typeface="Calibri"/>
                <a:ea typeface="Calibri"/>
              </a:rPr>
              <a:t>    - </a:t>
            </a: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ŠKOLENIE HACCP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>
              <a:lnSpc>
                <a:spcPct val="100000"/>
              </a:lnSpc>
              <a:spcBef>
                <a:spcPts val="513"/>
              </a:spcBef>
              <a:spcAft>
                <a:spcPts val="11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povinnosť prevádzkovateľa, aby si všetci pracovníci boli vedomí nebezpečenstiev, kritických kontrolných bodov v procese výroby, skladovania, dopravy a/alebo distribúcie a nápravných opatrení, preventívnych opatrení a postupov dokumentácie uplatniteľných v jeho podniku.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>
              <a:lnSpc>
                <a:spcPct val="100000"/>
              </a:lnSpc>
              <a:spcBef>
                <a:spcPts val="513"/>
              </a:spcBef>
              <a:spcAft>
                <a:spcPts val="11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Box 1"/>
          <p:cNvSpPr/>
          <p:nvPr/>
        </p:nvSpPr>
        <p:spPr>
          <a:xfrm>
            <a:off x="4937760" y="2178720"/>
            <a:ext cx="1947240" cy="90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TextBox 2"/>
          <p:cNvSpPr/>
          <p:nvPr/>
        </p:nvSpPr>
        <p:spPr>
          <a:xfrm>
            <a:off x="729360" y="1280520"/>
            <a:ext cx="11274120" cy="448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spcAft>
                <a:spcPts val="1885"/>
              </a:spcAft>
            </a:pP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80000"/>
              </a:lnSpc>
              <a:spcBef>
                <a:spcPts val="513"/>
              </a:spcBef>
              <a:spcAft>
                <a:spcPts val="11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Prevádzka musí byť schopná vysledovať všetky potraviny, suroviny, prídavné látky, obaly (ak je relevantné) vo všetkých stupňoch výroby, spracúvania a distribúcie. 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spcBef>
                <a:spcPts val="462"/>
              </a:spcBef>
              <a:spcAft>
                <a:spcPts val="11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80000"/>
              </a:lnSpc>
              <a:spcBef>
                <a:spcPts val="513"/>
              </a:spcBef>
              <a:spcAft>
                <a:spcPts val="11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Identifikácia surovín, rozpracovanej výroby, obalov, musí byť primeraná, aby bolo možné zabezpečiť vysledovateľnosť.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80000"/>
              </a:lnSpc>
              <a:spcBef>
                <a:spcPts val="513"/>
              </a:spcBef>
              <a:spcAft>
                <a:spcPts val="11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80000"/>
              </a:lnSpc>
              <a:spcBef>
                <a:spcPts val="513"/>
              </a:spcBef>
              <a:spcAft>
                <a:spcPts val="11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Prevádzkovatelia musia byť schopní identifikovať akúkoľvek osobu (kontakty a zoznamy napr. dodávateľov), ktorá im dodáva potraviny alebo akúkoľvek látku.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80000"/>
              </a:lnSpc>
              <a:spcBef>
                <a:spcPts val="513"/>
              </a:spcBef>
              <a:spcAft>
                <a:spcPts val="11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80000"/>
              </a:lnSpc>
              <a:spcBef>
                <a:spcPts val="513"/>
              </a:spcBef>
              <a:spcAft>
                <a:spcPts val="11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Prevádzkovatelia potravinárskych podnikov musia mať zavedené systémy a postupy na identifikovanie iných podnikov, do ktorých sa dodávajú ich výrobky.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80000"/>
              </a:lnSpc>
              <a:spcBef>
                <a:spcPts val="513"/>
              </a:spcBef>
              <a:spcAft>
                <a:spcPts val="11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80000"/>
              </a:lnSpc>
              <a:spcBef>
                <a:spcPts val="513"/>
              </a:spcBef>
              <a:spcAft>
                <a:spcPts val="11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TextBox 3"/>
          <p:cNvSpPr/>
          <p:nvPr/>
        </p:nvSpPr>
        <p:spPr>
          <a:xfrm>
            <a:off x="3811680" y="6258960"/>
            <a:ext cx="5515560" cy="327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5" name="Picture 1"/>
          <p:cNvPicPr/>
          <p:nvPr/>
        </p:nvPicPr>
        <p:blipFill>
          <a:blip r:embed="rId2"/>
          <a:stretch/>
        </p:blipFill>
        <p:spPr>
          <a:xfrm>
            <a:off x="406440" y="278280"/>
            <a:ext cx="135720" cy="422640"/>
          </a:xfrm>
          <a:prstGeom prst="rect">
            <a:avLst/>
          </a:prstGeom>
          <a:ln w="0">
            <a:noFill/>
          </a:ln>
        </p:spPr>
      </p:pic>
      <p:pic>
        <p:nvPicPr>
          <p:cNvPr id="96" name="Picture 2"/>
          <p:cNvPicPr/>
          <p:nvPr/>
        </p:nvPicPr>
        <p:blipFill>
          <a:blip r:embed="rId3"/>
          <a:stretch/>
        </p:blipFill>
        <p:spPr>
          <a:xfrm>
            <a:off x="720000" y="355320"/>
            <a:ext cx="11154600" cy="919440"/>
          </a:xfrm>
          <a:prstGeom prst="rect">
            <a:avLst/>
          </a:prstGeom>
          <a:ln w="0">
            <a:noFill/>
          </a:ln>
        </p:spPr>
      </p:pic>
      <p:sp>
        <p:nvSpPr>
          <p:cNvPr id="97" name="TextBox 4"/>
          <p:cNvSpPr/>
          <p:nvPr/>
        </p:nvSpPr>
        <p:spPr>
          <a:xfrm>
            <a:off x="720000" y="360000"/>
            <a:ext cx="11212920" cy="107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80000"/>
              </a:lnSpc>
              <a:spcBef>
                <a:spcPts val="11"/>
              </a:spcBef>
              <a:spcAft>
                <a:spcPts val="11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sk-SK" sz="3600" b="1" strike="noStrike" spc="-1">
                <a:solidFill>
                  <a:srgbClr val="000000"/>
                </a:solidFill>
                <a:latin typeface="Calibri"/>
                <a:ea typeface="Calibri"/>
              </a:rPr>
              <a:t>Vysledovateľnosť</a:t>
            </a:r>
            <a:endParaRPr lang="sk-SK" sz="36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en-US" sz="3600" b="0" strike="noStrike" spc="-1">
                <a:solidFill>
                  <a:srgbClr val="FFFFFF"/>
                </a:solidFill>
                <a:latin typeface="Times New Roman"/>
                <a:ea typeface="Calibri"/>
              </a:rPr>
              <a:t>  </a:t>
            </a:r>
            <a:endParaRPr lang="sk-SK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Box 5"/>
          <p:cNvSpPr/>
          <p:nvPr/>
        </p:nvSpPr>
        <p:spPr>
          <a:xfrm>
            <a:off x="4937760" y="2178720"/>
            <a:ext cx="1947240" cy="90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TextBox 9"/>
          <p:cNvSpPr/>
          <p:nvPr/>
        </p:nvSpPr>
        <p:spPr>
          <a:xfrm>
            <a:off x="729360" y="1280520"/>
            <a:ext cx="11274120" cy="10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spcAft>
                <a:spcPts val="1885"/>
              </a:spcAft>
            </a:pP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spcAft>
                <a:spcPts val="1885"/>
              </a:spcAft>
            </a:pP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0" name="Picture 3"/>
          <p:cNvPicPr/>
          <p:nvPr/>
        </p:nvPicPr>
        <p:blipFill>
          <a:blip r:embed="rId2"/>
          <a:stretch/>
        </p:blipFill>
        <p:spPr>
          <a:xfrm>
            <a:off x="406440" y="278280"/>
            <a:ext cx="135720" cy="422640"/>
          </a:xfrm>
          <a:prstGeom prst="rect">
            <a:avLst/>
          </a:prstGeom>
          <a:ln w="0">
            <a:noFill/>
          </a:ln>
        </p:spPr>
      </p:pic>
      <p:sp>
        <p:nvSpPr>
          <p:cNvPr id="101" name="Picture 4"/>
          <p:cNvSpPr/>
          <p:nvPr/>
        </p:nvSpPr>
        <p:spPr>
          <a:xfrm>
            <a:off x="708120" y="536040"/>
            <a:ext cx="11154600" cy="91944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pPr>
              <a:lnSpc>
                <a:spcPct val="80000"/>
              </a:lnSpc>
              <a:spcBef>
                <a:spcPts val="11"/>
              </a:spcBef>
              <a:spcAft>
                <a:spcPts val="11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sk-SK" sz="1800" b="0" strike="noStrike" spc="-1">
                <a:solidFill>
                  <a:srgbClr val="EEEEEE"/>
                </a:solidFill>
                <a:latin typeface="Arial"/>
                <a:ea typeface="Microsoft YaHei"/>
              </a:rPr>
              <a:t> </a:t>
            </a:r>
            <a:r>
              <a:rPr lang="sk-SK" sz="3600" b="1" strike="noStrike" spc="-1">
                <a:solidFill>
                  <a:srgbClr val="000000"/>
                </a:solidFill>
                <a:latin typeface="Calibri"/>
                <a:ea typeface="Calibri"/>
              </a:rPr>
              <a:t>Metrológia</a:t>
            </a:r>
            <a:endParaRPr lang="sk-SK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TextBox 23"/>
          <p:cNvSpPr/>
          <p:nvPr/>
        </p:nvSpPr>
        <p:spPr>
          <a:xfrm>
            <a:off x="720000" y="360000"/>
            <a:ext cx="11212920" cy="106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n-US" sz="3600" b="0" strike="noStrike" spc="-1">
                <a:solidFill>
                  <a:srgbClr val="FFFFFF"/>
                </a:solidFill>
                <a:latin typeface="Times New Roman"/>
              </a:rPr>
              <a:t>  </a:t>
            </a:r>
            <a:endParaRPr lang="sk-SK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Obdĺžnik 102"/>
          <p:cNvSpPr/>
          <p:nvPr/>
        </p:nvSpPr>
        <p:spPr>
          <a:xfrm>
            <a:off x="360000" y="2340000"/>
            <a:ext cx="11337840" cy="3057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Prevádzkovateľ eviduje zoznam všetkým meradiel (všetky váhy, teplomery, vlhkomery atď.) v rámci metrologického programu, ktorý je súčasťou systému HACCP.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k-SK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Určené meradlo musí mať vždy platné overenie (kalibráciu).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Nie všetky váhy používané v zariadeniach spoločného stravovania sú určenými 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meradlami - nepodliehajú metrologickej kontrole. 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22"/>
          <p:cNvSpPr/>
          <p:nvPr/>
        </p:nvSpPr>
        <p:spPr>
          <a:xfrm>
            <a:off x="4937760" y="2178720"/>
            <a:ext cx="1947240" cy="90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TextBox 24"/>
          <p:cNvSpPr/>
          <p:nvPr/>
        </p:nvSpPr>
        <p:spPr>
          <a:xfrm>
            <a:off x="729360" y="1280520"/>
            <a:ext cx="11274120" cy="1056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6" name="Picture 11"/>
          <p:cNvPicPr/>
          <p:nvPr/>
        </p:nvPicPr>
        <p:blipFill>
          <a:blip r:embed="rId2"/>
          <a:stretch/>
        </p:blipFill>
        <p:spPr>
          <a:xfrm>
            <a:off x="406440" y="278280"/>
            <a:ext cx="135720" cy="422640"/>
          </a:xfrm>
          <a:prstGeom prst="rect">
            <a:avLst/>
          </a:prstGeom>
          <a:ln w="0">
            <a:noFill/>
          </a:ln>
        </p:spPr>
      </p:pic>
      <p:sp>
        <p:nvSpPr>
          <p:cNvPr id="107" name="Picture 12"/>
          <p:cNvSpPr/>
          <p:nvPr/>
        </p:nvSpPr>
        <p:spPr>
          <a:xfrm>
            <a:off x="708120" y="536040"/>
            <a:ext cx="11154600" cy="91944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pPr>
              <a:lnSpc>
                <a:spcPct val="80000"/>
              </a:lnSpc>
              <a:spcBef>
                <a:spcPts val="11"/>
              </a:spcBef>
              <a:spcAft>
                <a:spcPts val="11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sk-SK" sz="1800" b="0" strike="noStrike" spc="-1">
                <a:solidFill>
                  <a:srgbClr val="EEEEEE"/>
                </a:solidFill>
                <a:latin typeface="Arial"/>
                <a:ea typeface="Microsoft YaHei"/>
              </a:rPr>
              <a:t> </a:t>
            </a:r>
            <a:r>
              <a:rPr lang="sk-SK" sz="3600" b="1" strike="noStrike" spc="-1">
                <a:solidFill>
                  <a:srgbClr val="000000"/>
                </a:solidFill>
                <a:latin typeface="Calibri"/>
                <a:ea typeface="Calibri"/>
              </a:rPr>
              <a:t>Kontaktné údaje</a:t>
            </a:r>
            <a:endParaRPr lang="sk-SK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TextBox 25"/>
          <p:cNvSpPr/>
          <p:nvPr/>
        </p:nvSpPr>
        <p:spPr>
          <a:xfrm>
            <a:off x="720000" y="360000"/>
            <a:ext cx="11212920" cy="106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n-US" sz="3600" b="0" strike="noStrike" spc="-1">
                <a:solidFill>
                  <a:srgbClr val="FFFFFF"/>
                </a:solidFill>
                <a:latin typeface="Times New Roman"/>
              </a:rPr>
              <a:t>  </a:t>
            </a:r>
            <a:endParaRPr lang="sk-SK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Obdĺžnik 108"/>
          <p:cNvSpPr/>
          <p:nvPr/>
        </p:nvSpPr>
        <p:spPr>
          <a:xfrm>
            <a:off x="360000" y="2340000"/>
            <a:ext cx="11337840" cy="3057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BlokTextu 109"/>
          <p:cNvSpPr txBox="1"/>
          <p:nvPr/>
        </p:nvSpPr>
        <p:spPr>
          <a:xfrm>
            <a:off x="900000" y="1800000"/>
            <a:ext cx="9720000" cy="4519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Regionálny úrad verejného zdravotníctva so sídlom v Komárne</a:t>
            </a:r>
            <a:r>
              <a:rPr lang="sk-SK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br>
              <a:rPr sz="2400"/>
            </a:b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Mederčská ul. 742/39</a:t>
            </a:r>
            <a:r>
              <a:rPr lang="sk-SK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br>
              <a:rPr sz="2400"/>
            </a:b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945 01 Komárno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sk-SK" sz="2400" b="1" strike="noStrike" spc="-1">
                <a:solidFill>
                  <a:srgbClr val="0070C0"/>
                </a:solidFill>
                <a:latin typeface="Times New Roman"/>
                <a:ea typeface="Times New Roman"/>
              </a:rPr>
              <a:t>Oddelenie hygieny detí a mládeže 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Calibri"/>
              </a:rPr>
              <a:t> zamestnanci oddelenia:Mgr. Silvia Nagyová 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Calibri"/>
              </a:rPr>
              <a:t>      			     Mgr. Bernadett Seb</a:t>
            </a: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ő 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web: </a:t>
            </a:r>
            <a:r>
              <a:rPr lang="sk-SK" sz="2400" b="0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  <a:hlinkClick r:id="rId4"/>
              </a:rPr>
              <a:t>https://</a:t>
            </a:r>
            <a:r>
              <a:rPr lang="sk-SK" sz="2400" b="0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  <a:hlinkClick r:id="rId4"/>
              </a:rPr>
              <a:t>www.uvzsr.sk/web/ruvzkn</a:t>
            </a:r>
            <a:r>
              <a:rPr lang="sk-SK" sz="2400" b="0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</a:rPr>
              <a:t> </a:t>
            </a:r>
            <a:r>
              <a:rPr lang="sk-SK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br>
              <a:rPr sz="2400"/>
            </a:b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e-mail: </a:t>
            </a:r>
            <a:r>
              <a:rPr lang="sk-SK" sz="2400" b="0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</a:rPr>
              <a:t>ruvzkn@uvzsr.sk</a:t>
            </a:r>
            <a:r>
              <a:rPr lang="sk-SK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br>
              <a:rPr sz="2400"/>
            </a:br>
            <a:r>
              <a:rPr lang="sk-SK" sz="2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tel. č. sekretariát: +</a:t>
            </a: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421357702627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tel. č. oddelenie: </a:t>
            </a: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0948 068 161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1938</TotalTime>
  <Words>721</Words>
  <Application>Microsoft Office PowerPoint</Application>
  <PresentationFormat>Širokouhlá</PresentationFormat>
  <Paragraphs>93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12</vt:i4>
      </vt:variant>
      <vt:variant>
        <vt:lpstr>Nadpisy snímok</vt:lpstr>
      </vt:variant>
      <vt:variant>
        <vt:i4>11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</dc:title>
  <dc:subject/>
  <dc:creator>davor</dc:creator>
  <dc:description/>
  <cp:lastModifiedBy>Viera Obertová</cp:lastModifiedBy>
  <cp:revision>160</cp:revision>
  <dcterms:created xsi:type="dcterms:W3CDTF">2024-06-04T14:57:20Z</dcterms:created>
  <dcterms:modified xsi:type="dcterms:W3CDTF">2024-11-14T07:17:45Z</dcterms:modified>
  <dc:language>sk-SK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Širokouhlá</vt:lpwstr>
  </property>
  <property fmtid="{D5CDD505-2E9C-101B-9397-08002B2CF9AE}" pid="3" name="Slides">
    <vt:i4>3</vt:i4>
  </property>
</Properties>
</file>